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04" r:id="rId2"/>
    <p:sldId id="319" r:id="rId3"/>
    <p:sldId id="344" r:id="rId4"/>
    <p:sldId id="347" r:id="rId5"/>
    <p:sldId id="345" r:id="rId6"/>
    <p:sldId id="313" r:id="rId7"/>
    <p:sldId id="348" r:id="rId8"/>
    <p:sldId id="346" r:id="rId9"/>
    <p:sldId id="349" r:id="rId10"/>
    <p:sldId id="351" r:id="rId11"/>
    <p:sldId id="354" r:id="rId12"/>
    <p:sldId id="352" r:id="rId13"/>
    <p:sldId id="310" r:id="rId14"/>
    <p:sldId id="350" r:id="rId15"/>
    <p:sldId id="338" r:id="rId16"/>
    <p:sldId id="340" r:id="rId17"/>
    <p:sldId id="342" r:id="rId18"/>
    <p:sldId id="339" r:id="rId19"/>
    <p:sldId id="343" r:id="rId20"/>
    <p:sldId id="355" r:id="rId21"/>
    <p:sldId id="324" r:id="rId22"/>
    <p:sldId id="325" r:id="rId23"/>
    <p:sldId id="326" r:id="rId24"/>
    <p:sldId id="328" r:id="rId25"/>
    <p:sldId id="353" r:id="rId26"/>
    <p:sldId id="336" r:id="rId27"/>
    <p:sldId id="356" r:id="rId28"/>
  </p:sldIdLst>
  <p:sldSz cx="9144000" cy="6858000" type="screen4x3"/>
  <p:notesSz cx="6858000" cy="9144000"/>
  <p:defaultTextStyle>
    <a:defPPr>
      <a:defRPr lang="nb-NO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pitchFamily="-16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pitchFamily="-16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pitchFamily="-16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pitchFamily="-16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pitchFamily="-16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pitchFamily="-16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pitchFamily="-16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pitchFamily="-16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pitchFamily="-16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7ED1B"/>
    <a:srgbClr val="FB2717"/>
    <a:srgbClr val="0021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475" autoAdjust="0"/>
    <p:restoredTop sz="89196" autoAdjust="0"/>
  </p:normalViewPr>
  <p:slideViewPr>
    <p:cSldViewPr>
      <p:cViewPr>
        <p:scale>
          <a:sx n="66" d="100"/>
          <a:sy n="66" d="100"/>
        </p:scale>
        <p:origin x="-1500" y="-192"/>
      </p:cViewPr>
      <p:guideLst>
        <p:guide orient="horz" pos="960"/>
        <p:guide orient="horz" pos="528"/>
        <p:guide orient="horz" pos="384"/>
        <p:guide orient="horz" pos="672"/>
        <p:guide orient="horz" pos="3888"/>
        <p:guide pos="2784"/>
        <p:guide pos="2976"/>
        <p:guide pos="261"/>
        <p:guide pos="55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46" d="100"/>
          <a:sy n="146" d="100"/>
        </p:scale>
        <p:origin x="-219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E38923E2-5AAA-416C-B0AC-01165093CF25}" type="slidenum">
              <a:rPr lang="nb-NO"/>
              <a:pPr>
                <a:defRPr/>
              </a:pPr>
              <a:t>‹#›</a:t>
            </a:fld>
            <a:endParaRPr lang="nb-NO"/>
          </a:p>
        </p:txBody>
      </p:sp>
      <p:pic>
        <p:nvPicPr>
          <p:cNvPr id="6150" name="Picture 6" descr="NORUT_blå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538" y="8686800"/>
            <a:ext cx="28733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5381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143000" y="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429000" y="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noProof="0" smtClean="0"/>
              <a:t>Click to edit Master text styles</a:t>
            </a:r>
          </a:p>
          <a:p>
            <a:pPr lvl="1"/>
            <a:r>
              <a:rPr lang="nb-NO" noProof="0" smtClean="0"/>
              <a:t>Second level</a:t>
            </a:r>
          </a:p>
          <a:p>
            <a:pPr lvl="2"/>
            <a:r>
              <a:rPr lang="nb-NO" noProof="0" smtClean="0"/>
              <a:t>Third level</a:t>
            </a:r>
          </a:p>
          <a:p>
            <a:pPr lvl="3"/>
            <a:r>
              <a:rPr lang="nb-NO" noProof="0" smtClean="0"/>
              <a:t>Fourth level</a:t>
            </a:r>
          </a:p>
          <a:p>
            <a:pPr lvl="4"/>
            <a:r>
              <a:rPr lang="nb-NO" noProof="0" smtClean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914400" y="8686800"/>
            <a:ext cx="251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429000" y="86868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3CE0EA1C-8F09-4D85-AA99-BA08480F1274}" type="slidenum">
              <a:rPr lang="nb-NO"/>
              <a:pPr>
                <a:defRPr/>
              </a:pPr>
              <a:t>‹#›</a:t>
            </a:fld>
            <a:endParaRPr lang="nb-NO"/>
          </a:p>
        </p:txBody>
      </p:sp>
      <p:pic>
        <p:nvPicPr>
          <p:cNvPr id="4104" name="Picture 9" descr="NORUT_blå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8686800"/>
            <a:ext cx="28733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67192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16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1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1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1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16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pitchFamily="-1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pitchFamily="-1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pitchFamily="-1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pitchFamily="-1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pitchFamily="-1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pitchFamily="-1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pitchFamily="-1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pitchFamily="-1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pitchFamily="-16" charset="-128"/>
              </a:defRPr>
            </a:lvl9pPr>
          </a:lstStyle>
          <a:p>
            <a:fld id="{7F7B5603-D01B-432B-8385-430063F15C46}" type="slidenum">
              <a:rPr lang="nb-NO"/>
              <a:pPr/>
              <a:t>1</a:t>
            </a:fld>
            <a:endParaRPr lang="nb-NO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07C3B-9549-4F55-8694-37234478EA1D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05081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1"/>
          <p:cNvSpPr>
            <a:spLocks noChangeShapeType="1"/>
          </p:cNvSpPr>
          <p:nvPr userDrawn="1"/>
        </p:nvSpPr>
        <p:spPr bwMode="auto">
          <a:xfrm flipH="1">
            <a:off x="419100" y="6248400"/>
            <a:ext cx="83058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5" name="Picture 14" descr="NORUTnorthern_blå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370638"/>
            <a:ext cx="110490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14338" y="1524000"/>
            <a:ext cx="8310562" cy="762000"/>
          </a:xfrm>
        </p:spPr>
        <p:txBody>
          <a:bodyPr/>
          <a:lstStyle>
            <a:lvl1pPr algn="ctr">
              <a:defRPr sz="4400"/>
            </a:lvl1pPr>
          </a:lstStyle>
          <a:p>
            <a:pPr lvl="0"/>
            <a:r>
              <a:rPr lang="nb-NO" noProof="0" smtClean="0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609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nb-NO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40381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192F77-80D5-40B2-9111-93527213A1BA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3440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702425" y="152400"/>
            <a:ext cx="2132013" cy="6019800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245225" cy="6019800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938FD6-DC6C-4036-BB8A-46688983D383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5724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BE953-B657-4F46-B0E8-93350E371CF5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98481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3BEA2-7FCB-4A58-BE95-9A54D55944C4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9377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14338" y="1752600"/>
            <a:ext cx="4078287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5025" y="1752600"/>
            <a:ext cx="4079875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1F54D-54EC-43EA-87D7-09695D977ED6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5693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E912A-55C2-4ED7-B7CD-6A943A1FF801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8817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A1CF14-64FC-49C6-A504-AD5FC11278BE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40827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E7AF7-023A-414F-B1EE-CB98BB3F286C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8097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A4F1EA-7752-48ED-80A8-74C76208FC7E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30269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 smtClean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98ACB-68E2-4A64-8A94-53ED60E4968C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8603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5296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4338" y="1752600"/>
            <a:ext cx="8310562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19100" y="64008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24100" y="6400800"/>
            <a:ext cx="2438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762500" y="6400800"/>
            <a:ext cx="1828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D245ED0-26DD-4F6B-84FE-A633B6011D3E}" type="slidenum">
              <a:rPr lang="nb-NO"/>
              <a:pPr>
                <a:defRPr/>
              </a:pPr>
              <a:t>‹#›</a:t>
            </a:fld>
            <a:endParaRPr lang="nb-NO"/>
          </a:p>
        </p:txBody>
      </p:sp>
      <p:sp>
        <p:nvSpPr>
          <p:cNvPr id="1031" name="Line 9"/>
          <p:cNvSpPr>
            <a:spLocks noChangeShapeType="1"/>
          </p:cNvSpPr>
          <p:nvPr userDrawn="1"/>
        </p:nvSpPr>
        <p:spPr bwMode="auto">
          <a:xfrm flipH="1">
            <a:off x="419100" y="6248400"/>
            <a:ext cx="83058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1032" name="Picture 16" descr="NORUTnorthern_blå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370638"/>
            <a:ext cx="110490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ヒラギノ角ゴ Pro W3" pitchFamily="-1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ヒラギノ角ゴ Pro W3" pitchFamily="-1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ヒラギノ角ゴ Pro W3" pitchFamily="-1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ヒラギノ角ゴ Pro W3" pitchFamily="-1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ヒラギノ角ゴ Pro W3" pitchFamily="-16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ヒラギノ角ゴ Pro W3" pitchFamily="-16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ヒラギノ角ゴ Pro W3" pitchFamily="-16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ヒラギノ角ゴ Pro W3" pitchFamily="-16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5pPr>
      <a:lvl6pPr marL="222885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6pPr>
      <a:lvl7pPr marL="268605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7pPr>
      <a:lvl8pPr marL="314325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8pPr>
      <a:lvl9pPr marL="360045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2627" y="3385630"/>
            <a:ext cx="8748464" cy="609600"/>
          </a:xfrm>
        </p:spPr>
        <p:txBody>
          <a:bodyPr/>
          <a:lstStyle/>
          <a:p>
            <a:pPr eaLnBrk="1" hangingPunct="1"/>
            <a:r>
              <a:rPr lang="nb-NO" sz="2800" b="1" dirty="0" err="1" smtClean="0">
                <a:solidFill>
                  <a:srgbClr val="FF0000"/>
                </a:solidFill>
              </a:rPr>
              <a:t>SeFaS</a:t>
            </a:r>
            <a:r>
              <a:rPr lang="nb-NO" sz="2800" b="1" dirty="0" smtClean="0">
                <a:solidFill>
                  <a:srgbClr val="FF0000"/>
                </a:solidFill>
              </a:rPr>
              <a:t> -</a:t>
            </a:r>
            <a:r>
              <a:rPr lang="en-US" sz="2800" b="1" dirty="0">
                <a:solidFill>
                  <a:srgbClr val="FF0000"/>
                </a:solidFill>
              </a:rPr>
              <a:t>Monitoring avalanches in </a:t>
            </a:r>
            <a:r>
              <a:rPr lang="en-US" sz="2800" b="1" dirty="0" smtClean="0">
                <a:solidFill>
                  <a:srgbClr val="FF0000"/>
                </a:solidFill>
              </a:rPr>
              <a:t>Northern </a:t>
            </a:r>
            <a:r>
              <a:rPr lang="en-US" sz="2800" b="1" dirty="0">
                <a:solidFill>
                  <a:srgbClr val="FF0000"/>
                </a:solidFill>
              </a:rPr>
              <a:t>Norway 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sz="2800" b="1" dirty="0" smtClean="0">
                <a:solidFill>
                  <a:srgbClr val="FF0000"/>
                </a:solidFill>
              </a:rPr>
              <a:t>using </a:t>
            </a:r>
            <a:r>
              <a:rPr lang="en-US" sz="2800" b="1" dirty="0">
                <a:solidFill>
                  <a:srgbClr val="FF0000"/>
                </a:solidFill>
              </a:rPr>
              <a:t>SAR and UAV </a:t>
            </a:r>
            <a:r>
              <a:rPr lang="en-US" sz="2800" b="1" dirty="0" smtClean="0">
                <a:solidFill>
                  <a:srgbClr val="FF0000"/>
                </a:solidFill>
              </a:rPr>
              <a:t>borne sensors</a:t>
            </a:r>
          </a:p>
          <a:p>
            <a:pPr eaLnBrk="1" hangingPunct="1"/>
            <a:r>
              <a:rPr lang="en-US" dirty="0" smtClean="0"/>
              <a:t> </a:t>
            </a:r>
            <a:endParaRPr lang="nb-NO" dirty="0" smtClean="0"/>
          </a:p>
          <a:p>
            <a:r>
              <a:rPr lang="en-GB" u="sng" dirty="0" err="1" smtClean="0"/>
              <a:t>Eirik</a:t>
            </a:r>
            <a:r>
              <a:rPr lang="en-GB" u="sng" dirty="0" smtClean="0"/>
              <a:t> </a:t>
            </a:r>
            <a:r>
              <a:rPr lang="en-GB" u="sng" dirty="0" err="1" smtClean="0"/>
              <a:t>Malnes</a:t>
            </a:r>
            <a:r>
              <a:rPr lang="en-GB" dirty="0" smtClean="0"/>
              <a:t>, </a:t>
            </a:r>
            <a:r>
              <a:rPr lang="en-GB" dirty="0"/>
              <a:t>Markus </a:t>
            </a:r>
            <a:r>
              <a:rPr lang="en-GB" dirty="0" err="1" smtClean="0"/>
              <a:t>Eckerstorfer</a:t>
            </a:r>
            <a:r>
              <a:rPr lang="en-GB" dirty="0" smtClean="0"/>
              <a:t>, </a:t>
            </a:r>
            <a:r>
              <a:rPr lang="en-GB" dirty="0"/>
              <a:t>Rune </a:t>
            </a:r>
            <a:r>
              <a:rPr lang="en-GB" dirty="0" err="1" smtClean="0"/>
              <a:t>Storvold</a:t>
            </a:r>
            <a:r>
              <a:rPr lang="en-GB" dirty="0" smtClean="0"/>
              <a:t>,  Norut</a:t>
            </a:r>
          </a:p>
          <a:p>
            <a:r>
              <a:rPr lang="en-GB" dirty="0" smtClean="0"/>
              <a:t> </a:t>
            </a:r>
            <a:r>
              <a:rPr lang="en-GB" dirty="0" err="1" smtClean="0"/>
              <a:t>Regula</a:t>
            </a:r>
            <a:r>
              <a:rPr lang="en-GB" dirty="0" smtClean="0"/>
              <a:t> </a:t>
            </a:r>
            <a:r>
              <a:rPr lang="en-GB" dirty="0" err="1" smtClean="0"/>
              <a:t>Frauenfelder</a:t>
            </a:r>
            <a:r>
              <a:rPr lang="en-US" dirty="0" smtClean="0"/>
              <a:t>, </a:t>
            </a:r>
            <a:r>
              <a:rPr lang="en-US" dirty="0" err="1"/>
              <a:t>Árni</a:t>
            </a:r>
            <a:r>
              <a:rPr lang="en-US" dirty="0"/>
              <a:t> </a:t>
            </a:r>
            <a:r>
              <a:rPr lang="en-US" dirty="0" err="1" smtClean="0"/>
              <a:t>Jónsson</a:t>
            </a:r>
            <a:r>
              <a:rPr lang="en-US" dirty="0" smtClean="0"/>
              <a:t>, </a:t>
            </a:r>
            <a:r>
              <a:rPr lang="en-US" dirty="0"/>
              <a:t>Christian </a:t>
            </a:r>
            <a:r>
              <a:rPr lang="en-US" dirty="0" err="1" smtClean="0"/>
              <a:t>Jaedicke</a:t>
            </a:r>
            <a:r>
              <a:rPr lang="en-US" dirty="0" smtClean="0"/>
              <a:t>, </a:t>
            </a:r>
            <a:r>
              <a:rPr lang="en-GB" dirty="0" smtClean="0"/>
              <a:t>NGI</a:t>
            </a:r>
          </a:p>
          <a:p>
            <a:endParaRPr lang="en-GB" dirty="0"/>
          </a:p>
          <a:p>
            <a:r>
              <a:rPr lang="nb-NO" dirty="0" err="1"/>
              <a:t>Earsel</a:t>
            </a:r>
            <a:r>
              <a:rPr lang="nb-NO" dirty="0"/>
              <a:t> LISSIG, </a:t>
            </a:r>
            <a:r>
              <a:rPr lang="nb-NO" dirty="0" err="1"/>
              <a:t>February</a:t>
            </a:r>
            <a:r>
              <a:rPr lang="nb-NO" dirty="0"/>
              <a:t> 2014</a:t>
            </a:r>
          </a:p>
          <a:p>
            <a:endParaRPr lang="en-GB" dirty="0"/>
          </a:p>
        </p:txBody>
      </p:sp>
      <p:pic>
        <p:nvPicPr>
          <p:cNvPr id="9" name="Bilde 8" descr="\\san01\homes\eirik\My Pictures\SeFaS_logo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4069678" cy="1320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60" descr="http://www.ngi.no/upload/NGI%20og%20NGIere/logoer/JPG-format%20300dpi_print/NGI_logo_300_DP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27" y="6309320"/>
            <a:ext cx="349160" cy="54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 descr="IMG_2812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29369"/>
          <a:stretch/>
        </p:blipFill>
        <p:spPr>
          <a:xfrm>
            <a:off x="4953102" y="27143"/>
            <a:ext cx="4187339" cy="3387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Avalanche path detection</a:t>
            </a:r>
            <a:endParaRPr lang="en-US" dirty="0"/>
          </a:p>
        </p:txBody>
      </p:sp>
      <p:pic>
        <p:nvPicPr>
          <p:cNvPr id="4" name="Picture 3" descr="Macintosh HD:Users:markuseckerstorfer:RESEARCH:2 PUBLICATIONS:in preparation:2014 Radar vs avl obs CRST:FIGURES:Figure 1.fw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7429470" cy="475252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kstSylinder 4"/>
          <p:cNvSpPr txBox="1"/>
          <p:nvPr/>
        </p:nvSpPr>
        <p:spPr>
          <a:xfrm>
            <a:off x="4716016" y="3547676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April 9, 2013</a:t>
            </a:r>
            <a:endParaRPr lang="en-US" dirty="0"/>
          </a:p>
        </p:txBody>
      </p:sp>
      <p:sp>
        <p:nvSpPr>
          <p:cNvPr id="6" name="TekstSylinder 5"/>
          <p:cNvSpPr txBox="1"/>
          <p:nvPr/>
        </p:nvSpPr>
        <p:spPr>
          <a:xfrm>
            <a:off x="1835696" y="4869160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April 5,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86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5000"/>
                    </a14:imgEffect>
                    <a14:imgEffect>
                      <a14:brightnessContrast bright="-30000"/>
                    </a14:imgEffect>
                  </a14:imgLayer>
                </a14:imgProps>
              </a:ext>
            </a:extLst>
          </a:blip>
          <a:srcRect l="31833" t="19379" r="27034" b="33781"/>
          <a:stretch/>
        </p:blipFill>
        <p:spPr bwMode="auto">
          <a:xfrm>
            <a:off x="-36512" y="399966"/>
            <a:ext cx="4536504" cy="3288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P:\2013\00\20130092\Grunnlagsmateriale\Satellite imagery\Snøskred_Steinfjord_02042013\Foto_beflygning_03042013_AJo\2013_04_03_45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3645024"/>
            <a:ext cx="4536504" cy="3024336"/>
          </a:xfrm>
          <a:prstGeom prst="rect">
            <a:avLst/>
          </a:prstGeom>
          <a:noFill/>
        </p:spPr>
      </p:pic>
      <p:sp>
        <p:nvSpPr>
          <p:cNvPr id="12" name="TekstSylinder 11"/>
          <p:cNvSpPr txBox="1"/>
          <p:nvPr/>
        </p:nvSpPr>
        <p:spPr>
          <a:xfrm>
            <a:off x="343338" y="59817"/>
            <a:ext cx="2399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Steinfjord</a:t>
            </a:r>
            <a:r>
              <a:rPr lang="en-US" dirty="0" smtClean="0"/>
              <a:t>, April 5, 2013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6" t="16882" r="19655" b="18281"/>
          <a:stretch/>
        </p:blipFill>
        <p:spPr bwMode="auto">
          <a:xfrm>
            <a:off x="4632559" y="3650869"/>
            <a:ext cx="4173260" cy="3018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kstSylinder 14"/>
          <p:cNvSpPr txBox="1"/>
          <p:nvPr/>
        </p:nvSpPr>
        <p:spPr>
          <a:xfrm>
            <a:off x="5869014" y="30634"/>
            <a:ext cx="2305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Kattfjord</a:t>
            </a:r>
            <a:r>
              <a:rPr lang="en-US" dirty="0" smtClean="0"/>
              <a:t>, April 9, 2013</a:t>
            </a:r>
            <a:endParaRPr lang="en-US" dirty="0"/>
          </a:p>
        </p:txBody>
      </p:sp>
      <p:sp>
        <p:nvSpPr>
          <p:cNvPr id="3" name="TekstSylinder 2"/>
          <p:cNvSpPr txBox="1"/>
          <p:nvPr/>
        </p:nvSpPr>
        <p:spPr>
          <a:xfrm>
            <a:off x="7123111" y="6300028"/>
            <a:ext cx="1142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UAV </a:t>
            </a:r>
            <a:r>
              <a:rPr lang="nb-NO" dirty="0" err="1" smtClean="0"/>
              <a:t>cam</a:t>
            </a:r>
            <a:endParaRPr lang="en-US" dirty="0"/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93"/>
          <a:stretch/>
        </p:blipFill>
        <p:spPr>
          <a:xfrm>
            <a:off x="4644008" y="415099"/>
            <a:ext cx="4161811" cy="322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80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Tromdalen</a:t>
            </a:r>
            <a:endParaRPr lang="en-US" dirty="0"/>
          </a:p>
        </p:txBody>
      </p:sp>
      <p:pic>
        <p:nvPicPr>
          <p:cNvPr id="4" name="Picture 9" descr="Macintosh HD:Users:markuseckerstorfer:RESEARCH:2 PUBLICATIONS:in preparation:2013 Radar vs avl obs CRST:FIGURES:Tromdalen copy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784" y="476672"/>
            <a:ext cx="6349350" cy="56081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219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Kattfjordeidet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14338" y="1752600"/>
            <a:ext cx="3077542" cy="4419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8" descr="Macintosh HD:Users:markuseckerstorfer:RESEARCH:2 PUBLICATIONS:in preparation:2013 Radar vs avl obs CRST:FIGURES:Kattfjorden copy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4770" y="735646"/>
            <a:ext cx="5269230" cy="53867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022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839200" cy="1143000"/>
          </a:xfrm>
        </p:spPr>
        <p:txBody>
          <a:bodyPr/>
          <a:lstStyle/>
          <a:p>
            <a:r>
              <a:rPr lang="en-US" dirty="0" smtClean="0"/>
              <a:t>Signal processing (change vs. summer image)</a:t>
            </a:r>
            <a:endParaRPr lang="en-US" dirty="0"/>
          </a:p>
        </p:txBody>
      </p:sp>
      <p:pic>
        <p:nvPicPr>
          <p:cNvPr id="4" name="Bilde 3" descr="C:\Users\Eirik\Dropbox\Papers_in_progress\Avalanche_detection\Fig_disc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19784"/>
            <a:ext cx="5904656" cy="4968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370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UAV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7504" y="1124744"/>
            <a:ext cx="4041204" cy="2819929"/>
          </a:xfrm>
        </p:spPr>
        <p:txBody>
          <a:bodyPr/>
          <a:lstStyle/>
          <a:p>
            <a:r>
              <a:rPr lang="en-US" sz="2400" dirty="0" smtClean="0"/>
              <a:t>Norut has a fleet of UAV’s developed to carry various payloads under different conditions</a:t>
            </a:r>
          </a:p>
          <a:p>
            <a:r>
              <a:rPr lang="en-US" sz="2400" dirty="0" smtClean="0"/>
              <a:t>Long range</a:t>
            </a:r>
          </a:p>
          <a:p>
            <a:r>
              <a:rPr lang="en-US" sz="2400" dirty="0" smtClean="0"/>
              <a:t>Short range</a:t>
            </a:r>
          </a:p>
          <a:p>
            <a:r>
              <a:rPr lang="en-US" sz="2400" dirty="0" smtClean="0"/>
              <a:t>Also helicopters</a:t>
            </a:r>
            <a:endParaRPr lang="en-US" sz="2400" dirty="0"/>
          </a:p>
        </p:txBody>
      </p:sp>
      <p:pic>
        <p:nvPicPr>
          <p:cNvPr id="4" name="Picture 2" descr="Glaciodyn kongsve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708" y="22076"/>
            <a:ext cx="4995292" cy="3330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8dm3m-wGOhWdb11r1dNJxwdyH01PDyZIpcshcj6exsVw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7" r="9319"/>
          <a:stretch>
            <a:fillRect/>
          </a:stretch>
        </p:blipFill>
        <p:spPr bwMode="auto">
          <a:xfrm>
            <a:off x="4159374" y="3391165"/>
            <a:ext cx="4724524" cy="3358840"/>
          </a:xfrm>
          <a:prstGeom prst="rect">
            <a:avLst/>
          </a:prstGeom>
          <a:noFill/>
          <a:ln w="9525">
            <a:solidFill>
              <a:srgbClr val="0B5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3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NOFO_P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8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19600" y="6218238"/>
            <a:ext cx="4724400" cy="639762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mtClean="0">
                <a:solidFill>
                  <a:schemeClr val="bg1"/>
                </a:solidFill>
              </a:rPr>
              <a:t>Ny-</a:t>
            </a:r>
            <a:r>
              <a:rPr lang="en-US" altLang="en-US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Å</a:t>
            </a:r>
            <a:r>
              <a:rPr lang="en-US" altLang="en-US" smtClean="0">
                <a:solidFill>
                  <a:schemeClr val="bg1"/>
                </a:solidFill>
                <a:cs typeface="Arial" pitchFamily="34" charset="0"/>
              </a:rPr>
              <a:t>lesund</a:t>
            </a:r>
          </a:p>
        </p:txBody>
      </p:sp>
    </p:spTree>
    <p:extLst>
      <p:ext uri="{BB962C8B-B14F-4D97-AF65-F5344CB8AC3E}">
        <p14:creationId xmlns:p14="http://schemas.microsoft.com/office/powerpoint/2010/main" val="260563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UAV </a:t>
            </a:r>
            <a:r>
              <a:rPr lang="nb-NO" dirty="0" err="1" smtClean="0"/>
              <a:t>Camera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51520" y="1484784"/>
            <a:ext cx="4229670" cy="4419600"/>
          </a:xfrm>
        </p:spPr>
        <p:txBody>
          <a:bodyPr/>
          <a:lstStyle/>
          <a:p>
            <a:r>
              <a:rPr lang="nb-NO" sz="2400" dirty="0" smtClean="0"/>
              <a:t>Standard </a:t>
            </a:r>
            <a:r>
              <a:rPr lang="nb-NO" sz="2400" dirty="0" err="1" smtClean="0"/>
              <a:t>cameras</a:t>
            </a:r>
            <a:r>
              <a:rPr lang="nb-NO" sz="2400" dirty="0" smtClean="0"/>
              <a:t> </a:t>
            </a:r>
            <a:r>
              <a:rPr lang="nb-NO" sz="2400" dirty="0" err="1" smtClean="0"/>
              <a:t>are</a:t>
            </a:r>
            <a:r>
              <a:rPr lang="nb-NO" sz="2400" dirty="0" smtClean="0"/>
              <a:t> used to </a:t>
            </a:r>
            <a:r>
              <a:rPr lang="nb-NO" sz="2400" dirty="0" err="1" smtClean="0"/>
              <a:t>take</a:t>
            </a:r>
            <a:r>
              <a:rPr lang="nb-NO" sz="2400" dirty="0" smtClean="0"/>
              <a:t> </a:t>
            </a:r>
            <a:r>
              <a:rPr lang="nb-NO" sz="2400" dirty="0" err="1" smtClean="0"/>
              <a:t>high-resolution</a:t>
            </a:r>
            <a:r>
              <a:rPr lang="nb-NO" sz="2400" dirty="0" smtClean="0"/>
              <a:t> images </a:t>
            </a:r>
            <a:r>
              <a:rPr lang="nb-NO" sz="2400" dirty="0" err="1" smtClean="0"/>
              <a:t>of</a:t>
            </a:r>
            <a:r>
              <a:rPr lang="nb-NO" sz="2400" dirty="0" smtClean="0"/>
              <a:t> </a:t>
            </a:r>
            <a:r>
              <a:rPr lang="nb-NO" sz="2400" dirty="0" err="1" smtClean="0"/>
              <a:t>avalanches</a:t>
            </a:r>
            <a:endParaRPr lang="nb-NO" sz="2400" dirty="0" smtClean="0"/>
          </a:p>
          <a:p>
            <a:r>
              <a:rPr lang="nb-NO" sz="2400" dirty="0" smtClean="0"/>
              <a:t>Images </a:t>
            </a:r>
            <a:r>
              <a:rPr lang="nb-NO" sz="2400" dirty="0" err="1" smtClean="0"/>
              <a:t>are</a:t>
            </a:r>
            <a:r>
              <a:rPr lang="nb-NO" sz="2400" dirty="0" smtClean="0"/>
              <a:t> </a:t>
            </a:r>
            <a:r>
              <a:rPr lang="nb-NO" sz="2400" dirty="0" err="1" smtClean="0"/>
              <a:t>geocoded</a:t>
            </a:r>
            <a:r>
              <a:rPr lang="nb-NO" sz="2400" dirty="0" smtClean="0"/>
              <a:t> </a:t>
            </a:r>
            <a:r>
              <a:rPr lang="nb-NO" sz="2400" dirty="0" err="1" smtClean="0"/>
              <a:t>using</a:t>
            </a:r>
            <a:r>
              <a:rPr lang="nb-NO" sz="2400" dirty="0" smtClean="0"/>
              <a:t> GPS </a:t>
            </a:r>
            <a:r>
              <a:rPr lang="nb-NO" sz="2400" dirty="0" err="1" smtClean="0"/>
              <a:t>information</a:t>
            </a:r>
            <a:r>
              <a:rPr lang="nb-NO" sz="2400" dirty="0" smtClean="0"/>
              <a:t> to </a:t>
            </a:r>
            <a:r>
              <a:rPr lang="nb-NO" sz="2400" dirty="0" err="1" smtClean="0"/>
              <a:t>ortho-photos</a:t>
            </a:r>
            <a:endParaRPr lang="nb-NO" sz="2400" dirty="0" smtClean="0"/>
          </a:p>
          <a:p>
            <a:r>
              <a:rPr lang="nb-NO" sz="2400" dirty="0" err="1" smtClean="0"/>
              <a:t>Mapping</a:t>
            </a:r>
            <a:r>
              <a:rPr lang="nb-NO" sz="2400" dirty="0" smtClean="0"/>
              <a:t> </a:t>
            </a:r>
            <a:r>
              <a:rPr lang="nb-NO" sz="2400" dirty="0" err="1" smtClean="0"/>
              <a:t>of</a:t>
            </a:r>
            <a:r>
              <a:rPr lang="nb-NO" sz="2400" dirty="0" smtClean="0"/>
              <a:t> </a:t>
            </a:r>
            <a:r>
              <a:rPr lang="nb-NO" sz="2400" dirty="0" err="1" smtClean="0"/>
              <a:t>avalanche</a:t>
            </a:r>
            <a:r>
              <a:rPr lang="nb-NO" sz="2400" dirty="0" smtClean="0"/>
              <a:t> </a:t>
            </a:r>
            <a:r>
              <a:rPr lang="nb-NO" sz="2400" dirty="0" err="1" smtClean="0"/>
              <a:t>paths</a:t>
            </a:r>
            <a:r>
              <a:rPr lang="nb-NO" sz="2400" dirty="0" smtClean="0"/>
              <a:t> has a </a:t>
            </a:r>
            <a:r>
              <a:rPr lang="nb-NO" sz="2400" dirty="0" err="1" smtClean="0"/>
              <a:t>high</a:t>
            </a:r>
            <a:r>
              <a:rPr lang="nb-NO" sz="2400" dirty="0" smtClean="0"/>
              <a:t> </a:t>
            </a:r>
            <a:r>
              <a:rPr lang="nb-NO" sz="2400" dirty="0" err="1" smtClean="0"/>
              <a:t>value</a:t>
            </a:r>
            <a:r>
              <a:rPr lang="nb-NO" sz="2400" dirty="0" smtClean="0"/>
              <a:t> in it </a:t>
            </a:r>
            <a:r>
              <a:rPr lang="nb-NO" sz="2400" dirty="0" err="1" smtClean="0"/>
              <a:t>self</a:t>
            </a:r>
            <a:r>
              <a:rPr lang="nb-NO" sz="2400" dirty="0" smtClean="0"/>
              <a:t>, </a:t>
            </a:r>
            <a:r>
              <a:rPr lang="nb-NO" sz="2400" dirty="0" err="1" smtClean="0"/>
              <a:t>but</a:t>
            </a:r>
            <a:r>
              <a:rPr lang="nb-NO" sz="2400" dirty="0" smtClean="0"/>
              <a:t> </a:t>
            </a:r>
            <a:r>
              <a:rPr lang="nb-NO" sz="2400" dirty="0" err="1" smtClean="0"/>
              <a:t>also</a:t>
            </a:r>
            <a:r>
              <a:rPr lang="nb-NO" sz="2400" dirty="0" smtClean="0"/>
              <a:t> </a:t>
            </a:r>
            <a:r>
              <a:rPr lang="nb-NO" sz="2400" dirty="0" err="1" smtClean="0"/>
              <a:t>valuable</a:t>
            </a:r>
            <a:r>
              <a:rPr lang="nb-NO" sz="2400" dirty="0" smtClean="0"/>
              <a:t> as </a:t>
            </a:r>
            <a:r>
              <a:rPr lang="nb-NO" sz="2400" dirty="0" err="1" smtClean="0"/>
              <a:t>validation</a:t>
            </a:r>
            <a:r>
              <a:rPr lang="nb-NO" sz="2400" dirty="0" smtClean="0"/>
              <a:t> data for </a:t>
            </a:r>
            <a:r>
              <a:rPr lang="nb-NO" sz="2400" dirty="0" err="1" smtClean="0"/>
              <a:t>other</a:t>
            </a:r>
            <a:r>
              <a:rPr lang="nb-NO" sz="2400" dirty="0" smtClean="0"/>
              <a:t> sensors (SAR)</a:t>
            </a:r>
            <a:endParaRPr lang="en-US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6" t="16814" r="23161" b="43900"/>
          <a:stretch>
            <a:fillRect/>
          </a:stretch>
        </p:blipFill>
        <p:spPr bwMode="auto">
          <a:xfrm>
            <a:off x="4416963" y="32093"/>
            <a:ext cx="4712951" cy="4837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Sylinder 4"/>
          <p:cNvSpPr txBox="1"/>
          <p:nvPr/>
        </p:nvSpPr>
        <p:spPr>
          <a:xfrm>
            <a:off x="5027683" y="4961378"/>
            <a:ext cx="4091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Avalanche, nearby </a:t>
            </a:r>
            <a:r>
              <a:rPr lang="en-US" dirty="0" err="1" smtClean="0"/>
              <a:t>Tromsø</a:t>
            </a:r>
            <a:r>
              <a:rPr lang="en-US" dirty="0" smtClean="0"/>
              <a:t>, April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19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GPR </a:t>
            </a:r>
            <a:r>
              <a:rPr lang="en-US" altLang="en-US" dirty="0" smtClean="0"/>
              <a:t>development</a:t>
            </a:r>
            <a:endParaRPr lang="en-US" altLang="en-US" dirty="0" smtClean="0"/>
          </a:p>
        </p:txBody>
      </p:sp>
      <p:pic>
        <p:nvPicPr>
          <p:cNvPr id="11267" name="Picture 3" descr="UAV_20070812_00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590" y="3399493"/>
            <a:ext cx="40386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C:\Eirik\AK\UAV_Prodex_2008\Envitools_2006_00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99493"/>
            <a:ext cx="35814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143329" y="980728"/>
            <a:ext cx="8686800" cy="252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Sari-Regular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Sari-Regular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Sari-Regular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Sari-Regular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Sari-Regular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ari-Regular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ari-Regular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ari-Regular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ari-Regular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 sz="2000" b="0" dirty="0" smtClean="0">
                <a:latin typeface="Arial" pitchFamily="34" charset="0"/>
              </a:rPr>
              <a:t>We collaborate with the Norwegian </a:t>
            </a:r>
            <a:r>
              <a:rPr lang="en-US" altLang="en-US" sz="2000" b="0" dirty="0" err="1" smtClean="0">
                <a:latin typeface="Arial" pitchFamily="34" charset="0"/>
              </a:rPr>
              <a:t>Defence</a:t>
            </a:r>
            <a:r>
              <a:rPr lang="en-US" altLang="en-US" sz="2000" b="0" dirty="0" smtClean="0">
                <a:latin typeface="Arial" pitchFamily="34" charset="0"/>
              </a:rPr>
              <a:t> research institute</a:t>
            </a:r>
          </a:p>
          <a:p>
            <a:pPr eaLnBrk="1" hangingPunct="1">
              <a:buFontTx/>
              <a:buChar char="•"/>
            </a:pPr>
            <a:r>
              <a:rPr lang="en-US" altLang="en-US" sz="2000" b="0" dirty="0" smtClean="0">
                <a:latin typeface="Arial" pitchFamily="34" charset="0"/>
              </a:rPr>
              <a:t>A new C-band sounder in GPR configuration will be tested out this week in </a:t>
            </a:r>
            <a:r>
              <a:rPr lang="en-US" altLang="en-US" sz="2000" b="0" dirty="0" err="1" smtClean="0">
                <a:latin typeface="Arial" pitchFamily="34" charset="0"/>
              </a:rPr>
              <a:t>Tromsø</a:t>
            </a:r>
            <a:endParaRPr lang="en-US" altLang="en-US" sz="2000" b="0" dirty="0" smtClean="0">
              <a:latin typeface="Arial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2000" b="0" dirty="0" smtClean="0">
                <a:latin typeface="Arial" pitchFamily="34" charset="0"/>
              </a:rPr>
              <a:t>As soon as we feel confident, we will also try it out mounted on a UAV-helicopter</a:t>
            </a:r>
          </a:p>
          <a:p>
            <a:pPr eaLnBrk="1" hangingPunct="1">
              <a:buFontTx/>
              <a:buChar char="•"/>
            </a:pPr>
            <a:r>
              <a:rPr lang="en-US" altLang="en-US" sz="2000" b="0" dirty="0" smtClean="0">
                <a:latin typeface="Arial" pitchFamily="34" charset="0"/>
              </a:rPr>
              <a:t>A main objective in </a:t>
            </a:r>
            <a:r>
              <a:rPr lang="en-US" altLang="en-US" sz="2000" b="0" dirty="0" err="1" smtClean="0">
                <a:latin typeface="Arial" pitchFamily="34" charset="0"/>
              </a:rPr>
              <a:t>SeFaS</a:t>
            </a:r>
            <a:r>
              <a:rPr lang="en-US" altLang="en-US" sz="2000" b="0" dirty="0" smtClean="0">
                <a:latin typeface="Arial" pitchFamily="34" charset="0"/>
              </a:rPr>
              <a:t> is to test out if this sensor can provide valuable information about depth and layer structure in steep terrain</a:t>
            </a:r>
            <a:endParaRPr lang="en-US" altLang="en-US" sz="2000" b="0" dirty="0">
              <a:latin typeface="Arial" pitchFamily="34" charset="0"/>
            </a:endParaRPr>
          </a:p>
          <a:p>
            <a:pPr eaLnBrk="1" hangingPunct="1"/>
            <a:endParaRPr lang="en-US" altLang="en-US" sz="1800" b="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67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Sensor </a:t>
            </a:r>
            <a:r>
              <a:rPr lang="nb-NO" dirty="0" err="1" smtClean="0"/>
              <a:t>conscept</a:t>
            </a:r>
            <a:r>
              <a:rPr lang="nb-NO" dirty="0" smtClean="0"/>
              <a:t> for GPR </a:t>
            </a:r>
            <a:r>
              <a:rPr lang="nb-NO" dirty="0" err="1" smtClean="0"/>
              <a:t>mounted</a:t>
            </a:r>
            <a:r>
              <a:rPr lang="nb-NO" dirty="0" smtClean="0"/>
              <a:t> in </a:t>
            </a:r>
            <a:r>
              <a:rPr lang="nb-NO" dirty="0" err="1" smtClean="0"/>
              <a:t>unmanned</a:t>
            </a:r>
            <a:r>
              <a:rPr lang="nb-NO" dirty="0" smtClean="0"/>
              <a:t> </a:t>
            </a:r>
            <a:r>
              <a:rPr lang="nb-NO" dirty="0" err="1" smtClean="0"/>
              <a:t>helicopter</a:t>
            </a:r>
            <a:endParaRPr lang="en-US" dirty="0"/>
          </a:p>
        </p:txBody>
      </p:sp>
      <p:pic>
        <p:nvPicPr>
          <p:cNvPr id="3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3" y="1700808"/>
            <a:ext cx="9070545" cy="3620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Rett pil 4"/>
          <p:cNvCxnSpPr/>
          <p:nvPr/>
        </p:nvCxnSpPr>
        <p:spPr bwMode="auto">
          <a:xfrm>
            <a:off x="3059832" y="3212976"/>
            <a:ext cx="0" cy="7920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Rett pil 6"/>
          <p:cNvCxnSpPr/>
          <p:nvPr/>
        </p:nvCxnSpPr>
        <p:spPr bwMode="auto">
          <a:xfrm flipV="1">
            <a:off x="3275856" y="3511041"/>
            <a:ext cx="0" cy="4940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kstSylinder 8"/>
          <p:cNvSpPr txBox="1"/>
          <p:nvPr/>
        </p:nvSpPr>
        <p:spPr>
          <a:xfrm>
            <a:off x="3491879" y="3554344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GPR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01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Background</a:t>
            </a:r>
            <a:r>
              <a:rPr lang="nb-NO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976" y="-11147"/>
            <a:ext cx="2835024" cy="3080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95536" y="1412776"/>
            <a:ext cx="8310562" cy="4419600"/>
          </a:xfrm>
        </p:spPr>
        <p:txBody>
          <a:bodyPr/>
          <a:lstStyle/>
          <a:p>
            <a:r>
              <a:rPr lang="en-US" dirty="0" smtClean="0"/>
              <a:t>Increasing number of avalanche related accidents in the </a:t>
            </a:r>
            <a:r>
              <a:rPr lang="en-US" dirty="0" err="1" smtClean="0"/>
              <a:t>Tromsø</a:t>
            </a:r>
            <a:r>
              <a:rPr lang="en-US" dirty="0" smtClean="0"/>
              <a:t> region the last 10 years as a result of increased out-door activity</a:t>
            </a:r>
          </a:p>
          <a:p>
            <a:pPr lvl="1"/>
            <a:r>
              <a:rPr lang="en-US" dirty="0" smtClean="0"/>
              <a:t>Snow mobile accidents</a:t>
            </a:r>
          </a:p>
          <a:p>
            <a:pPr lvl="1"/>
            <a:r>
              <a:rPr lang="en-US" dirty="0" smtClean="0"/>
              <a:t>Back-country skiing</a:t>
            </a:r>
          </a:p>
          <a:p>
            <a:pPr lvl="1"/>
            <a:r>
              <a:rPr lang="nb-NO" dirty="0" smtClean="0"/>
              <a:t>Road </a:t>
            </a:r>
            <a:r>
              <a:rPr lang="nb-NO" dirty="0" err="1" smtClean="0"/>
              <a:t>accidents</a:t>
            </a:r>
            <a:endParaRPr lang="en-US" dirty="0" smtClean="0"/>
          </a:p>
          <a:p>
            <a:r>
              <a:rPr lang="en-US" dirty="0" smtClean="0"/>
              <a:t>Since 2000 the number of death accidents in Norway has been around 10 per year. - 50% of these were in the </a:t>
            </a:r>
            <a:r>
              <a:rPr lang="en-US" dirty="0" err="1" smtClean="0"/>
              <a:t>Tromsø</a:t>
            </a:r>
            <a:r>
              <a:rPr lang="en-US" dirty="0" smtClean="0"/>
              <a:t>-region</a:t>
            </a:r>
          </a:p>
          <a:p>
            <a:r>
              <a:rPr lang="en-US" dirty="0" err="1" smtClean="0"/>
              <a:t>SeFaS</a:t>
            </a:r>
            <a:r>
              <a:rPr lang="en-US" dirty="0" smtClean="0"/>
              <a:t> = Centre for remote sensing of avalanches</a:t>
            </a:r>
          </a:p>
          <a:p>
            <a:r>
              <a:rPr lang="en-US" dirty="0" smtClean="0"/>
              <a:t>Partners: Norut and NGI</a:t>
            </a:r>
          </a:p>
          <a:p>
            <a:r>
              <a:rPr lang="en-US" dirty="0" smtClean="0"/>
              <a:t>Financed regional government in Troms county, Northern Norway and partly by the Norwegian Science Council.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centre</a:t>
            </a:r>
            <a:r>
              <a:rPr lang="en-US" dirty="0" smtClean="0"/>
              <a:t> will develop innovative methods for applying sensors in satellites and unmanned aerial vehicles  (UAV) for monitoring avalanches.</a:t>
            </a:r>
          </a:p>
          <a:p>
            <a:endParaRPr lang="nb-NO" dirty="0" smtClean="0"/>
          </a:p>
          <a:p>
            <a:endParaRPr lang="nb-NO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03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Snow profiling with GPR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Glacier, </a:t>
            </a:r>
            <a:r>
              <a:rPr lang="en-US" dirty="0" smtClean="0"/>
              <a:t>Svalbard</a:t>
            </a:r>
            <a:endParaRPr lang="en-US" dirty="0"/>
          </a:p>
        </p:txBody>
      </p:sp>
      <p:pic>
        <p:nvPicPr>
          <p:cNvPr id="1026" name="Picture 2" descr="230405S1gprsar_rcssig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4999" b="65718"/>
          <a:stretch/>
        </p:blipFill>
        <p:spPr bwMode="auto">
          <a:xfrm>
            <a:off x="107504" y="1340768"/>
            <a:ext cx="897182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rad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81001"/>
            <a:ext cx="6120680" cy="280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838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693" y="63919"/>
            <a:ext cx="2724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Field measurements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6153" y="504647"/>
            <a:ext cx="775084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Field verification of radar backscatter (snow depth, SWE, wetness)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Field verification of UAV-GPR campaigns (snow depth, snow layering)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Understanding of seasonal snowpack development (</a:t>
            </a:r>
            <a:r>
              <a:rPr lang="en-US" dirty="0" err="1" smtClean="0">
                <a:solidFill>
                  <a:srgbClr val="FFFFFF"/>
                </a:solidFill>
              </a:rPr>
              <a:t>skredvarsling</a:t>
            </a:r>
            <a:r>
              <a:rPr lang="en-US" dirty="0" smtClean="0">
                <a:solidFill>
                  <a:srgbClr val="FFFFFF"/>
                </a:solidFill>
              </a:rPr>
              <a:t>, time series)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FFFFFF"/>
              </a:solidFill>
            </a:endParaRPr>
          </a:p>
          <a:p>
            <a:endParaRPr lang="en-US" dirty="0" smtClean="0">
              <a:solidFill>
                <a:srgbClr val="FFFFFF"/>
              </a:solidFill>
            </a:endParaRPr>
          </a:p>
          <a:p>
            <a:pPr marL="285750" indent="-285750">
              <a:buFontTx/>
              <a:buChar char="-"/>
            </a:pPr>
            <a:endParaRPr lang="en-US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6309320"/>
            <a:ext cx="332621" cy="52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IMG_2499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4001" y="360714"/>
            <a:ext cx="889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Validation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Collection </a:t>
            </a:r>
            <a:r>
              <a:rPr lang="en-US" sz="2400" dirty="0" smtClean="0">
                <a:solidFill>
                  <a:schemeClr val="bg1"/>
                </a:solidFill>
              </a:rPr>
              <a:t>of in situ data for validation of results from remote sensing </a:t>
            </a:r>
          </a:p>
        </p:txBody>
      </p:sp>
    </p:spTree>
    <p:extLst>
      <p:ext uri="{BB962C8B-B14F-4D97-AF65-F5344CB8AC3E}">
        <p14:creationId xmlns:p14="http://schemas.microsoft.com/office/powerpoint/2010/main" val="117141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6309320"/>
            <a:ext cx="332621" cy="52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teinskartindenoverview.f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124744"/>
            <a:ext cx="3530179" cy="5040560"/>
          </a:xfrm>
          <a:prstGeom prst="rect">
            <a:avLst/>
          </a:prstGeom>
        </p:spPr>
      </p:pic>
      <p:pic>
        <p:nvPicPr>
          <p:cNvPr id="7" name="Picture 3" descr="IMG_4425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864"/>
          <a:stretch/>
        </p:blipFill>
        <p:spPr>
          <a:xfrm>
            <a:off x="4572000" y="1124745"/>
            <a:ext cx="4229977" cy="5027232"/>
          </a:xfrm>
          <a:prstGeom prst="rect">
            <a:avLst/>
          </a:prstGeom>
        </p:spPr>
      </p:pic>
      <p:pic>
        <p:nvPicPr>
          <p:cNvPr id="9" name="Picture 8" descr="group-f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8579" y="5617938"/>
            <a:ext cx="2119442" cy="1211109"/>
          </a:xfrm>
          <a:prstGeom prst="rect">
            <a:avLst/>
          </a:prstGeom>
        </p:spPr>
      </p:pic>
      <p:sp>
        <p:nvSpPr>
          <p:cNvPr id="2" name="TekstSylinder 1"/>
          <p:cNvSpPr txBox="1"/>
          <p:nvPr/>
        </p:nvSpPr>
        <p:spPr>
          <a:xfrm>
            <a:off x="467544" y="436022"/>
            <a:ext cx="52854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Sampling through the winter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6227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6309320"/>
            <a:ext cx="332621" cy="52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IMG_457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95796" y="947211"/>
            <a:ext cx="5681133" cy="4260850"/>
          </a:xfrm>
          <a:prstGeom prst="rect">
            <a:avLst/>
          </a:prstGeom>
        </p:spPr>
      </p:pic>
      <p:pic>
        <p:nvPicPr>
          <p:cNvPr id="6" name="Picture 5" descr="\2014-01-08-Steinskartinden 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147" y="404664"/>
            <a:ext cx="4379528" cy="3701009"/>
          </a:xfrm>
          <a:prstGeom prst="rect">
            <a:avLst/>
          </a:prstGeom>
        </p:spPr>
      </p:pic>
      <p:sp>
        <p:nvSpPr>
          <p:cNvPr id="2" name="TekstSylinder 1"/>
          <p:cNvSpPr txBox="1"/>
          <p:nvPr/>
        </p:nvSpPr>
        <p:spPr>
          <a:xfrm>
            <a:off x="4572000" y="4005064"/>
            <a:ext cx="4464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Campaings</a:t>
            </a:r>
            <a:r>
              <a:rPr lang="en-US" sz="2400" dirty="0" smtClean="0"/>
              <a:t> every 14 days + during airborne campaigns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30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6309320"/>
            <a:ext cx="332621" cy="52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Untitled2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55" y="1412776"/>
            <a:ext cx="3609672" cy="4686116"/>
          </a:xfrm>
          <a:prstGeom prst="rect">
            <a:avLst/>
          </a:prstGeom>
        </p:spPr>
      </p:pic>
      <p:pic>
        <p:nvPicPr>
          <p:cNvPr id="7" name="Picture 6" descr="2014-01-08-Coastal_Tromsabove_treeline-profil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509" y="3210937"/>
            <a:ext cx="3804356" cy="2853267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467544" y="188640"/>
            <a:ext cx="70149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Field data is also reported to the national avalanche service varsom.no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498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err="1" smtClean="0"/>
              <a:t>SeFas</a:t>
            </a:r>
            <a:r>
              <a:rPr lang="en-US" sz="2800" dirty="0" smtClean="0"/>
              <a:t> started January 1, 2014</a:t>
            </a:r>
          </a:p>
          <a:p>
            <a:r>
              <a:rPr lang="en-US" sz="2800" dirty="0" smtClean="0"/>
              <a:t>Many activities are started to test out remote sensing technology that can improve the monitoring of avalanches</a:t>
            </a:r>
          </a:p>
          <a:p>
            <a:r>
              <a:rPr lang="en-US" sz="2800" dirty="0" smtClean="0"/>
              <a:t>We experience great interest in the community and hope that the results will be good!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0617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6309320"/>
            <a:ext cx="332621" cy="52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duringervispreng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17" y="-25490"/>
            <a:ext cx="9144000" cy="68397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11960" y="13880"/>
            <a:ext cx="4639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UAV’s offers many new</a:t>
            </a:r>
          </a:p>
          <a:p>
            <a:r>
              <a:rPr lang="en-US" sz="3200" dirty="0" smtClean="0">
                <a:latin typeface="Arial"/>
                <a:cs typeface="Arial"/>
              </a:rPr>
              <a:t>opportunities for avalanche studies</a:t>
            </a:r>
            <a:endParaRPr lang="en-US" sz="3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611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Eirik\Pictures\2013\20130602_Android\2013-04-06 16.52.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57029" cy="686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Sylinder 4"/>
          <p:cNvSpPr txBox="1"/>
          <p:nvPr/>
        </p:nvSpPr>
        <p:spPr>
          <a:xfrm>
            <a:off x="755576" y="5947484"/>
            <a:ext cx="34067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i="1" dirty="0" smtClean="0"/>
              <a:t>Thank you !</a:t>
            </a:r>
            <a:endParaRPr lang="en-US" sz="4800" i="1" dirty="0"/>
          </a:p>
        </p:txBody>
      </p:sp>
    </p:spTree>
    <p:extLst>
      <p:ext uri="{BB962C8B-B14F-4D97-AF65-F5344CB8AC3E}">
        <p14:creationId xmlns:p14="http://schemas.microsoft.com/office/powerpoint/2010/main" val="360168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51520" y="0"/>
            <a:ext cx="8529638" cy="1143000"/>
          </a:xfrm>
        </p:spPr>
        <p:txBody>
          <a:bodyPr/>
          <a:lstStyle/>
          <a:p>
            <a:r>
              <a:rPr lang="nb-NO" dirty="0" err="1" smtClean="0"/>
              <a:t>SeFaS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9511" y="980728"/>
            <a:ext cx="5381798" cy="4419600"/>
          </a:xfrm>
        </p:spPr>
        <p:txBody>
          <a:bodyPr/>
          <a:lstStyle/>
          <a:p>
            <a:r>
              <a:rPr lang="en-US" sz="1800" dirty="0" smtClean="0"/>
              <a:t>Satellite remote sensing</a:t>
            </a:r>
          </a:p>
          <a:p>
            <a:pPr lvl="1"/>
            <a:r>
              <a:rPr lang="en-US" sz="1600" dirty="0" smtClean="0"/>
              <a:t>C-band  SAR for detecting melting snow</a:t>
            </a:r>
          </a:p>
          <a:p>
            <a:pPr lvl="1"/>
            <a:r>
              <a:rPr lang="en-US" sz="1600" dirty="0" smtClean="0"/>
              <a:t>High-resolution C-band SAR for detecting avalanche paths</a:t>
            </a:r>
          </a:p>
          <a:p>
            <a:pPr lvl="1"/>
            <a:r>
              <a:rPr lang="en-US" sz="1600" dirty="0" smtClean="0"/>
              <a:t>Studies with X-band SAR, sensitivity to SWE?</a:t>
            </a:r>
          </a:p>
          <a:p>
            <a:r>
              <a:rPr lang="en-US" sz="1800" dirty="0" smtClean="0"/>
              <a:t>UAV borne sensors</a:t>
            </a:r>
          </a:p>
          <a:p>
            <a:pPr lvl="1"/>
            <a:r>
              <a:rPr lang="en-US" sz="1600" dirty="0" smtClean="0"/>
              <a:t>Ortho-photo</a:t>
            </a:r>
          </a:p>
          <a:p>
            <a:pPr lvl="1"/>
            <a:r>
              <a:rPr lang="en-US" sz="1600" dirty="0" smtClean="0"/>
              <a:t>Ground penetrating radar</a:t>
            </a:r>
          </a:p>
          <a:p>
            <a:pPr lvl="1"/>
            <a:r>
              <a:rPr lang="en-US" sz="1600" dirty="0" err="1" smtClean="0"/>
              <a:t>Recco</a:t>
            </a:r>
            <a:r>
              <a:rPr lang="en-US" sz="1600" dirty="0" smtClean="0"/>
              <a:t>/ cell phone detection</a:t>
            </a:r>
          </a:p>
          <a:p>
            <a:r>
              <a:rPr lang="en-US" sz="1800" dirty="0" smtClean="0"/>
              <a:t>Validation</a:t>
            </a:r>
          </a:p>
          <a:p>
            <a:pPr lvl="1"/>
            <a:r>
              <a:rPr lang="en-US" sz="1600" dirty="0" smtClean="0"/>
              <a:t>In situ measurements (stations and sampling</a:t>
            </a:r>
          </a:p>
          <a:p>
            <a:pPr lvl="1"/>
            <a:r>
              <a:rPr lang="en-US" sz="1600" dirty="0" smtClean="0"/>
              <a:t>GPR</a:t>
            </a:r>
          </a:p>
          <a:p>
            <a:r>
              <a:rPr lang="en-US" sz="1800" dirty="0" smtClean="0"/>
              <a:t>Outreach</a:t>
            </a:r>
          </a:p>
          <a:p>
            <a:pPr lvl="1"/>
            <a:r>
              <a:rPr lang="en-US" sz="1600" dirty="0" smtClean="0"/>
              <a:t>Contact with national and regional avalanche authorities</a:t>
            </a:r>
            <a:endParaRPr lang="en-US" sz="1600" dirty="0"/>
          </a:p>
        </p:txBody>
      </p:sp>
      <p:pic>
        <p:nvPicPr>
          <p:cNvPr id="4" name="Picture 3" descr="C:\Users\Eirik\Dropbox\Prosjekt_Aktiv\538_SeFaS\P101024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49"/>
          <a:stretch/>
        </p:blipFill>
        <p:spPr bwMode="auto">
          <a:xfrm>
            <a:off x="5165686" y="2420888"/>
            <a:ext cx="3978314" cy="361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870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Wet</a:t>
            </a:r>
            <a:r>
              <a:rPr lang="nb-NO" dirty="0" smtClean="0"/>
              <a:t> </a:t>
            </a:r>
            <a:r>
              <a:rPr lang="nb-NO" dirty="0" err="1" smtClean="0"/>
              <a:t>snow</a:t>
            </a:r>
            <a:r>
              <a:rPr lang="nb-NO" dirty="0" smtClean="0"/>
              <a:t> </a:t>
            </a:r>
            <a:r>
              <a:rPr lang="nb-NO" dirty="0" err="1" smtClean="0"/>
              <a:t>detection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use C-band SAR (currently Radarsat-2, under the Norwegian RS-2 agreement) to monitor wet snow</a:t>
            </a:r>
          </a:p>
          <a:p>
            <a:r>
              <a:rPr lang="en-US" dirty="0" smtClean="0"/>
              <a:t>Wet snow events during the winter may have both a stabilizing and destabilizing effect, depending on the following development of the snow pack</a:t>
            </a:r>
          </a:p>
          <a:p>
            <a:r>
              <a:rPr lang="en-US" dirty="0" smtClean="0"/>
              <a:t>In 2013 the </a:t>
            </a:r>
            <a:r>
              <a:rPr lang="en-US" dirty="0" err="1" smtClean="0"/>
              <a:t>Tromsø</a:t>
            </a:r>
            <a:r>
              <a:rPr lang="en-US" dirty="0" smtClean="0"/>
              <a:t>-area experienced an severe winter</a:t>
            </a:r>
          </a:p>
          <a:p>
            <a:pPr lvl="1"/>
            <a:r>
              <a:rPr lang="en-US" dirty="0" smtClean="0"/>
              <a:t>Little snow in the early winter</a:t>
            </a:r>
          </a:p>
          <a:p>
            <a:pPr lvl="1"/>
            <a:r>
              <a:rPr lang="en-US" dirty="0" smtClean="0"/>
              <a:t>Rain on snow event in late February</a:t>
            </a:r>
          </a:p>
          <a:p>
            <a:pPr lvl="1"/>
            <a:r>
              <a:rPr lang="en-US" dirty="0" smtClean="0"/>
              <a:t>March-April a long period with large amounts of snow</a:t>
            </a:r>
          </a:p>
          <a:p>
            <a:pPr lvl="1"/>
            <a:r>
              <a:rPr lang="en-US" dirty="0" smtClean="0"/>
              <a:t>The crust developed in late February, formed an unstable layer upon which many avalanches were released</a:t>
            </a:r>
          </a:p>
        </p:txBody>
      </p:sp>
    </p:spTree>
    <p:extLst>
      <p:ext uri="{BB962C8B-B14F-4D97-AF65-F5344CB8AC3E}">
        <p14:creationId xmlns:p14="http://schemas.microsoft.com/office/powerpoint/2010/main" val="329278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dirty="0" smtClean="0"/>
              <a:t>Processing </a:t>
            </a:r>
            <a:r>
              <a:rPr lang="nb-NO" sz="3200" dirty="0" err="1" smtClean="0"/>
              <a:t>chain</a:t>
            </a:r>
            <a:endParaRPr lang="en-US" sz="3200" dirty="0"/>
          </a:p>
        </p:txBody>
      </p:sp>
      <p:pic>
        <p:nvPicPr>
          <p:cNvPr id="5122" name="Picture 2" descr="C:\Users\Eirik\Downloads\SCF2013_14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24" t="3131" r="1572" b="50000"/>
          <a:stretch/>
        </p:blipFill>
        <p:spPr bwMode="auto">
          <a:xfrm>
            <a:off x="0" y="1340768"/>
            <a:ext cx="2339752" cy="222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/>
          <p:cNvSpPr/>
          <p:nvPr/>
        </p:nvSpPr>
        <p:spPr>
          <a:xfrm>
            <a:off x="3635896" y="1556792"/>
            <a:ext cx="1728192" cy="158056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kstSylinder 4"/>
          <p:cNvSpPr txBox="1"/>
          <p:nvPr/>
        </p:nvSpPr>
        <p:spPr>
          <a:xfrm>
            <a:off x="3740382" y="1677220"/>
            <a:ext cx="15520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b="1" dirty="0" err="1" smtClean="0"/>
              <a:t>Wet</a:t>
            </a:r>
            <a:r>
              <a:rPr lang="nb-NO" sz="2400" b="1" dirty="0" smtClean="0"/>
              <a:t> </a:t>
            </a:r>
            <a:r>
              <a:rPr lang="nb-NO" sz="2400" b="1" dirty="0" err="1" smtClean="0"/>
              <a:t>snow</a:t>
            </a:r>
            <a:r>
              <a:rPr lang="nb-NO" sz="2400" b="1" dirty="0" smtClean="0"/>
              <a:t> </a:t>
            </a:r>
            <a:r>
              <a:rPr lang="nb-NO" sz="2400" b="1" dirty="0" err="1" smtClean="0"/>
              <a:t>detection</a:t>
            </a:r>
            <a:endParaRPr lang="en-US" b="1" dirty="0"/>
          </a:p>
        </p:txBody>
      </p:sp>
      <p:cxnSp>
        <p:nvCxnSpPr>
          <p:cNvPr id="7" name="Rett pil 6"/>
          <p:cNvCxnSpPr/>
          <p:nvPr/>
        </p:nvCxnSpPr>
        <p:spPr>
          <a:xfrm flipV="1">
            <a:off x="2339752" y="2420888"/>
            <a:ext cx="1252711" cy="1"/>
          </a:xfrm>
          <a:prstGeom prst="straightConnector1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907" y="1122039"/>
            <a:ext cx="1907704" cy="191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Rett pil 8"/>
          <p:cNvCxnSpPr/>
          <p:nvPr/>
        </p:nvCxnSpPr>
        <p:spPr>
          <a:xfrm flipH="1" flipV="1">
            <a:off x="5232573" y="1916832"/>
            <a:ext cx="2005335" cy="1806"/>
          </a:xfrm>
          <a:prstGeom prst="straightConnector1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C:\Users\Eirik\Dropbox\000_OngoigWork\SNAPS_May2013\Lyngen\SCAW_20130224_160156_browse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2" r="8000" b="9467"/>
          <a:stretch/>
        </p:blipFill>
        <p:spPr bwMode="auto">
          <a:xfrm>
            <a:off x="2966107" y="4111823"/>
            <a:ext cx="2749527" cy="263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Rett pil 10"/>
          <p:cNvCxnSpPr>
            <a:stCxn id="4" idx="4"/>
          </p:cNvCxnSpPr>
          <p:nvPr/>
        </p:nvCxnSpPr>
        <p:spPr>
          <a:xfrm>
            <a:off x="4499992" y="3137356"/>
            <a:ext cx="0" cy="949406"/>
          </a:xfrm>
          <a:prstGeom prst="straightConnector1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Sylinder 13"/>
          <p:cNvSpPr txBox="1"/>
          <p:nvPr/>
        </p:nvSpPr>
        <p:spPr>
          <a:xfrm>
            <a:off x="7890130" y="767542"/>
            <a:ext cx="600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RS-2</a:t>
            </a:r>
            <a:endParaRPr lang="en-US" dirty="0"/>
          </a:p>
        </p:txBody>
      </p:sp>
      <p:sp>
        <p:nvSpPr>
          <p:cNvPr id="15" name="TekstSylinder 14"/>
          <p:cNvSpPr txBox="1"/>
          <p:nvPr/>
        </p:nvSpPr>
        <p:spPr>
          <a:xfrm>
            <a:off x="395536" y="981669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MODIS</a:t>
            </a:r>
            <a:endParaRPr lang="en-US" dirty="0"/>
          </a:p>
        </p:txBody>
      </p:sp>
      <p:sp>
        <p:nvSpPr>
          <p:cNvPr id="16" name="TekstSylinder 15"/>
          <p:cNvSpPr txBox="1"/>
          <p:nvPr/>
        </p:nvSpPr>
        <p:spPr>
          <a:xfrm>
            <a:off x="89755" y="3625097"/>
            <a:ext cx="2405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i="1" dirty="0" smtClean="0"/>
              <a:t>MODIS </a:t>
            </a:r>
            <a:r>
              <a:rPr lang="nb-NO" i="1" dirty="0" err="1" smtClean="0"/>
              <a:t>multi</a:t>
            </a:r>
            <a:r>
              <a:rPr lang="nb-NO" i="1" dirty="0" smtClean="0"/>
              <a:t>-temporal </a:t>
            </a:r>
            <a:r>
              <a:rPr lang="nb-NO" i="1" dirty="0" err="1" smtClean="0"/>
              <a:t>aggregated</a:t>
            </a:r>
            <a:endParaRPr lang="en-US" b="1" i="1" dirty="0"/>
          </a:p>
        </p:txBody>
      </p:sp>
      <p:sp>
        <p:nvSpPr>
          <p:cNvPr id="19" name="TekstSylinder 18"/>
          <p:cNvSpPr txBox="1"/>
          <p:nvPr/>
        </p:nvSpPr>
        <p:spPr>
          <a:xfrm>
            <a:off x="7242052" y="3158131"/>
            <a:ext cx="1686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RS-2 ref. </a:t>
            </a:r>
            <a:r>
              <a:rPr lang="nb-NO" dirty="0" err="1" smtClean="0"/>
              <a:t>archive</a:t>
            </a:r>
            <a:endParaRPr lang="en-US" dirty="0"/>
          </a:p>
        </p:txBody>
      </p:sp>
      <p:cxnSp>
        <p:nvCxnSpPr>
          <p:cNvPr id="18" name="Vinkel 17"/>
          <p:cNvCxnSpPr>
            <a:endCxn id="4" idx="6"/>
          </p:cNvCxnSpPr>
          <p:nvPr/>
        </p:nvCxnSpPr>
        <p:spPr>
          <a:xfrm rot="10800000">
            <a:off x="5364088" y="2347075"/>
            <a:ext cx="1800200" cy="995723"/>
          </a:xfrm>
          <a:prstGeom prst="bentConnector3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027" y="3457740"/>
            <a:ext cx="1907704" cy="191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252" y="3593363"/>
            <a:ext cx="1907704" cy="191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278" y="3824019"/>
            <a:ext cx="1907704" cy="191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976419"/>
            <a:ext cx="1907704" cy="191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744" y="4132634"/>
            <a:ext cx="1907704" cy="191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ktangel 21"/>
          <p:cNvSpPr/>
          <p:nvPr/>
        </p:nvSpPr>
        <p:spPr>
          <a:xfrm>
            <a:off x="1391747" y="1484784"/>
            <a:ext cx="155917" cy="1440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Bild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995" y="6046063"/>
            <a:ext cx="2071961" cy="627683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2350258" y="1895111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Snow</a:t>
            </a:r>
            <a:r>
              <a:rPr lang="nb-NO" dirty="0" smtClean="0"/>
              <a:t> cover</a:t>
            </a:r>
            <a:endParaRPr lang="en-US" dirty="0"/>
          </a:p>
        </p:txBody>
      </p:sp>
      <p:sp>
        <p:nvSpPr>
          <p:cNvPr id="6" name="TekstSylinder 5"/>
          <p:cNvSpPr txBox="1"/>
          <p:nvPr/>
        </p:nvSpPr>
        <p:spPr>
          <a:xfrm>
            <a:off x="2495465" y="2541714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MODIS</a:t>
            </a:r>
            <a:endParaRPr lang="en-US" dirty="0"/>
          </a:p>
        </p:txBody>
      </p:sp>
      <p:sp>
        <p:nvSpPr>
          <p:cNvPr id="8" name="TekstSylinder 7"/>
          <p:cNvSpPr txBox="1"/>
          <p:nvPr/>
        </p:nvSpPr>
        <p:spPr>
          <a:xfrm>
            <a:off x="3923928" y="1112317"/>
            <a:ext cx="15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latin typeface="Symbol" panose="05050102010706020507" pitchFamily="18" charset="2"/>
              </a:rPr>
              <a:t>s</a:t>
            </a:r>
            <a:r>
              <a:rPr lang="nb-NO" baseline="30000" dirty="0" smtClean="0"/>
              <a:t>o</a:t>
            </a:r>
            <a:r>
              <a:rPr lang="nb-NO" dirty="0" smtClean="0"/>
              <a:t>-</a:t>
            </a:r>
            <a:r>
              <a:rPr lang="nb-NO" dirty="0" err="1" smtClean="0">
                <a:latin typeface="Symbol" panose="05050102010706020507" pitchFamily="18" charset="2"/>
              </a:rPr>
              <a:t>s</a:t>
            </a:r>
            <a:r>
              <a:rPr lang="nb-NO" baseline="30000" dirty="0" err="1" smtClean="0"/>
              <a:t>ref</a:t>
            </a:r>
            <a:r>
              <a:rPr lang="nb-NO" baseline="30000" dirty="0" smtClean="0"/>
              <a:t> </a:t>
            </a:r>
            <a:r>
              <a:rPr lang="nb-NO" dirty="0" smtClean="0"/>
              <a:t>&lt;-3dB</a:t>
            </a:r>
            <a:endParaRPr lang="en-US" dirty="0"/>
          </a:p>
        </p:txBody>
      </p:sp>
      <p:sp>
        <p:nvSpPr>
          <p:cNvPr id="10" name="Rektangel 9"/>
          <p:cNvSpPr/>
          <p:nvPr/>
        </p:nvSpPr>
        <p:spPr>
          <a:xfrm>
            <a:off x="331222" y="116632"/>
            <a:ext cx="63930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Wet snow detection using C-band SAR</a:t>
            </a:r>
          </a:p>
        </p:txBody>
      </p:sp>
    </p:spTree>
    <p:extLst>
      <p:ext uri="{BB962C8B-B14F-4D97-AF65-F5344CB8AC3E}">
        <p14:creationId xmlns:p14="http://schemas.microsoft.com/office/powerpoint/2010/main" val="641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188640"/>
            <a:ext cx="8529638" cy="1143000"/>
          </a:xfrm>
        </p:spPr>
        <p:txBody>
          <a:bodyPr/>
          <a:lstStyle/>
          <a:p>
            <a:r>
              <a:rPr lang="en-US" dirty="0" err="1" smtClean="0"/>
              <a:t>Kattfjordeidet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2013</a:t>
            </a:r>
            <a:endParaRPr lang="en-US" dirty="0"/>
          </a:p>
        </p:txBody>
      </p:sp>
      <p:pic>
        <p:nvPicPr>
          <p:cNvPr id="4" name="Picture 5" descr="Macintosh HD:Users:markuseckerstorfer:RESEARCH:2 PUBLICATIONS:in preparation:2013 Radar vs avl obs CRST:FIGURES:wetsnowseason.fw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856" y="0"/>
            <a:ext cx="5773286" cy="60886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324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Meteorology</a:t>
            </a:r>
            <a:r>
              <a:rPr lang="nb-NO" dirty="0" smtClean="0"/>
              <a:t> </a:t>
            </a:r>
            <a:r>
              <a:rPr lang="nb-NO" dirty="0" smtClean="0"/>
              <a:t>Winter 2013–Tromsø </a:t>
            </a:r>
            <a:r>
              <a:rPr lang="nb-NO" dirty="0" smtClean="0"/>
              <a:t>area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14338" y="1752600"/>
            <a:ext cx="1709390" cy="4419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4" descr="Macintosh HD:Users:markuseckerstorfer:RESEARCH:2 PUBLICATIONS:in preparation:2013 Radar vs avl obs CRST:FIGURES:metsaisonTromsø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6864" y="980728"/>
            <a:ext cx="6876256" cy="51728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549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Wet</a:t>
            </a:r>
            <a:r>
              <a:rPr lang="nb-NO" dirty="0" smtClean="0"/>
              <a:t> </a:t>
            </a:r>
            <a:r>
              <a:rPr lang="nb-NO" dirty="0" err="1" smtClean="0"/>
              <a:t>snow</a:t>
            </a:r>
            <a:r>
              <a:rPr lang="nb-NO" dirty="0" smtClean="0"/>
              <a:t> </a:t>
            </a:r>
            <a:r>
              <a:rPr lang="nb-NO" dirty="0" err="1" smtClean="0"/>
              <a:t>detection</a:t>
            </a:r>
            <a:r>
              <a:rPr lang="nb-NO" dirty="0" smtClean="0"/>
              <a:t> – </a:t>
            </a:r>
            <a:r>
              <a:rPr lang="nb-NO" dirty="0" err="1" smtClean="0"/>
              <a:t>value</a:t>
            </a:r>
            <a:r>
              <a:rPr lang="nb-NO" dirty="0" smtClean="0"/>
              <a:t>?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C-band SAR can be used to detect snow melt in steep terrain</a:t>
            </a:r>
          </a:p>
          <a:p>
            <a:r>
              <a:rPr lang="en-US" sz="2800" dirty="0" smtClean="0"/>
              <a:t>In the current case we saw that the snow were wet up to ca 600 m altitude. </a:t>
            </a:r>
          </a:p>
          <a:p>
            <a:r>
              <a:rPr lang="en-US" sz="2800" dirty="0" smtClean="0"/>
              <a:t>This altitude coincides with the release zone for many of the avalanches</a:t>
            </a:r>
          </a:p>
          <a:p>
            <a:r>
              <a:rPr lang="en-US" sz="2800" dirty="0" smtClean="0"/>
              <a:t>Wet snow products could be used together with other data types to improve avalanche warning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560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92" y="116632"/>
            <a:ext cx="6571456" cy="1476400"/>
          </a:xfrm>
        </p:spPr>
        <p:txBody>
          <a:bodyPr/>
          <a:lstStyle/>
          <a:p>
            <a:r>
              <a:rPr lang="nb-NO" dirty="0" err="1" smtClean="0"/>
              <a:t>Detection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avalanche</a:t>
            </a:r>
            <a:r>
              <a:rPr lang="nb-NO" dirty="0" smtClean="0"/>
              <a:t> </a:t>
            </a:r>
            <a:r>
              <a:rPr lang="nb-NO" dirty="0" err="1" smtClean="0"/>
              <a:t>paths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79512" y="1700808"/>
            <a:ext cx="5472608" cy="4419600"/>
          </a:xfrm>
        </p:spPr>
        <p:txBody>
          <a:bodyPr/>
          <a:lstStyle/>
          <a:p>
            <a:r>
              <a:rPr lang="en-US" dirty="0" smtClean="0"/>
              <a:t>Previous experiments with high-res optical sensors showed that it is feasible to detect </a:t>
            </a:r>
            <a:r>
              <a:rPr lang="en-US" dirty="0" err="1" smtClean="0"/>
              <a:t>avlanches</a:t>
            </a:r>
            <a:r>
              <a:rPr lang="en-US" dirty="0" smtClean="0"/>
              <a:t>, but cloud cover is often a problem</a:t>
            </a:r>
          </a:p>
          <a:p>
            <a:r>
              <a:rPr lang="en-US" dirty="0" smtClean="0"/>
              <a:t>Last year we also tested out the use of high-resolution SAR for detection of avalanche paths</a:t>
            </a:r>
          </a:p>
          <a:p>
            <a:r>
              <a:rPr lang="en-US" dirty="0" smtClean="0"/>
              <a:t>We chose to use Radarsat-2 Ultrafine mode </a:t>
            </a:r>
          </a:p>
          <a:p>
            <a:r>
              <a:rPr lang="en-US" dirty="0" smtClean="0"/>
              <a:t>Images were multi-looked and geocoded to 3 m </a:t>
            </a:r>
          </a:p>
          <a:p>
            <a:r>
              <a:rPr lang="en-US" dirty="0" smtClean="0"/>
              <a:t>We were able to detect the avalanches we targeted, and additionally a few others.</a:t>
            </a:r>
            <a:endParaRPr lang="en-US" dirty="0"/>
          </a:p>
        </p:txBody>
      </p:sp>
      <p:pic>
        <p:nvPicPr>
          <p:cNvPr id="4" name="Picture 2" descr="C:\Users\Eirik\Dropbox\Prosjekt_Aktiv\538_SeFaS\P10102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086" y="1196752"/>
            <a:ext cx="3659914" cy="274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27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">
      <a:dk1>
        <a:srgbClr val="002168"/>
      </a:dk1>
      <a:lt1>
        <a:srgbClr val="FFFFFF"/>
      </a:lt1>
      <a:dk2>
        <a:srgbClr val="002168"/>
      </a:dk2>
      <a:lt2>
        <a:srgbClr val="002168"/>
      </a:lt2>
      <a:accent1>
        <a:srgbClr val="FFFFFF"/>
      </a:accent1>
      <a:accent2>
        <a:srgbClr val="720074"/>
      </a:accent2>
      <a:accent3>
        <a:srgbClr val="FFFFFF"/>
      </a:accent3>
      <a:accent4>
        <a:srgbClr val="001B58"/>
      </a:accent4>
      <a:accent5>
        <a:srgbClr val="FFFFFF"/>
      </a:accent5>
      <a:accent6>
        <a:srgbClr val="670068"/>
      </a:accent6>
      <a:hlink>
        <a:srgbClr val="118722"/>
      </a:hlink>
      <a:folHlink>
        <a:srgbClr val="655304"/>
      </a:folHlink>
    </a:clrScheme>
    <a:fontScheme name="Blank Pre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1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1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2395"/>
        </a:dk2>
        <a:lt2>
          <a:srgbClr val="808080"/>
        </a:lt2>
        <a:accent1>
          <a:srgbClr val="002395"/>
        </a:accent1>
        <a:accent2>
          <a:srgbClr val="720074"/>
        </a:accent2>
        <a:accent3>
          <a:srgbClr val="FFFFFF"/>
        </a:accent3>
        <a:accent4>
          <a:srgbClr val="000000"/>
        </a:accent4>
        <a:accent5>
          <a:srgbClr val="AAACC8"/>
        </a:accent5>
        <a:accent6>
          <a:srgbClr val="670068"/>
        </a:accent6>
        <a:hlink>
          <a:srgbClr val="118722"/>
        </a:hlink>
        <a:folHlink>
          <a:srgbClr val="C9A90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2395"/>
        </a:dk1>
        <a:lt1>
          <a:srgbClr val="FFFFFF"/>
        </a:lt1>
        <a:dk2>
          <a:srgbClr val="002395"/>
        </a:dk2>
        <a:lt2>
          <a:srgbClr val="000A83"/>
        </a:lt2>
        <a:accent1>
          <a:srgbClr val="FFFFFF"/>
        </a:accent1>
        <a:accent2>
          <a:srgbClr val="720074"/>
        </a:accent2>
        <a:accent3>
          <a:srgbClr val="FFFFFF"/>
        </a:accent3>
        <a:accent4>
          <a:srgbClr val="001C7E"/>
        </a:accent4>
        <a:accent5>
          <a:srgbClr val="FFFFFF"/>
        </a:accent5>
        <a:accent6>
          <a:srgbClr val="670068"/>
        </a:accent6>
        <a:hlink>
          <a:srgbClr val="118722"/>
        </a:hlink>
        <a:folHlink>
          <a:srgbClr val="65530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2004:Templates:Presentations:Designs:Blends</Template>
  <TotalTime>5593</TotalTime>
  <Words>775</Words>
  <Application>Microsoft Office PowerPoint</Application>
  <PresentationFormat>Skjermfremvisning (4:3)</PresentationFormat>
  <Paragraphs>113</Paragraphs>
  <Slides>27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27</vt:i4>
      </vt:variant>
    </vt:vector>
  </HeadingPairs>
  <TitlesOfParts>
    <vt:vector size="28" baseType="lpstr">
      <vt:lpstr>Blank Presentation</vt:lpstr>
      <vt:lpstr>PowerPoint-presentasjon</vt:lpstr>
      <vt:lpstr>Background </vt:lpstr>
      <vt:lpstr>SeFaS</vt:lpstr>
      <vt:lpstr>Wet snow detection</vt:lpstr>
      <vt:lpstr>Processing chain</vt:lpstr>
      <vt:lpstr>Kattfjordeidet  2013</vt:lpstr>
      <vt:lpstr>Meteorology Winter 2013–Tromsø area</vt:lpstr>
      <vt:lpstr>Wet snow detection – value?</vt:lpstr>
      <vt:lpstr>Detection of avalanche paths</vt:lpstr>
      <vt:lpstr>Avalanche path detection</vt:lpstr>
      <vt:lpstr>PowerPoint-presentasjon</vt:lpstr>
      <vt:lpstr>Tromdalen</vt:lpstr>
      <vt:lpstr>Kattfjordeidet</vt:lpstr>
      <vt:lpstr>Signal processing (change vs. summer image)</vt:lpstr>
      <vt:lpstr>UAV</vt:lpstr>
      <vt:lpstr>PowerPoint-presentasjon</vt:lpstr>
      <vt:lpstr>UAV Camera</vt:lpstr>
      <vt:lpstr>GPR development</vt:lpstr>
      <vt:lpstr>Sensor conscept for GPR mounted in unmanned helicopter</vt:lpstr>
      <vt:lpstr>Snow profiling with GPR  Glacier, Svalbard</vt:lpstr>
      <vt:lpstr>PowerPoint-presentasjon</vt:lpstr>
      <vt:lpstr>PowerPoint-presentasjon</vt:lpstr>
      <vt:lpstr>PowerPoint-presentasjon</vt:lpstr>
      <vt:lpstr>PowerPoint-presentasjon</vt:lpstr>
      <vt:lpstr>Conclusion</vt:lpstr>
      <vt:lpstr>PowerPoint-presentasjon</vt:lpstr>
      <vt:lpstr>PowerPoint-presentasjon</vt:lpstr>
    </vt:vector>
  </TitlesOfParts>
  <Company>Reibo A/S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Overskrift</dc:title>
  <dc:creator>Reibo A/S</dc:creator>
  <cp:lastModifiedBy>Eirik</cp:lastModifiedBy>
  <cp:revision>104</cp:revision>
  <cp:lastPrinted>2007-11-06T10:41:54Z</cp:lastPrinted>
  <dcterms:created xsi:type="dcterms:W3CDTF">2007-10-09T08:39:05Z</dcterms:created>
  <dcterms:modified xsi:type="dcterms:W3CDTF">2014-02-03T11:19:34Z</dcterms:modified>
</cp:coreProperties>
</file>