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6"/>
    <p:sldMasterId id="2147483761" r:id="rId7"/>
    <p:sldMasterId id="2147483799" r:id="rId8"/>
    <p:sldMasterId id="2147483809" r:id="rId9"/>
  </p:sldMasterIdLst>
  <p:notesMasterIdLst>
    <p:notesMasterId r:id="rId26"/>
  </p:notesMasterIdLst>
  <p:handoutMasterIdLst>
    <p:handoutMasterId r:id="rId27"/>
  </p:handoutMasterIdLst>
  <p:sldIdLst>
    <p:sldId id="285" r:id="rId10"/>
    <p:sldId id="323" r:id="rId11"/>
    <p:sldId id="320" r:id="rId12"/>
    <p:sldId id="324" r:id="rId13"/>
    <p:sldId id="312" r:id="rId14"/>
    <p:sldId id="314" r:id="rId15"/>
    <p:sldId id="333" r:id="rId16"/>
    <p:sldId id="327" r:id="rId17"/>
    <p:sldId id="335" r:id="rId18"/>
    <p:sldId id="336" r:id="rId19"/>
    <p:sldId id="332" r:id="rId20"/>
    <p:sldId id="334" r:id="rId21"/>
    <p:sldId id="337" r:id="rId22"/>
    <p:sldId id="325" r:id="rId23"/>
    <p:sldId id="319" r:id="rId24"/>
    <p:sldId id="347"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CB7692F-3601-4B98-B882-BE514BC5F0D5}">
          <p14:sldIdLst>
            <p14:sldId id="285"/>
            <p14:sldId id="323"/>
            <p14:sldId id="320"/>
            <p14:sldId id="324"/>
            <p14:sldId id="312"/>
            <p14:sldId id="314"/>
            <p14:sldId id="333"/>
            <p14:sldId id="327"/>
            <p14:sldId id="335"/>
            <p14:sldId id="336"/>
            <p14:sldId id="332"/>
            <p14:sldId id="334"/>
            <p14:sldId id="337"/>
            <p14:sldId id="325"/>
            <p14:sldId id="319"/>
            <p14:sldId id="34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selyne" initials="R" lastIdx="2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2D87"/>
    <a:srgbClr val="302C88"/>
    <a:srgbClr val="2E2A82"/>
    <a:srgbClr val="342F91"/>
    <a:srgbClr val="312D8B"/>
    <a:srgbClr val="2F2B85"/>
    <a:srgbClr val="333399"/>
    <a:srgbClr val="000066"/>
    <a:srgbClr val="3333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0" autoAdjust="0"/>
    <p:restoredTop sz="91041" autoAdjust="0"/>
  </p:normalViewPr>
  <p:slideViewPr>
    <p:cSldViewPr snapToGrid="0">
      <p:cViewPr varScale="1">
        <p:scale>
          <a:sx n="103" d="100"/>
          <a:sy n="103" d="100"/>
        </p:scale>
        <p:origin x="888" y="8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commentAuthors" Target="commen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8F5773-9359-428B-8769-FE6DA4D96CE3}" type="datetimeFigureOut">
              <a:rPr lang="en-GB" smtClean="0"/>
              <a:pPr/>
              <a:t>02/02/2020</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B1D8F3B-D85B-4E1B-B6F1-F53F806E1CA7}" type="slidenum">
              <a:rPr lang="en-GB" smtClean="0"/>
              <a:pPr/>
              <a:t>‹#›</a:t>
            </a:fld>
            <a:endParaRPr lang="en-GB"/>
          </a:p>
        </p:txBody>
      </p:sp>
    </p:spTree>
    <p:extLst>
      <p:ext uri="{BB962C8B-B14F-4D97-AF65-F5344CB8AC3E}">
        <p14:creationId xmlns:p14="http://schemas.microsoft.com/office/powerpoint/2010/main" val="4175070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12CD7E-4193-46CB-8698-CB3797083196}" type="datetimeFigureOut">
              <a:rPr lang="en-US" smtClean="0"/>
              <a:pPr/>
              <a:t>2/2/2020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E37BDE-1E16-4497-8123-4D9E05ECC396}" type="slidenum">
              <a:rPr lang="en-US" smtClean="0"/>
              <a:pPr/>
              <a:t>‹#›</a:t>
            </a:fld>
            <a:endParaRPr lang="en-US"/>
          </a:p>
        </p:txBody>
      </p:sp>
    </p:spTree>
    <p:extLst>
      <p:ext uri="{BB962C8B-B14F-4D97-AF65-F5344CB8AC3E}">
        <p14:creationId xmlns:p14="http://schemas.microsoft.com/office/powerpoint/2010/main" val="2844010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dirty="0"/>
          </a:p>
        </p:txBody>
      </p:sp>
      <p:sp>
        <p:nvSpPr>
          <p:cNvPr id="4" name="Dian numeron paikkamerkki 3"/>
          <p:cNvSpPr>
            <a:spLocks noGrp="1"/>
          </p:cNvSpPr>
          <p:nvPr>
            <p:ph type="sldNum" sz="quarter" idx="10"/>
          </p:nvPr>
        </p:nvSpPr>
        <p:spPr/>
        <p:txBody>
          <a:bodyPr/>
          <a:lstStyle/>
          <a:p>
            <a:fld id="{B3E37BDE-1E16-4497-8123-4D9E05ECC396}" type="slidenum">
              <a:rPr lang="en-US" smtClean="0"/>
              <a:pPr/>
              <a:t>1</a:t>
            </a:fld>
            <a:endParaRPr lang="en-US" dirty="0"/>
          </a:p>
        </p:txBody>
      </p:sp>
    </p:spTree>
    <p:extLst>
      <p:ext uri="{BB962C8B-B14F-4D97-AF65-F5344CB8AC3E}">
        <p14:creationId xmlns:p14="http://schemas.microsoft.com/office/powerpoint/2010/main" val="218784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AC8229-B5CC-44AB-AB45-F2763324C7BE}"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44667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Rectangle 7"/>
          <p:cNvSpPr/>
          <p:nvPr userDrawn="1"/>
        </p:nvSpPr>
        <p:spPr>
          <a:xfrm>
            <a:off x="-25474" y="-4537"/>
            <a:ext cx="9144000" cy="5143500"/>
          </a:xfrm>
          <a:prstGeom prst="rect">
            <a:avLst/>
          </a:prstGeom>
          <a:solidFill>
            <a:srgbClr val="B0B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bg1">
                  <a:lumMod val="95000"/>
                </a:schemeClr>
              </a:solidFill>
            </a:endParaRPr>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30E17047-C597-4B34-8FEE-7A0D1EA692A4}" type="datetimeFigureOut">
              <a:rPr lang="en-GB" noProof="0" smtClean="0"/>
              <a:pPr/>
              <a:t>02/02/2020</a:t>
            </a:fld>
            <a:endParaRPr lang="en-GB" noProof="0" dirty="0"/>
          </a:p>
        </p:txBody>
      </p:sp>
      <p:sp>
        <p:nvSpPr>
          <p:cNvPr id="5" name="Footer Placeholder 4"/>
          <p:cNvSpPr>
            <a:spLocks noGrp="1"/>
          </p:cNvSpPr>
          <p:nvPr>
            <p:ph type="ftr" sz="quarter" idx="11"/>
          </p:nvPr>
        </p:nvSpPr>
        <p:spPr>
          <a:xfrm>
            <a:off x="3124200" y="4933174"/>
            <a:ext cx="4040088" cy="302872"/>
          </a:xfrm>
        </p:spPr>
        <p:txBody>
          <a:bodyPr/>
          <a:lstStyle>
            <a:lvl1pPr>
              <a:defRPr>
                <a:solidFill>
                  <a:schemeClr val="bg1">
                    <a:lumMod val="95000"/>
                  </a:schemeClr>
                </a:solidFill>
              </a:defRPr>
            </a:lvl1pPr>
          </a:lstStyle>
          <a:p>
            <a:endParaRPr lang="en-GB" noProof="0" dirty="0"/>
          </a:p>
        </p:txBody>
      </p:sp>
      <p:sp>
        <p:nvSpPr>
          <p:cNvPr id="13" name="Subtitle 2"/>
          <p:cNvSpPr>
            <a:spLocks noGrp="1"/>
          </p:cNvSpPr>
          <p:nvPr>
            <p:ph type="subTitle" idx="13" hasCustomPrompt="1"/>
          </p:nvPr>
        </p:nvSpPr>
        <p:spPr>
          <a:xfrm>
            <a:off x="2636031" y="3147814"/>
            <a:ext cx="4680520" cy="1152128"/>
          </a:xfrm>
          <a:prstGeom prst="rect">
            <a:avLst/>
          </a:prstGeom>
        </p:spPr>
        <p:txBody>
          <a:bodyPr>
            <a:normAutofit/>
          </a:bodyPr>
          <a:lstStyle>
            <a:lvl1pPr marL="0" indent="0" algn="l">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Subtitle</a:t>
            </a:r>
          </a:p>
          <a:p>
            <a:r>
              <a:rPr lang="nl-BE" noProof="0" dirty="0" err="1"/>
              <a:t>Authors</a:t>
            </a:r>
            <a:endParaRPr lang="en-GB" noProof="0" dirty="0"/>
          </a:p>
        </p:txBody>
      </p:sp>
      <p:pic>
        <p:nvPicPr>
          <p:cNvPr id="7170" name="Picture 2" descr="S:\F15015_Copernicus\3_Work\330_Work-in-process\SC4_BackgroundMat\PPT\item Copernicus\Icon-01.png"/>
          <p:cNvPicPr>
            <a:picLocks noChangeAspect="1" noChangeArrowheads="1"/>
          </p:cNvPicPr>
          <p:nvPr userDrawn="1"/>
        </p:nvPicPr>
        <p:blipFill rotWithShape="1">
          <a:blip r:embed="rId2" cstate="print">
            <a:biLevel thresh="50000"/>
            <a:extLst>
              <a:ext uri="{28A0092B-C50C-407E-A947-70E740481C1C}">
                <a14:useLocalDpi xmlns:a14="http://schemas.microsoft.com/office/drawing/2010/main" val="0"/>
              </a:ext>
            </a:extLst>
          </a:blip>
          <a:srcRect/>
          <a:stretch/>
        </p:blipFill>
        <p:spPr bwMode="auto">
          <a:xfrm>
            <a:off x="539552" y="1470422"/>
            <a:ext cx="2409911" cy="252567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b="-476"/>
          <a:stretch/>
        </p:blipFill>
        <p:spPr bwMode="auto">
          <a:xfrm>
            <a:off x="7260856" y="-4537"/>
            <a:ext cx="1883144" cy="5148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S:\F15015_Copernicus\3_Work\330_Work-in-process\SC4_BackgroundMat\PPT\item Copernicus\logo-ce-horizontal-en-negatif.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424242"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userDrawn="1"/>
        </p:nvSpPr>
        <p:spPr>
          <a:xfrm>
            <a:off x="582712" y="3363838"/>
            <a:ext cx="2189088" cy="261610"/>
          </a:xfrm>
          <a:prstGeom prst="rect">
            <a:avLst/>
          </a:prstGeom>
          <a:noFill/>
        </p:spPr>
        <p:txBody>
          <a:bodyPr wrap="square" rtlCol="0">
            <a:spAutoFit/>
          </a:bodyPr>
          <a:lstStyle/>
          <a:p>
            <a:pPr algn="ctr"/>
            <a:r>
              <a:rPr lang="en-GB" sz="1100" b="0" noProof="0" dirty="0">
                <a:solidFill>
                  <a:schemeClr val="bg1"/>
                </a:solidFill>
              </a:rPr>
              <a:t>Land Monitoring</a:t>
            </a:r>
          </a:p>
        </p:txBody>
      </p:sp>
      <p:sp>
        <p:nvSpPr>
          <p:cNvPr id="14" name="Title 1"/>
          <p:cNvSpPr>
            <a:spLocks noGrp="1"/>
          </p:cNvSpPr>
          <p:nvPr>
            <p:ph type="title" hasCustomPrompt="1"/>
          </p:nvPr>
        </p:nvSpPr>
        <p:spPr>
          <a:xfrm>
            <a:off x="2641830" y="2528466"/>
            <a:ext cx="4594466" cy="654971"/>
          </a:xfrm>
        </p:spPr>
        <p:txBody>
          <a:bodyPr>
            <a:normAutofit/>
          </a:bodyPr>
          <a:lstStyle>
            <a:lvl1pPr algn="l">
              <a:defRPr sz="2800" spc="600" baseline="0">
                <a:solidFill>
                  <a:schemeClr val="bg1"/>
                </a:solidFill>
              </a:defRPr>
            </a:lvl1pPr>
          </a:lstStyle>
          <a:p>
            <a:r>
              <a:rPr lang="en-US" dirty="0"/>
              <a:t>Title</a:t>
            </a:r>
            <a:endParaRPr lang="en-GB" dirty="0"/>
          </a:p>
        </p:txBody>
      </p:sp>
      <p:sp>
        <p:nvSpPr>
          <p:cNvPr id="12" name="Rectangle 11"/>
          <p:cNvSpPr/>
          <p:nvPr userDrawn="1"/>
        </p:nvSpPr>
        <p:spPr>
          <a:xfrm>
            <a:off x="7236296" y="0"/>
            <a:ext cx="1728192" cy="5143500"/>
          </a:xfrm>
          <a:prstGeom prst="rect">
            <a:avLst/>
          </a:prstGeom>
          <a:gradFill flip="none" rotWithShape="1">
            <a:gsLst>
              <a:gs pos="4000">
                <a:srgbClr val="B0BF27"/>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812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2"/>
          <p:cNvSpPr>
            <a:spLocks noGrp="1"/>
          </p:cNvSpPr>
          <p:nvPr>
            <p:ph type="title"/>
          </p:nvPr>
        </p:nvSpPr>
        <p:spPr>
          <a:xfrm>
            <a:off x="870694" y="206375"/>
            <a:ext cx="8021786" cy="477092"/>
          </a:xfrm>
          <a:prstGeom prst="rect">
            <a:avLst/>
          </a:prstGeom>
          <a:solidFill>
            <a:srgbClr val="B0BF27"/>
          </a:solidFill>
        </p:spPr>
        <p:txBody>
          <a:bodyPr vert="horz" lIns="91440" tIns="45720" rIns="91440" bIns="45720" rtlCol="0" anchor="ctr">
            <a:normAutofit/>
          </a:bodyPr>
          <a:lstStyle/>
          <a:p>
            <a:r>
              <a:rPr lang="en-US" dirty="0"/>
              <a:t>Click to edit Master title</a:t>
            </a:r>
            <a:endParaRPr lang="en-GB" dirty="0"/>
          </a:p>
        </p:txBody>
      </p:sp>
      <p:sp>
        <p:nvSpPr>
          <p:cNvPr id="7" name="Footer Placeholder 4"/>
          <p:cNvSpPr>
            <a:spLocks noGrp="1"/>
          </p:cNvSpPr>
          <p:nvPr>
            <p:ph type="ftr" sz="quarter" idx="3"/>
          </p:nvPr>
        </p:nvSpPr>
        <p:spPr>
          <a:xfrm>
            <a:off x="2051720" y="4767263"/>
            <a:ext cx="4320480" cy="36226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12" name="Date Placeholder 3"/>
          <p:cNvSpPr>
            <a:spLocks noGrp="1"/>
          </p:cNvSpPr>
          <p:nvPr>
            <p:ph type="dt" sz="half" idx="2"/>
          </p:nvPr>
        </p:nvSpPr>
        <p:spPr>
          <a:xfrm>
            <a:off x="457200" y="4767263"/>
            <a:ext cx="1378496" cy="362268"/>
          </a:xfrm>
          <a:prstGeom prst="rect">
            <a:avLst/>
          </a:prstGeom>
        </p:spPr>
        <p:txBody>
          <a:bodyPr vert="horz" lIns="91440" tIns="45720" rIns="91440" bIns="45720" rtlCol="0" anchor="ctr"/>
          <a:lstStyle>
            <a:lvl1pPr algn="l">
              <a:defRPr sz="1200">
                <a:solidFill>
                  <a:schemeClr val="tx1">
                    <a:tint val="75000"/>
                  </a:schemeClr>
                </a:solidFill>
              </a:defRPr>
            </a:lvl1pPr>
          </a:lstStyle>
          <a:p>
            <a:fld id="{AA478026-1C0C-4654-877A-14FCCE324E40}" type="datetimeFigureOut">
              <a:rPr lang="en-GB" smtClean="0">
                <a:solidFill>
                  <a:prstClr val="black">
                    <a:tint val="75000"/>
                  </a:prstClr>
                </a:solidFill>
              </a:rPr>
              <a:pPr/>
              <a:t>02/02/2020</a:t>
            </a:fld>
            <a:endParaRPr lang="en-GB" dirty="0">
              <a:solidFill>
                <a:prstClr val="black">
                  <a:tint val="75000"/>
                </a:prstClr>
              </a:solidFill>
            </a:endParaRPr>
          </a:p>
        </p:txBody>
      </p:sp>
      <p:sp>
        <p:nvSpPr>
          <p:cNvPr id="13" name="Slide Number Placeholder 5"/>
          <p:cNvSpPr>
            <a:spLocks noGrp="1"/>
          </p:cNvSpPr>
          <p:nvPr>
            <p:ph type="sldNum" sz="quarter" idx="4"/>
          </p:nvPr>
        </p:nvSpPr>
        <p:spPr>
          <a:xfrm>
            <a:off x="6553200" y="4767263"/>
            <a:ext cx="2133600" cy="362268"/>
          </a:xfrm>
          <a:prstGeom prst="rect">
            <a:avLst/>
          </a:prstGeom>
        </p:spPr>
        <p:txBody>
          <a:bodyPr vert="horz" lIns="91440" tIns="45720" rIns="91440" bIns="45720" rtlCol="0" anchor="ctr"/>
          <a:lstStyle>
            <a:lvl1pPr algn="r">
              <a:defRPr sz="1200">
                <a:solidFill>
                  <a:schemeClr val="tx1">
                    <a:tint val="75000"/>
                  </a:schemeClr>
                </a:solidFill>
              </a:defRPr>
            </a:lvl1pPr>
          </a:lstStyle>
          <a:p>
            <a:fld id="{465797F1-4508-4F8A-9BC1-4FFDFBBFB5A8}"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336384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2"/>
          <p:cNvSpPr>
            <a:spLocks noGrp="1"/>
          </p:cNvSpPr>
          <p:nvPr>
            <p:ph type="title"/>
          </p:nvPr>
        </p:nvSpPr>
        <p:spPr>
          <a:xfrm>
            <a:off x="870694" y="206375"/>
            <a:ext cx="8021786" cy="477092"/>
          </a:xfrm>
          <a:prstGeom prst="rect">
            <a:avLst/>
          </a:prstGeom>
          <a:solidFill>
            <a:srgbClr val="B0BF27"/>
          </a:solidFill>
        </p:spPr>
        <p:txBody>
          <a:bodyPr vert="horz" lIns="91440" tIns="45720" rIns="91440" bIns="45720" rtlCol="0" anchor="ctr">
            <a:normAutofit/>
          </a:bodyPr>
          <a:lstStyle/>
          <a:p>
            <a:r>
              <a:rPr lang="en-US" dirty="0"/>
              <a:t>Click to edit Master title</a:t>
            </a:r>
            <a:endParaRPr lang="en-GB" dirty="0"/>
          </a:p>
        </p:txBody>
      </p:sp>
      <p:sp>
        <p:nvSpPr>
          <p:cNvPr id="10" name="Footer Placeholder 4"/>
          <p:cNvSpPr>
            <a:spLocks noGrp="1"/>
          </p:cNvSpPr>
          <p:nvPr>
            <p:ph type="ftr" sz="quarter" idx="10"/>
          </p:nvPr>
        </p:nvSpPr>
        <p:spPr>
          <a:xfrm>
            <a:off x="2051720" y="4767263"/>
            <a:ext cx="4320480" cy="36226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15" name="Date Placeholder 3"/>
          <p:cNvSpPr>
            <a:spLocks noGrp="1"/>
          </p:cNvSpPr>
          <p:nvPr>
            <p:ph type="dt" sz="half" idx="11"/>
          </p:nvPr>
        </p:nvSpPr>
        <p:spPr>
          <a:xfrm>
            <a:off x="457200" y="4767263"/>
            <a:ext cx="1378496" cy="362268"/>
          </a:xfrm>
          <a:prstGeom prst="rect">
            <a:avLst/>
          </a:prstGeom>
        </p:spPr>
        <p:txBody>
          <a:bodyPr vert="horz" lIns="91440" tIns="45720" rIns="91440" bIns="45720" rtlCol="0" anchor="ctr"/>
          <a:lstStyle>
            <a:lvl1pPr algn="l">
              <a:defRPr sz="1200">
                <a:solidFill>
                  <a:schemeClr val="tx1">
                    <a:tint val="75000"/>
                  </a:schemeClr>
                </a:solidFill>
              </a:defRPr>
            </a:lvl1pPr>
          </a:lstStyle>
          <a:p>
            <a:fld id="{AA478026-1C0C-4654-877A-14FCCE324E40}" type="datetimeFigureOut">
              <a:rPr lang="en-GB" smtClean="0">
                <a:solidFill>
                  <a:prstClr val="black">
                    <a:tint val="75000"/>
                  </a:prstClr>
                </a:solidFill>
              </a:rPr>
              <a:pPr/>
              <a:t>02/02/2020</a:t>
            </a:fld>
            <a:endParaRPr lang="en-GB" dirty="0">
              <a:solidFill>
                <a:prstClr val="black">
                  <a:tint val="75000"/>
                </a:prstClr>
              </a:solidFill>
            </a:endParaRPr>
          </a:p>
        </p:txBody>
      </p:sp>
      <p:sp>
        <p:nvSpPr>
          <p:cNvPr id="16" name="Slide Number Placeholder 5"/>
          <p:cNvSpPr>
            <a:spLocks noGrp="1"/>
          </p:cNvSpPr>
          <p:nvPr>
            <p:ph type="sldNum" sz="quarter" idx="12"/>
          </p:nvPr>
        </p:nvSpPr>
        <p:spPr>
          <a:xfrm>
            <a:off x="6553200" y="4767263"/>
            <a:ext cx="2133600" cy="362268"/>
          </a:xfrm>
          <a:prstGeom prst="rect">
            <a:avLst/>
          </a:prstGeom>
        </p:spPr>
        <p:txBody>
          <a:bodyPr vert="horz" lIns="91440" tIns="45720" rIns="91440" bIns="45720" rtlCol="0" anchor="ctr"/>
          <a:lstStyle>
            <a:lvl1pPr algn="r">
              <a:defRPr sz="1200">
                <a:solidFill>
                  <a:schemeClr val="tx1">
                    <a:tint val="75000"/>
                  </a:schemeClr>
                </a:solidFill>
              </a:defRPr>
            </a:lvl1pPr>
          </a:lstStyle>
          <a:p>
            <a:fld id="{465797F1-4508-4F8A-9BC1-4FFDFBBFB5A8}"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4598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Placeholder 2"/>
          <p:cNvSpPr>
            <a:spLocks noGrp="1"/>
          </p:cNvSpPr>
          <p:nvPr>
            <p:ph type="title"/>
          </p:nvPr>
        </p:nvSpPr>
        <p:spPr>
          <a:xfrm>
            <a:off x="870694" y="206375"/>
            <a:ext cx="8021786" cy="477092"/>
          </a:xfrm>
          <a:prstGeom prst="rect">
            <a:avLst/>
          </a:prstGeom>
          <a:solidFill>
            <a:srgbClr val="B0BF27"/>
          </a:solidFill>
        </p:spPr>
        <p:txBody>
          <a:bodyPr vert="horz" lIns="91440" tIns="45720" rIns="91440" bIns="45720" rtlCol="0" anchor="ctr">
            <a:normAutofit/>
          </a:bodyPr>
          <a:lstStyle/>
          <a:p>
            <a:r>
              <a:rPr lang="en-US" dirty="0"/>
              <a:t>Click to edit Master title</a:t>
            </a:r>
            <a:endParaRPr lang="en-GB" dirty="0"/>
          </a:p>
        </p:txBody>
      </p:sp>
      <p:sp>
        <p:nvSpPr>
          <p:cNvPr id="6" name="Footer Placeholder 4"/>
          <p:cNvSpPr>
            <a:spLocks noGrp="1"/>
          </p:cNvSpPr>
          <p:nvPr>
            <p:ph type="ftr" sz="quarter" idx="3"/>
          </p:nvPr>
        </p:nvSpPr>
        <p:spPr>
          <a:xfrm>
            <a:off x="2051720" y="4767263"/>
            <a:ext cx="4320480" cy="36226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11" name="Date Placeholder 3"/>
          <p:cNvSpPr>
            <a:spLocks noGrp="1"/>
          </p:cNvSpPr>
          <p:nvPr>
            <p:ph type="dt" sz="half" idx="2"/>
          </p:nvPr>
        </p:nvSpPr>
        <p:spPr>
          <a:xfrm>
            <a:off x="457200" y="4767263"/>
            <a:ext cx="1378496" cy="362268"/>
          </a:xfrm>
          <a:prstGeom prst="rect">
            <a:avLst/>
          </a:prstGeom>
        </p:spPr>
        <p:txBody>
          <a:bodyPr vert="horz" lIns="91440" tIns="45720" rIns="91440" bIns="45720" rtlCol="0" anchor="ctr"/>
          <a:lstStyle>
            <a:lvl1pPr algn="l">
              <a:defRPr sz="1200">
                <a:solidFill>
                  <a:schemeClr val="tx1">
                    <a:tint val="75000"/>
                  </a:schemeClr>
                </a:solidFill>
              </a:defRPr>
            </a:lvl1pPr>
          </a:lstStyle>
          <a:p>
            <a:fld id="{AA478026-1C0C-4654-877A-14FCCE324E40}" type="datetimeFigureOut">
              <a:rPr lang="en-GB" smtClean="0">
                <a:solidFill>
                  <a:prstClr val="black">
                    <a:tint val="75000"/>
                  </a:prstClr>
                </a:solidFill>
              </a:rPr>
              <a:pPr/>
              <a:t>02/02/2020</a:t>
            </a:fld>
            <a:endParaRPr lang="en-GB" dirty="0">
              <a:solidFill>
                <a:prstClr val="black">
                  <a:tint val="75000"/>
                </a:prstClr>
              </a:solidFill>
            </a:endParaRPr>
          </a:p>
        </p:txBody>
      </p:sp>
      <p:sp>
        <p:nvSpPr>
          <p:cNvPr id="12" name="Slide Number Placeholder 5"/>
          <p:cNvSpPr>
            <a:spLocks noGrp="1"/>
          </p:cNvSpPr>
          <p:nvPr>
            <p:ph type="sldNum" sz="quarter" idx="4"/>
          </p:nvPr>
        </p:nvSpPr>
        <p:spPr>
          <a:xfrm>
            <a:off x="6553200" y="4767263"/>
            <a:ext cx="2133600" cy="362268"/>
          </a:xfrm>
          <a:prstGeom prst="rect">
            <a:avLst/>
          </a:prstGeom>
        </p:spPr>
        <p:txBody>
          <a:bodyPr vert="horz" lIns="91440" tIns="45720" rIns="91440" bIns="45720" rtlCol="0" anchor="ctr"/>
          <a:lstStyle>
            <a:lvl1pPr algn="r">
              <a:defRPr sz="1200">
                <a:solidFill>
                  <a:schemeClr val="tx1">
                    <a:tint val="75000"/>
                  </a:schemeClr>
                </a:solidFill>
              </a:defRPr>
            </a:lvl1pPr>
          </a:lstStyle>
          <a:p>
            <a:fld id="{465797F1-4508-4F8A-9BC1-4FFDFBBFB5A8}"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117559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6"/>
          <p:cNvSpPr/>
          <p:nvPr userDrawn="1"/>
        </p:nvSpPr>
        <p:spPr>
          <a:xfrm>
            <a:off x="0" y="0"/>
            <a:ext cx="9144000" cy="767687"/>
          </a:xfrm>
          <a:prstGeom prst="rect">
            <a:avLst/>
          </a:prstGeom>
          <a:solidFill>
            <a:srgbClr val="B0BD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aphicFrame>
        <p:nvGraphicFramePr>
          <p:cNvPr id="9" name="Tableau 8"/>
          <p:cNvGraphicFramePr>
            <a:graphicFrameLocks noGrp="1"/>
          </p:cNvGraphicFramePr>
          <p:nvPr userDrawn="1">
            <p:extLst/>
          </p:nvPr>
        </p:nvGraphicFramePr>
        <p:xfrm>
          <a:off x="0" y="4865370"/>
          <a:ext cx="9144000" cy="278130"/>
        </p:xfrm>
        <a:graphic>
          <a:graphicData uri="http://schemas.openxmlformats.org/drawingml/2006/table">
            <a:tbl>
              <a:tblPr firstRow="1" bandRow="1">
                <a:tableStyleId>{5C22544A-7EE6-4342-B048-85BDC9FD1C3A}</a:tableStyleId>
              </a:tblPr>
              <a:tblGrid>
                <a:gridCol w="9144000">
                  <a:extLst>
                    <a:ext uri="{9D8B030D-6E8A-4147-A177-3AD203B41FA5}">
                      <a16:colId xmlns:a16="http://schemas.microsoft.com/office/drawing/2014/main" val="3564904387"/>
                    </a:ext>
                  </a:extLst>
                </a:gridCol>
              </a:tblGrid>
              <a:tr h="2781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solidFill>
                            <a:schemeClr val="tx1"/>
                          </a:solidFill>
                        </a:rPr>
                        <a:t>Face2Face Meeting C-GLOPS2, Plymouth 2017</a:t>
                      </a:r>
                      <a:endParaRPr lang="fr-FR" sz="1400" dirty="0"/>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0BD20"/>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06114458"/>
                  </a:ext>
                </a:extLst>
              </a:tr>
            </a:tbl>
          </a:graphicData>
        </a:graphic>
      </p:graphicFrame>
    </p:spTree>
    <p:extLst>
      <p:ext uri="{BB962C8B-B14F-4D97-AF65-F5344CB8AC3E}">
        <p14:creationId xmlns:p14="http://schemas.microsoft.com/office/powerpoint/2010/main" val="1297961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2"/>
          <p:cNvSpPr>
            <a:spLocks noGrp="1"/>
          </p:cNvSpPr>
          <p:nvPr>
            <p:ph type="title"/>
          </p:nvPr>
        </p:nvSpPr>
        <p:spPr>
          <a:xfrm>
            <a:off x="870694" y="206375"/>
            <a:ext cx="8021786" cy="477092"/>
          </a:xfrm>
          <a:prstGeom prst="rect">
            <a:avLst/>
          </a:prstGeom>
          <a:solidFill>
            <a:srgbClr val="B0BF27"/>
          </a:solidFill>
        </p:spPr>
        <p:txBody>
          <a:bodyPr vert="horz" lIns="91440" tIns="45720" rIns="91440" bIns="45720" rtlCol="0" anchor="ctr">
            <a:normAutofit/>
          </a:bodyPr>
          <a:lstStyle/>
          <a:p>
            <a:r>
              <a:rPr lang="en-US" dirty="0"/>
              <a:t>Click to edit Master title</a:t>
            </a:r>
            <a:endParaRPr lang="en-GB" dirty="0"/>
          </a:p>
        </p:txBody>
      </p:sp>
      <p:sp>
        <p:nvSpPr>
          <p:cNvPr id="7" name="Footer Placeholder 4"/>
          <p:cNvSpPr>
            <a:spLocks noGrp="1"/>
          </p:cNvSpPr>
          <p:nvPr>
            <p:ph type="ftr" sz="quarter" idx="3"/>
          </p:nvPr>
        </p:nvSpPr>
        <p:spPr>
          <a:xfrm>
            <a:off x="2051720" y="4767263"/>
            <a:ext cx="4320480" cy="36226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dirty="0"/>
          </a:p>
        </p:txBody>
      </p:sp>
      <p:sp>
        <p:nvSpPr>
          <p:cNvPr id="12" name="Date Placeholder 3"/>
          <p:cNvSpPr>
            <a:spLocks noGrp="1"/>
          </p:cNvSpPr>
          <p:nvPr>
            <p:ph type="dt" sz="half" idx="2"/>
          </p:nvPr>
        </p:nvSpPr>
        <p:spPr>
          <a:xfrm>
            <a:off x="457200" y="4767263"/>
            <a:ext cx="1378496" cy="362268"/>
          </a:xfrm>
          <a:prstGeom prst="rect">
            <a:avLst/>
          </a:prstGeom>
        </p:spPr>
        <p:txBody>
          <a:bodyPr vert="horz" lIns="91440" tIns="45720" rIns="91440" bIns="45720" rtlCol="0" anchor="ctr"/>
          <a:lstStyle>
            <a:lvl1pPr algn="l">
              <a:defRPr sz="1200">
                <a:solidFill>
                  <a:schemeClr val="tx1">
                    <a:tint val="75000"/>
                  </a:schemeClr>
                </a:solidFill>
              </a:defRPr>
            </a:lvl1pPr>
          </a:lstStyle>
          <a:p>
            <a:fld id="{AA478026-1C0C-4654-877A-14FCCE324E40}" type="datetimeFigureOut">
              <a:rPr lang="en-GB" noProof="0" smtClean="0"/>
              <a:pPr/>
              <a:t>02/02/2020</a:t>
            </a:fld>
            <a:endParaRPr lang="en-GB" noProof="0" dirty="0"/>
          </a:p>
        </p:txBody>
      </p:sp>
      <p:sp>
        <p:nvSpPr>
          <p:cNvPr id="13" name="Slide Number Placeholder 5"/>
          <p:cNvSpPr>
            <a:spLocks noGrp="1"/>
          </p:cNvSpPr>
          <p:nvPr>
            <p:ph type="sldNum" sz="quarter" idx="4"/>
          </p:nvPr>
        </p:nvSpPr>
        <p:spPr>
          <a:xfrm>
            <a:off x="6553200" y="4767263"/>
            <a:ext cx="2133600" cy="362268"/>
          </a:xfrm>
          <a:prstGeom prst="rect">
            <a:avLst/>
          </a:prstGeom>
        </p:spPr>
        <p:txBody>
          <a:bodyPr vert="horz" lIns="91440" tIns="45720" rIns="91440" bIns="45720" rtlCol="0" anchor="ctr"/>
          <a:lstStyle>
            <a:lvl1pPr algn="r">
              <a:defRPr sz="1200">
                <a:solidFill>
                  <a:schemeClr val="tx1">
                    <a:tint val="75000"/>
                  </a:schemeClr>
                </a:solidFill>
              </a:defRPr>
            </a:lvl1pPr>
          </a:lstStyle>
          <a:p>
            <a:fld id="{465797F1-4508-4F8A-9BC1-4FFDFBBFB5A8}" type="slidenum">
              <a:rPr lang="en-GB" noProof="0" smtClean="0"/>
              <a:pPr/>
              <a:t>‹#›</a:t>
            </a:fld>
            <a:endParaRPr lang="en-GB" noProof="0" dirty="0"/>
          </a:p>
        </p:txBody>
      </p:sp>
    </p:spTree>
    <p:extLst>
      <p:ext uri="{BB962C8B-B14F-4D97-AF65-F5344CB8AC3E}">
        <p14:creationId xmlns:p14="http://schemas.microsoft.com/office/powerpoint/2010/main" val="153083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2"/>
          <p:cNvSpPr>
            <a:spLocks noGrp="1"/>
          </p:cNvSpPr>
          <p:nvPr>
            <p:ph type="title"/>
          </p:nvPr>
        </p:nvSpPr>
        <p:spPr>
          <a:xfrm>
            <a:off x="870694" y="206375"/>
            <a:ext cx="8021786" cy="477092"/>
          </a:xfrm>
          <a:prstGeom prst="rect">
            <a:avLst/>
          </a:prstGeom>
          <a:solidFill>
            <a:srgbClr val="B0BF27"/>
          </a:solidFill>
        </p:spPr>
        <p:txBody>
          <a:bodyPr vert="horz" lIns="91440" tIns="45720" rIns="91440" bIns="45720" rtlCol="0" anchor="ctr">
            <a:normAutofit/>
          </a:bodyPr>
          <a:lstStyle/>
          <a:p>
            <a:r>
              <a:rPr lang="en-US" dirty="0"/>
              <a:t>Click to edit Master title</a:t>
            </a:r>
            <a:endParaRPr lang="en-GB" dirty="0"/>
          </a:p>
        </p:txBody>
      </p:sp>
      <p:sp>
        <p:nvSpPr>
          <p:cNvPr id="10" name="Footer Placeholder 4"/>
          <p:cNvSpPr>
            <a:spLocks noGrp="1"/>
          </p:cNvSpPr>
          <p:nvPr>
            <p:ph type="ftr" sz="quarter" idx="10"/>
          </p:nvPr>
        </p:nvSpPr>
        <p:spPr>
          <a:xfrm>
            <a:off x="2051720" y="4767263"/>
            <a:ext cx="4320480" cy="36226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dirty="0"/>
          </a:p>
        </p:txBody>
      </p:sp>
      <p:sp>
        <p:nvSpPr>
          <p:cNvPr id="15" name="Date Placeholder 3"/>
          <p:cNvSpPr>
            <a:spLocks noGrp="1"/>
          </p:cNvSpPr>
          <p:nvPr>
            <p:ph type="dt" sz="half" idx="11"/>
          </p:nvPr>
        </p:nvSpPr>
        <p:spPr>
          <a:xfrm>
            <a:off x="457200" y="4767263"/>
            <a:ext cx="1378496" cy="362268"/>
          </a:xfrm>
          <a:prstGeom prst="rect">
            <a:avLst/>
          </a:prstGeom>
        </p:spPr>
        <p:txBody>
          <a:bodyPr vert="horz" lIns="91440" tIns="45720" rIns="91440" bIns="45720" rtlCol="0" anchor="ctr"/>
          <a:lstStyle>
            <a:lvl1pPr algn="l">
              <a:defRPr sz="1200">
                <a:solidFill>
                  <a:schemeClr val="tx1">
                    <a:tint val="75000"/>
                  </a:schemeClr>
                </a:solidFill>
              </a:defRPr>
            </a:lvl1pPr>
          </a:lstStyle>
          <a:p>
            <a:fld id="{AA478026-1C0C-4654-877A-14FCCE324E40}" type="datetimeFigureOut">
              <a:rPr lang="en-GB" noProof="0" smtClean="0"/>
              <a:pPr/>
              <a:t>02/02/2020</a:t>
            </a:fld>
            <a:endParaRPr lang="en-GB" noProof="0" dirty="0"/>
          </a:p>
        </p:txBody>
      </p:sp>
      <p:sp>
        <p:nvSpPr>
          <p:cNvPr id="16" name="Slide Number Placeholder 5"/>
          <p:cNvSpPr>
            <a:spLocks noGrp="1"/>
          </p:cNvSpPr>
          <p:nvPr>
            <p:ph type="sldNum" sz="quarter" idx="12"/>
          </p:nvPr>
        </p:nvSpPr>
        <p:spPr>
          <a:xfrm>
            <a:off x="6553200" y="4767263"/>
            <a:ext cx="2133600" cy="362268"/>
          </a:xfrm>
          <a:prstGeom prst="rect">
            <a:avLst/>
          </a:prstGeom>
        </p:spPr>
        <p:txBody>
          <a:bodyPr vert="horz" lIns="91440" tIns="45720" rIns="91440" bIns="45720" rtlCol="0" anchor="ctr"/>
          <a:lstStyle>
            <a:lvl1pPr algn="r">
              <a:defRPr sz="1200">
                <a:solidFill>
                  <a:schemeClr val="tx1">
                    <a:tint val="75000"/>
                  </a:schemeClr>
                </a:solidFill>
              </a:defRPr>
            </a:lvl1pPr>
          </a:lstStyle>
          <a:p>
            <a:fld id="{465797F1-4508-4F8A-9BC1-4FFDFBBFB5A8}" type="slidenum">
              <a:rPr lang="en-GB" noProof="0" smtClean="0"/>
              <a:pPr/>
              <a:t>‹#›</a:t>
            </a:fld>
            <a:endParaRPr lang="en-GB" noProof="0" dirty="0"/>
          </a:p>
        </p:txBody>
      </p:sp>
    </p:spTree>
    <p:extLst>
      <p:ext uri="{BB962C8B-B14F-4D97-AF65-F5344CB8AC3E}">
        <p14:creationId xmlns:p14="http://schemas.microsoft.com/office/powerpoint/2010/main" val="101115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Placeholder 2"/>
          <p:cNvSpPr>
            <a:spLocks noGrp="1"/>
          </p:cNvSpPr>
          <p:nvPr>
            <p:ph type="title"/>
          </p:nvPr>
        </p:nvSpPr>
        <p:spPr>
          <a:xfrm>
            <a:off x="870694" y="206375"/>
            <a:ext cx="8021786" cy="477092"/>
          </a:xfrm>
          <a:prstGeom prst="rect">
            <a:avLst/>
          </a:prstGeom>
          <a:solidFill>
            <a:srgbClr val="B0BF27"/>
          </a:solidFill>
        </p:spPr>
        <p:txBody>
          <a:bodyPr vert="horz" lIns="91440" tIns="45720" rIns="91440" bIns="45720" rtlCol="0" anchor="ctr">
            <a:normAutofit/>
          </a:bodyPr>
          <a:lstStyle/>
          <a:p>
            <a:r>
              <a:rPr lang="en-US" dirty="0"/>
              <a:t>Click to edit Master title</a:t>
            </a:r>
            <a:endParaRPr lang="en-GB" dirty="0"/>
          </a:p>
        </p:txBody>
      </p:sp>
      <p:sp>
        <p:nvSpPr>
          <p:cNvPr id="6" name="Footer Placeholder 4"/>
          <p:cNvSpPr>
            <a:spLocks noGrp="1"/>
          </p:cNvSpPr>
          <p:nvPr>
            <p:ph type="ftr" sz="quarter" idx="3"/>
          </p:nvPr>
        </p:nvSpPr>
        <p:spPr>
          <a:xfrm>
            <a:off x="2051720" y="4767263"/>
            <a:ext cx="4320480" cy="36226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dirty="0"/>
          </a:p>
        </p:txBody>
      </p:sp>
      <p:sp>
        <p:nvSpPr>
          <p:cNvPr id="11" name="Date Placeholder 3"/>
          <p:cNvSpPr>
            <a:spLocks noGrp="1"/>
          </p:cNvSpPr>
          <p:nvPr>
            <p:ph type="dt" sz="half" idx="2"/>
          </p:nvPr>
        </p:nvSpPr>
        <p:spPr>
          <a:xfrm>
            <a:off x="457200" y="4767263"/>
            <a:ext cx="1378496" cy="362268"/>
          </a:xfrm>
          <a:prstGeom prst="rect">
            <a:avLst/>
          </a:prstGeom>
        </p:spPr>
        <p:txBody>
          <a:bodyPr vert="horz" lIns="91440" tIns="45720" rIns="91440" bIns="45720" rtlCol="0" anchor="ctr"/>
          <a:lstStyle>
            <a:lvl1pPr algn="l">
              <a:defRPr sz="1200">
                <a:solidFill>
                  <a:schemeClr val="tx1">
                    <a:tint val="75000"/>
                  </a:schemeClr>
                </a:solidFill>
              </a:defRPr>
            </a:lvl1pPr>
          </a:lstStyle>
          <a:p>
            <a:fld id="{AA478026-1C0C-4654-877A-14FCCE324E40}" type="datetimeFigureOut">
              <a:rPr lang="en-GB" noProof="0" smtClean="0"/>
              <a:pPr/>
              <a:t>02/02/2020</a:t>
            </a:fld>
            <a:endParaRPr lang="en-GB" noProof="0" dirty="0"/>
          </a:p>
        </p:txBody>
      </p:sp>
      <p:sp>
        <p:nvSpPr>
          <p:cNvPr id="12" name="Slide Number Placeholder 5"/>
          <p:cNvSpPr>
            <a:spLocks noGrp="1"/>
          </p:cNvSpPr>
          <p:nvPr>
            <p:ph type="sldNum" sz="quarter" idx="4"/>
          </p:nvPr>
        </p:nvSpPr>
        <p:spPr>
          <a:xfrm>
            <a:off x="6553200" y="4767263"/>
            <a:ext cx="2133600" cy="362268"/>
          </a:xfrm>
          <a:prstGeom prst="rect">
            <a:avLst/>
          </a:prstGeom>
        </p:spPr>
        <p:txBody>
          <a:bodyPr vert="horz" lIns="91440" tIns="45720" rIns="91440" bIns="45720" rtlCol="0" anchor="ctr"/>
          <a:lstStyle>
            <a:lvl1pPr algn="r">
              <a:defRPr sz="1200">
                <a:solidFill>
                  <a:schemeClr val="tx1">
                    <a:tint val="75000"/>
                  </a:schemeClr>
                </a:solidFill>
              </a:defRPr>
            </a:lvl1pPr>
          </a:lstStyle>
          <a:p>
            <a:fld id="{465797F1-4508-4F8A-9BC1-4FFDFBBFB5A8}" type="slidenum">
              <a:rPr lang="en-GB" noProof="0" smtClean="0"/>
              <a:pPr/>
              <a:t>‹#›</a:t>
            </a:fld>
            <a:endParaRPr lang="en-GB" noProof="0" dirty="0"/>
          </a:p>
        </p:txBody>
      </p:sp>
    </p:spTree>
    <p:extLst>
      <p:ext uri="{BB962C8B-B14F-4D97-AF65-F5344CB8AC3E}">
        <p14:creationId xmlns:p14="http://schemas.microsoft.com/office/powerpoint/2010/main" val="2379766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42975" y="699542"/>
            <a:ext cx="7743826" cy="382307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2"/>
          <p:cNvSpPr>
            <a:spLocks noGrp="1"/>
          </p:cNvSpPr>
          <p:nvPr>
            <p:ph type="title"/>
          </p:nvPr>
        </p:nvSpPr>
        <p:spPr>
          <a:xfrm>
            <a:off x="870694" y="206375"/>
            <a:ext cx="8021786" cy="477092"/>
          </a:xfrm>
          <a:prstGeom prst="rect">
            <a:avLst/>
          </a:prstGeom>
          <a:solidFill>
            <a:srgbClr val="B0BF27"/>
          </a:solidFill>
        </p:spPr>
        <p:txBody>
          <a:bodyPr vert="horz" lIns="91440" tIns="45720" rIns="91440" bIns="45720" rtlCol="0" anchor="ctr">
            <a:normAutofit/>
          </a:bodyPr>
          <a:lstStyle/>
          <a:p>
            <a:r>
              <a:rPr lang="en-US" dirty="0"/>
              <a:t>Click to edit Master title</a:t>
            </a:r>
            <a:endParaRPr lang="en-GB" dirty="0"/>
          </a:p>
        </p:txBody>
      </p:sp>
      <p:sp>
        <p:nvSpPr>
          <p:cNvPr id="7" name="Footer Placeholder 4"/>
          <p:cNvSpPr>
            <a:spLocks noGrp="1"/>
          </p:cNvSpPr>
          <p:nvPr>
            <p:ph type="ftr" sz="quarter" idx="3"/>
          </p:nvPr>
        </p:nvSpPr>
        <p:spPr>
          <a:xfrm>
            <a:off x="2051720" y="4767263"/>
            <a:ext cx="4320480" cy="36226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dirty="0"/>
          </a:p>
        </p:txBody>
      </p:sp>
      <p:sp>
        <p:nvSpPr>
          <p:cNvPr id="12" name="Date Placeholder 3"/>
          <p:cNvSpPr>
            <a:spLocks noGrp="1"/>
          </p:cNvSpPr>
          <p:nvPr>
            <p:ph type="dt" sz="half" idx="2"/>
          </p:nvPr>
        </p:nvSpPr>
        <p:spPr>
          <a:xfrm>
            <a:off x="457200" y="4767263"/>
            <a:ext cx="1378496" cy="362268"/>
          </a:xfrm>
          <a:prstGeom prst="rect">
            <a:avLst/>
          </a:prstGeom>
        </p:spPr>
        <p:txBody>
          <a:bodyPr vert="horz" lIns="91440" tIns="45720" rIns="91440" bIns="45720" rtlCol="0" anchor="ctr"/>
          <a:lstStyle>
            <a:lvl1pPr algn="l">
              <a:defRPr sz="1200">
                <a:solidFill>
                  <a:schemeClr val="tx1">
                    <a:tint val="75000"/>
                  </a:schemeClr>
                </a:solidFill>
              </a:defRPr>
            </a:lvl1pPr>
          </a:lstStyle>
          <a:p>
            <a:fld id="{AA478026-1C0C-4654-877A-14FCCE324E40}" type="datetimeFigureOut">
              <a:rPr lang="en-GB" noProof="0" smtClean="0"/>
              <a:pPr/>
              <a:t>02/02/2020</a:t>
            </a:fld>
            <a:endParaRPr lang="en-GB" noProof="0" dirty="0"/>
          </a:p>
        </p:txBody>
      </p:sp>
      <p:sp>
        <p:nvSpPr>
          <p:cNvPr id="13" name="Slide Number Placeholder 5"/>
          <p:cNvSpPr>
            <a:spLocks noGrp="1"/>
          </p:cNvSpPr>
          <p:nvPr>
            <p:ph type="sldNum" sz="quarter" idx="4"/>
          </p:nvPr>
        </p:nvSpPr>
        <p:spPr>
          <a:xfrm>
            <a:off x="6553200" y="4767263"/>
            <a:ext cx="2133600" cy="362268"/>
          </a:xfrm>
          <a:prstGeom prst="rect">
            <a:avLst/>
          </a:prstGeom>
        </p:spPr>
        <p:txBody>
          <a:bodyPr vert="horz" lIns="91440" tIns="45720" rIns="91440" bIns="45720" rtlCol="0" anchor="ctr"/>
          <a:lstStyle>
            <a:lvl1pPr algn="r">
              <a:defRPr sz="1200">
                <a:solidFill>
                  <a:schemeClr val="tx1">
                    <a:tint val="75000"/>
                  </a:schemeClr>
                </a:solidFill>
              </a:defRPr>
            </a:lvl1pPr>
          </a:lstStyle>
          <a:p>
            <a:fld id="{465797F1-4508-4F8A-9BC1-4FFDFBBFB5A8}" type="slidenum">
              <a:rPr lang="en-GB" noProof="0" smtClean="0"/>
              <a:pPr/>
              <a:t>‹#›</a:t>
            </a:fld>
            <a:endParaRPr lang="en-GB" noProof="0" dirty="0"/>
          </a:p>
        </p:txBody>
      </p:sp>
    </p:spTree>
    <p:extLst>
      <p:ext uri="{BB962C8B-B14F-4D97-AF65-F5344CB8AC3E}">
        <p14:creationId xmlns:p14="http://schemas.microsoft.com/office/powerpoint/2010/main" val="3262023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00154" y="627534"/>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9592" y="1203598"/>
            <a:ext cx="4040188" cy="339102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7980" y="627534"/>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7418" y="1203598"/>
            <a:ext cx="4041775" cy="339102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2"/>
          <p:cNvSpPr>
            <a:spLocks noGrp="1"/>
          </p:cNvSpPr>
          <p:nvPr>
            <p:ph type="title"/>
          </p:nvPr>
        </p:nvSpPr>
        <p:spPr>
          <a:xfrm>
            <a:off x="870694" y="206375"/>
            <a:ext cx="8021786" cy="477092"/>
          </a:xfrm>
          <a:prstGeom prst="rect">
            <a:avLst/>
          </a:prstGeom>
          <a:solidFill>
            <a:srgbClr val="B0BF27"/>
          </a:solidFill>
        </p:spPr>
        <p:txBody>
          <a:bodyPr vert="horz" lIns="91440" tIns="45720" rIns="91440" bIns="45720" rtlCol="0" anchor="ctr">
            <a:normAutofit/>
          </a:bodyPr>
          <a:lstStyle/>
          <a:p>
            <a:r>
              <a:rPr lang="en-US" dirty="0"/>
              <a:t>Click to edit Master title</a:t>
            </a:r>
            <a:endParaRPr lang="en-GB" dirty="0"/>
          </a:p>
        </p:txBody>
      </p:sp>
      <p:sp>
        <p:nvSpPr>
          <p:cNvPr id="10" name="Footer Placeholder 4"/>
          <p:cNvSpPr>
            <a:spLocks noGrp="1"/>
          </p:cNvSpPr>
          <p:nvPr>
            <p:ph type="ftr" sz="quarter" idx="10"/>
          </p:nvPr>
        </p:nvSpPr>
        <p:spPr>
          <a:xfrm>
            <a:off x="2051720" y="4767263"/>
            <a:ext cx="4320480" cy="36226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dirty="0"/>
          </a:p>
        </p:txBody>
      </p:sp>
      <p:sp>
        <p:nvSpPr>
          <p:cNvPr id="15" name="Date Placeholder 3"/>
          <p:cNvSpPr>
            <a:spLocks noGrp="1"/>
          </p:cNvSpPr>
          <p:nvPr>
            <p:ph type="dt" sz="half" idx="11"/>
          </p:nvPr>
        </p:nvSpPr>
        <p:spPr>
          <a:xfrm>
            <a:off x="457200" y="4767263"/>
            <a:ext cx="1378496" cy="362268"/>
          </a:xfrm>
          <a:prstGeom prst="rect">
            <a:avLst/>
          </a:prstGeom>
        </p:spPr>
        <p:txBody>
          <a:bodyPr vert="horz" lIns="91440" tIns="45720" rIns="91440" bIns="45720" rtlCol="0" anchor="ctr"/>
          <a:lstStyle>
            <a:lvl1pPr algn="l">
              <a:defRPr sz="1200">
                <a:solidFill>
                  <a:schemeClr val="tx1">
                    <a:tint val="75000"/>
                  </a:schemeClr>
                </a:solidFill>
              </a:defRPr>
            </a:lvl1pPr>
          </a:lstStyle>
          <a:p>
            <a:fld id="{AA478026-1C0C-4654-877A-14FCCE324E40}" type="datetimeFigureOut">
              <a:rPr lang="en-GB" noProof="0" smtClean="0"/>
              <a:pPr/>
              <a:t>02/02/2020</a:t>
            </a:fld>
            <a:endParaRPr lang="en-GB" noProof="0" dirty="0"/>
          </a:p>
        </p:txBody>
      </p:sp>
      <p:sp>
        <p:nvSpPr>
          <p:cNvPr id="16" name="Slide Number Placeholder 5"/>
          <p:cNvSpPr>
            <a:spLocks noGrp="1"/>
          </p:cNvSpPr>
          <p:nvPr>
            <p:ph type="sldNum" sz="quarter" idx="12"/>
          </p:nvPr>
        </p:nvSpPr>
        <p:spPr>
          <a:xfrm>
            <a:off x="6553200" y="4767263"/>
            <a:ext cx="2133600" cy="362268"/>
          </a:xfrm>
          <a:prstGeom prst="rect">
            <a:avLst/>
          </a:prstGeom>
        </p:spPr>
        <p:txBody>
          <a:bodyPr vert="horz" lIns="91440" tIns="45720" rIns="91440" bIns="45720" rtlCol="0" anchor="ctr"/>
          <a:lstStyle>
            <a:lvl1pPr algn="r">
              <a:defRPr sz="1200">
                <a:solidFill>
                  <a:schemeClr val="tx1">
                    <a:tint val="75000"/>
                  </a:schemeClr>
                </a:solidFill>
              </a:defRPr>
            </a:lvl1pPr>
          </a:lstStyle>
          <a:p>
            <a:fld id="{465797F1-4508-4F8A-9BC1-4FFDFBBFB5A8}" type="slidenum">
              <a:rPr lang="en-GB" noProof="0" smtClean="0"/>
              <a:pPr/>
              <a:t>‹#›</a:t>
            </a:fld>
            <a:endParaRPr lang="en-GB" noProof="0" dirty="0"/>
          </a:p>
        </p:txBody>
      </p:sp>
    </p:spTree>
    <p:extLst>
      <p:ext uri="{BB962C8B-B14F-4D97-AF65-F5344CB8AC3E}">
        <p14:creationId xmlns:p14="http://schemas.microsoft.com/office/powerpoint/2010/main" val="3615584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Placeholder 2"/>
          <p:cNvSpPr>
            <a:spLocks noGrp="1"/>
          </p:cNvSpPr>
          <p:nvPr>
            <p:ph type="title"/>
          </p:nvPr>
        </p:nvSpPr>
        <p:spPr>
          <a:xfrm>
            <a:off x="870694" y="206375"/>
            <a:ext cx="8021786" cy="477092"/>
          </a:xfrm>
          <a:prstGeom prst="rect">
            <a:avLst/>
          </a:prstGeom>
          <a:solidFill>
            <a:srgbClr val="B0BF27"/>
          </a:solidFill>
        </p:spPr>
        <p:txBody>
          <a:bodyPr vert="horz" lIns="91440" tIns="45720" rIns="91440" bIns="45720" rtlCol="0" anchor="ctr">
            <a:normAutofit/>
          </a:bodyPr>
          <a:lstStyle/>
          <a:p>
            <a:r>
              <a:rPr lang="en-US" dirty="0"/>
              <a:t>Click to edit Master title</a:t>
            </a:r>
            <a:endParaRPr lang="en-GB" dirty="0"/>
          </a:p>
        </p:txBody>
      </p:sp>
      <p:sp>
        <p:nvSpPr>
          <p:cNvPr id="6" name="Footer Placeholder 4"/>
          <p:cNvSpPr>
            <a:spLocks noGrp="1"/>
          </p:cNvSpPr>
          <p:nvPr>
            <p:ph type="ftr" sz="quarter" idx="3"/>
          </p:nvPr>
        </p:nvSpPr>
        <p:spPr>
          <a:xfrm>
            <a:off x="2051720" y="4767263"/>
            <a:ext cx="4320480" cy="36226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dirty="0"/>
          </a:p>
        </p:txBody>
      </p:sp>
      <p:sp>
        <p:nvSpPr>
          <p:cNvPr id="11" name="Date Placeholder 3"/>
          <p:cNvSpPr>
            <a:spLocks noGrp="1"/>
          </p:cNvSpPr>
          <p:nvPr>
            <p:ph type="dt" sz="half" idx="2"/>
          </p:nvPr>
        </p:nvSpPr>
        <p:spPr>
          <a:xfrm>
            <a:off x="457200" y="4767263"/>
            <a:ext cx="1378496" cy="362268"/>
          </a:xfrm>
          <a:prstGeom prst="rect">
            <a:avLst/>
          </a:prstGeom>
        </p:spPr>
        <p:txBody>
          <a:bodyPr vert="horz" lIns="91440" tIns="45720" rIns="91440" bIns="45720" rtlCol="0" anchor="ctr"/>
          <a:lstStyle>
            <a:lvl1pPr algn="l">
              <a:defRPr sz="1200">
                <a:solidFill>
                  <a:schemeClr val="tx1">
                    <a:tint val="75000"/>
                  </a:schemeClr>
                </a:solidFill>
              </a:defRPr>
            </a:lvl1pPr>
          </a:lstStyle>
          <a:p>
            <a:fld id="{AA478026-1C0C-4654-877A-14FCCE324E40}" type="datetimeFigureOut">
              <a:rPr lang="en-GB" noProof="0" smtClean="0"/>
              <a:pPr/>
              <a:t>02/02/2020</a:t>
            </a:fld>
            <a:endParaRPr lang="en-GB" noProof="0" dirty="0"/>
          </a:p>
        </p:txBody>
      </p:sp>
      <p:sp>
        <p:nvSpPr>
          <p:cNvPr id="12" name="Slide Number Placeholder 5"/>
          <p:cNvSpPr>
            <a:spLocks noGrp="1"/>
          </p:cNvSpPr>
          <p:nvPr>
            <p:ph type="sldNum" sz="quarter" idx="4"/>
          </p:nvPr>
        </p:nvSpPr>
        <p:spPr>
          <a:xfrm>
            <a:off x="6553200" y="4767263"/>
            <a:ext cx="2133600" cy="362268"/>
          </a:xfrm>
          <a:prstGeom prst="rect">
            <a:avLst/>
          </a:prstGeom>
        </p:spPr>
        <p:txBody>
          <a:bodyPr vert="horz" lIns="91440" tIns="45720" rIns="91440" bIns="45720" rtlCol="0" anchor="ctr"/>
          <a:lstStyle>
            <a:lvl1pPr algn="r">
              <a:defRPr sz="1200">
                <a:solidFill>
                  <a:schemeClr val="tx1">
                    <a:tint val="75000"/>
                  </a:schemeClr>
                </a:solidFill>
              </a:defRPr>
            </a:lvl1pPr>
          </a:lstStyle>
          <a:p>
            <a:fld id="{465797F1-4508-4F8A-9BC1-4FFDFBBFB5A8}" type="slidenum">
              <a:rPr lang="en-GB" noProof="0" smtClean="0"/>
              <a:pPr/>
              <a:t>‹#›</a:t>
            </a:fld>
            <a:endParaRPr lang="en-GB" noProof="0" dirty="0"/>
          </a:p>
        </p:txBody>
      </p:sp>
    </p:spTree>
    <p:extLst>
      <p:ext uri="{BB962C8B-B14F-4D97-AF65-F5344CB8AC3E}">
        <p14:creationId xmlns:p14="http://schemas.microsoft.com/office/powerpoint/2010/main" val="2158368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77E368B-9223-4F8F-9BC6-BED455FD4A64}" type="datetimeFigureOut">
              <a:rPr lang="fr-FR" smtClean="0"/>
              <a:pPr/>
              <a:t>02/02/2020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32C7400-3607-4010-ADC2-7455EE1C51AF}" type="slidenum">
              <a:rPr lang="fr-FR" smtClean="0"/>
              <a:pPr/>
              <a:t>‹#›</a:t>
            </a:fld>
            <a:endParaRPr lang="fr-FR"/>
          </a:p>
        </p:txBody>
      </p:sp>
    </p:spTree>
    <p:extLst>
      <p:ext uri="{BB962C8B-B14F-4D97-AF65-F5344CB8AC3E}">
        <p14:creationId xmlns:p14="http://schemas.microsoft.com/office/powerpoint/2010/main" val="819902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theme" Target="../theme/theme3.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93317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0E17047-C597-4B34-8FEE-7A0D1EA692A4}" type="datetimeFigureOut">
              <a:rPr lang="en-US" smtClean="0"/>
              <a:pPr/>
              <a:t>2/2/2020</a:t>
            </a:fld>
            <a:endParaRPr lang="en-US" dirty="0"/>
          </a:p>
        </p:txBody>
      </p:sp>
      <p:sp>
        <p:nvSpPr>
          <p:cNvPr id="5" name="Footer Placeholder 4"/>
          <p:cNvSpPr>
            <a:spLocks noGrp="1"/>
          </p:cNvSpPr>
          <p:nvPr>
            <p:ph type="ftr" sz="quarter" idx="3"/>
          </p:nvPr>
        </p:nvSpPr>
        <p:spPr>
          <a:xfrm>
            <a:off x="3124200" y="493317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93317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8768E1A-8455-4611-8763-3FA1B747F6B6}" type="slidenum">
              <a:rPr lang="en-US" smtClean="0"/>
              <a:pPr/>
              <a:t>‹#›</a:t>
            </a:fld>
            <a:endParaRPr lang="en-US"/>
          </a:p>
        </p:txBody>
      </p:sp>
      <p:pic>
        <p:nvPicPr>
          <p:cNvPr id="7" name="Picture 2"/>
          <p:cNvPicPr>
            <a:picLocks noChangeAspect="1" noChangeArrowheads="1"/>
          </p:cNvPicPr>
          <p:nvPr userDrawn="1"/>
        </p:nvPicPr>
        <p:blipFill>
          <a:blip r:embed="rId4" cstate="screen">
            <a:extLst>
              <a:ext uri="{28A0092B-C50C-407E-A947-70E740481C1C}">
                <a14:useLocalDpi xmlns:a14="http://schemas.microsoft.com/office/drawing/2010/main" val="0"/>
              </a:ext>
            </a:extLst>
          </a:blip>
          <a:srcRect/>
          <a:stretch>
            <a:fillRect/>
          </a:stretch>
        </p:blipFill>
        <p:spPr bwMode="auto">
          <a:xfrm>
            <a:off x="6837247" y="4610263"/>
            <a:ext cx="2037896" cy="409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userDrawn="1"/>
        </p:nvSpPr>
        <p:spPr>
          <a:xfrm>
            <a:off x="-25474" y="-4537"/>
            <a:ext cx="9144000" cy="5143500"/>
          </a:xfrm>
          <a:prstGeom prst="rect">
            <a:avLst/>
          </a:prstGeom>
          <a:solidFill>
            <a:srgbClr val="B0B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bg1">
                  <a:lumMod val="95000"/>
                </a:schemeClr>
              </a:solidFill>
            </a:endParaRPr>
          </a:p>
        </p:txBody>
      </p:sp>
      <p:pic>
        <p:nvPicPr>
          <p:cNvPr id="12" name="Picture 2" descr="S:\F15015_Copernicus\3_Work\330_Work-in-process\SC4_BackgroundMat\PPT\item Copernicus\Icon-01.png"/>
          <p:cNvPicPr>
            <a:picLocks noChangeAspect="1" noChangeArrowheads="1"/>
          </p:cNvPicPr>
          <p:nvPr userDrawn="1"/>
        </p:nvPicPr>
        <p:blipFill rotWithShape="1">
          <a:blip r:embed="rId5" cstate="print">
            <a:biLevel thresh="50000"/>
            <a:extLst>
              <a:ext uri="{28A0092B-C50C-407E-A947-70E740481C1C}">
                <a14:useLocalDpi xmlns:a14="http://schemas.microsoft.com/office/drawing/2010/main" val="0"/>
              </a:ext>
            </a:extLst>
          </a:blip>
          <a:srcRect/>
          <a:stretch/>
        </p:blipFill>
        <p:spPr bwMode="auto">
          <a:xfrm>
            <a:off x="539552" y="1470422"/>
            <a:ext cx="2409911" cy="25256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b="-476"/>
          <a:stretch/>
        </p:blipFill>
        <p:spPr bwMode="auto">
          <a:xfrm>
            <a:off x="7260856" y="-4537"/>
            <a:ext cx="1883144" cy="5148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S:\F15015_Copernicus\3_Work\330_Work-in-process\SC4_BackgroundMat\PPT\item Copernicus\logo-ce-horizontal-en-negatif.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424242" y="4650008"/>
            <a:ext cx="1145581" cy="3004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95758" y="4680600"/>
            <a:ext cx="769228" cy="28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userDrawn="1"/>
        </p:nvSpPr>
        <p:spPr>
          <a:xfrm>
            <a:off x="582712" y="3363838"/>
            <a:ext cx="2189088" cy="261610"/>
          </a:xfrm>
          <a:prstGeom prst="rect">
            <a:avLst/>
          </a:prstGeom>
          <a:noFill/>
        </p:spPr>
        <p:txBody>
          <a:bodyPr wrap="square" rtlCol="0">
            <a:spAutoFit/>
          </a:bodyPr>
          <a:lstStyle/>
          <a:p>
            <a:pPr algn="ctr"/>
            <a:r>
              <a:rPr lang="en-GB" sz="1100" b="0" noProof="0" dirty="0">
                <a:solidFill>
                  <a:schemeClr val="bg1"/>
                </a:solidFill>
              </a:rPr>
              <a:t>Land Monitoring</a:t>
            </a:r>
          </a:p>
        </p:txBody>
      </p:sp>
      <p:sp>
        <p:nvSpPr>
          <p:cNvPr id="17" name="Rectangle 16"/>
          <p:cNvSpPr/>
          <p:nvPr userDrawn="1"/>
        </p:nvSpPr>
        <p:spPr>
          <a:xfrm>
            <a:off x="7236296" y="0"/>
            <a:ext cx="1728192" cy="5143500"/>
          </a:xfrm>
          <a:prstGeom prst="rect">
            <a:avLst/>
          </a:prstGeom>
          <a:gradFill flip="none" rotWithShape="1">
            <a:gsLst>
              <a:gs pos="4000">
                <a:srgbClr val="B0BF27"/>
              </a:gs>
              <a:gs pos="100000">
                <a:schemeClr val="accent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7461955"/>
      </p:ext>
    </p:extLst>
  </p:cSld>
  <p:clrMap bg1="lt1" tx1="dk1" bg2="lt2" tx2="dk2" accent1="accent1" accent2="accent2" accent3="accent3" accent4="accent4" accent5="accent5" accent6="accent6" hlink="hlink" folHlink="folHlink"/>
  <p:sldLayoutIdLst>
    <p:sldLayoutId id="2147483798" r:id="rId1"/>
    <p:sldLayoutId id="2147483808" r:id="rId2"/>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1" name="Group 20"/>
          <p:cNvGrpSpPr/>
          <p:nvPr userDrawn="1"/>
        </p:nvGrpSpPr>
        <p:grpSpPr>
          <a:xfrm>
            <a:off x="-36512" y="-20538"/>
            <a:ext cx="2463612" cy="5183078"/>
            <a:chOff x="-4559112" y="-241167"/>
            <a:chExt cx="2463612" cy="5183078"/>
          </a:xfrm>
        </p:grpSpPr>
        <p:pic>
          <p:nvPicPr>
            <p:cNvPr id="22" name="Picture 2" descr="S:\F15015_Copernicus\3_Work\330_Work-in-process\SC4_BackgroundMat\Visual_ID\Photos\Land_ThinkstockPhotos-544457560.jp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233"/>
            <a:stretch/>
          </p:blipFill>
          <p:spPr bwMode="auto">
            <a:xfrm>
              <a:off x="-4533687" y="-212875"/>
              <a:ext cx="2438187" cy="515478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userDrawn="1"/>
          </p:nvSpPr>
          <p:spPr>
            <a:xfrm>
              <a:off x="-4559112" y="-241167"/>
              <a:ext cx="2463611"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4" name="Rectangle 23"/>
            <p:cNvSpPr/>
            <p:nvPr userDrawn="1"/>
          </p:nvSpPr>
          <p:spPr>
            <a:xfrm>
              <a:off x="-4533687" y="-212875"/>
              <a:ext cx="2438187"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grpSp>
      <p:cxnSp>
        <p:nvCxnSpPr>
          <p:cNvPr id="25" name="Straight Connector 24"/>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26" name="Picture 3"/>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userDrawn="1"/>
        </p:nvSpPr>
        <p:spPr>
          <a:xfrm>
            <a:off x="-36512" y="614834"/>
            <a:ext cx="979264" cy="430887"/>
          </a:xfrm>
          <a:prstGeom prst="rect">
            <a:avLst/>
          </a:prstGeom>
          <a:noFill/>
        </p:spPr>
        <p:txBody>
          <a:bodyPr wrap="square" rtlCol="0">
            <a:spAutoFit/>
          </a:bodyPr>
          <a:lstStyle/>
          <a:p>
            <a:pPr algn="ctr"/>
            <a:r>
              <a:rPr lang="en-GB" sz="1100" b="0" noProof="0" dirty="0">
                <a:solidFill>
                  <a:srgbClr val="B0BF27"/>
                </a:solidFill>
              </a:rPr>
              <a:t>Global Land Operations</a:t>
            </a:r>
          </a:p>
        </p:txBody>
      </p:sp>
      <p:sp>
        <p:nvSpPr>
          <p:cNvPr id="16" name="Title Placeholder 2"/>
          <p:cNvSpPr>
            <a:spLocks noGrp="1"/>
          </p:cNvSpPr>
          <p:nvPr>
            <p:ph type="title"/>
          </p:nvPr>
        </p:nvSpPr>
        <p:spPr>
          <a:xfrm>
            <a:off x="870694" y="206375"/>
            <a:ext cx="8021786" cy="477092"/>
          </a:xfrm>
          <a:prstGeom prst="rect">
            <a:avLst/>
          </a:prstGeom>
          <a:solidFill>
            <a:srgbClr val="B0BF27"/>
          </a:solidFill>
        </p:spPr>
        <p:txBody>
          <a:bodyPr vert="horz" lIns="91440" tIns="45720" rIns="91440" bIns="45720" rtlCol="0" anchor="ctr">
            <a:normAutofit/>
          </a:bodyPr>
          <a:lstStyle/>
          <a:p>
            <a:endParaRPr lang="en-GB" dirty="0"/>
          </a:p>
        </p:txBody>
      </p:sp>
    </p:spTree>
    <p:extLst>
      <p:ext uri="{BB962C8B-B14F-4D97-AF65-F5344CB8AC3E}">
        <p14:creationId xmlns:p14="http://schemas.microsoft.com/office/powerpoint/2010/main" val="721824278"/>
      </p:ext>
    </p:extLst>
  </p:cSld>
  <p:clrMap bg1="lt1" tx1="dk1" bg2="lt2" tx2="dk2" accent1="accent1" accent2="accent2" accent3="accent3" accent4="accent4" accent5="accent5" accent6="accent6" hlink="hlink" folHlink="folHlink"/>
  <p:sldLayoutIdLst>
    <p:sldLayoutId id="2147483763" r:id="rId1"/>
    <p:sldLayoutId id="2147483765" r:id="rId2"/>
    <p:sldLayoutId id="2147483766" r:id="rId3"/>
  </p:sldLayoutIdLst>
  <p:txStyles>
    <p:titleStyle>
      <a:lvl1pPr algn="l" defTabSz="914400" rtl="0" eaLnBrk="1" latinLnBrk="0" hangingPunct="1">
        <a:spcBef>
          <a:spcPct val="0"/>
        </a:spcBef>
        <a:buNone/>
        <a:defRPr sz="1800" kern="1200" spc="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25" name="Straight Connector 24"/>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26" name="Picture 3"/>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userDrawn="1"/>
        </p:nvSpPr>
        <p:spPr>
          <a:xfrm>
            <a:off x="-36512" y="614834"/>
            <a:ext cx="979264" cy="430887"/>
          </a:xfrm>
          <a:prstGeom prst="rect">
            <a:avLst/>
          </a:prstGeom>
          <a:noFill/>
        </p:spPr>
        <p:txBody>
          <a:bodyPr wrap="square" rtlCol="0">
            <a:spAutoFit/>
          </a:bodyPr>
          <a:lstStyle/>
          <a:p>
            <a:pPr algn="ctr"/>
            <a:r>
              <a:rPr lang="en-GB" sz="1100" b="0" noProof="0" dirty="0">
                <a:solidFill>
                  <a:srgbClr val="B0BF27"/>
                </a:solidFill>
              </a:rPr>
              <a:t>Global Land Operations</a:t>
            </a:r>
          </a:p>
        </p:txBody>
      </p:sp>
      <p:sp>
        <p:nvSpPr>
          <p:cNvPr id="16" name="Title Placeholder 2"/>
          <p:cNvSpPr>
            <a:spLocks noGrp="1"/>
          </p:cNvSpPr>
          <p:nvPr>
            <p:ph type="title"/>
          </p:nvPr>
        </p:nvSpPr>
        <p:spPr>
          <a:xfrm>
            <a:off x="870694" y="206375"/>
            <a:ext cx="8021786" cy="477092"/>
          </a:xfrm>
          <a:prstGeom prst="rect">
            <a:avLst/>
          </a:prstGeom>
          <a:solidFill>
            <a:srgbClr val="B0BF27"/>
          </a:solidFill>
        </p:spPr>
        <p:txBody>
          <a:bodyPr vert="horz" lIns="91440" tIns="45720" rIns="91440" bIns="45720" rtlCol="0" anchor="ctr">
            <a:normAutofit/>
          </a:bodyPr>
          <a:lstStyle/>
          <a:p>
            <a:endParaRPr lang="en-GB" dirty="0"/>
          </a:p>
        </p:txBody>
      </p:sp>
      <p:sp>
        <p:nvSpPr>
          <p:cNvPr id="9" name="Footer Placeholder 4"/>
          <p:cNvSpPr>
            <a:spLocks noGrp="1"/>
          </p:cNvSpPr>
          <p:nvPr>
            <p:ph type="ftr" sz="quarter" idx="3"/>
          </p:nvPr>
        </p:nvSpPr>
        <p:spPr>
          <a:xfrm>
            <a:off x="2051720" y="4767263"/>
            <a:ext cx="4320480" cy="36226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dirty="0"/>
          </a:p>
        </p:txBody>
      </p:sp>
      <p:sp>
        <p:nvSpPr>
          <p:cNvPr id="10" name="Date Placeholder 3"/>
          <p:cNvSpPr>
            <a:spLocks noGrp="1"/>
          </p:cNvSpPr>
          <p:nvPr>
            <p:ph type="dt" sz="half" idx="2"/>
          </p:nvPr>
        </p:nvSpPr>
        <p:spPr>
          <a:xfrm>
            <a:off x="457200" y="4767263"/>
            <a:ext cx="1378496" cy="362268"/>
          </a:xfrm>
          <a:prstGeom prst="rect">
            <a:avLst/>
          </a:prstGeom>
        </p:spPr>
        <p:txBody>
          <a:bodyPr vert="horz" lIns="91440" tIns="45720" rIns="91440" bIns="45720" rtlCol="0" anchor="ctr"/>
          <a:lstStyle>
            <a:lvl1pPr algn="l">
              <a:defRPr sz="1200">
                <a:solidFill>
                  <a:schemeClr val="tx1">
                    <a:tint val="75000"/>
                  </a:schemeClr>
                </a:solidFill>
              </a:defRPr>
            </a:lvl1pPr>
          </a:lstStyle>
          <a:p>
            <a:fld id="{AA478026-1C0C-4654-877A-14FCCE324E40}" type="datetimeFigureOut">
              <a:rPr lang="en-GB" noProof="0" smtClean="0"/>
              <a:pPr/>
              <a:t>02/02/2020</a:t>
            </a:fld>
            <a:endParaRPr lang="en-GB" noProof="0" dirty="0"/>
          </a:p>
        </p:txBody>
      </p:sp>
      <p:sp>
        <p:nvSpPr>
          <p:cNvPr id="11" name="Slide Number Placeholder 5"/>
          <p:cNvSpPr>
            <a:spLocks noGrp="1"/>
          </p:cNvSpPr>
          <p:nvPr>
            <p:ph type="sldNum" sz="quarter" idx="4"/>
          </p:nvPr>
        </p:nvSpPr>
        <p:spPr>
          <a:xfrm>
            <a:off x="6553200" y="4767263"/>
            <a:ext cx="2133600" cy="362268"/>
          </a:xfrm>
          <a:prstGeom prst="rect">
            <a:avLst/>
          </a:prstGeom>
        </p:spPr>
        <p:txBody>
          <a:bodyPr vert="horz" lIns="91440" tIns="45720" rIns="91440" bIns="45720" rtlCol="0" anchor="ctr"/>
          <a:lstStyle>
            <a:lvl1pPr algn="r">
              <a:defRPr sz="1200">
                <a:solidFill>
                  <a:schemeClr val="tx1">
                    <a:tint val="75000"/>
                  </a:schemeClr>
                </a:solidFill>
              </a:defRPr>
            </a:lvl1pPr>
          </a:lstStyle>
          <a:p>
            <a:fld id="{465797F1-4508-4F8A-9BC1-4FFDFBBFB5A8}" type="slidenum">
              <a:rPr lang="en-GB" noProof="0" smtClean="0"/>
              <a:pPr/>
              <a:t>‹#›</a:t>
            </a:fld>
            <a:endParaRPr lang="en-GB" noProof="0" dirty="0"/>
          </a:p>
        </p:txBody>
      </p:sp>
    </p:spTree>
    <p:extLst>
      <p:ext uri="{BB962C8B-B14F-4D97-AF65-F5344CB8AC3E}">
        <p14:creationId xmlns:p14="http://schemas.microsoft.com/office/powerpoint/2010/main" val="2950664204"/>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7" r:id="rId4"/>
  </p:sldLayoutIdLst>
  <p:txStyles>
    <p:titleStyle>
      <a:lvl1pPr algn="l" defTabSz="914400" rtl="0" eaLnBrk="1" latinLnBrk="0" hangingPunct="1">
        <a:spcBef>
          <a:spcPct val="0"/>
        </a:spcBef>
        <a:buNone/>
        <a:defRPr sz="1800" kern="1200" spc="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1" name="Group 20"/>
          <p:cNvGrpSpPr/>
          <p:nvPr userDrawn="1"/>
        </p:nvGrpSpPr>
        <p:grpSpPr>
          <a:xfrm>
            <a:off x="-36512" y="-20538"/>
            <a:ext cx="2463612" cy="5183078"/>
            <a:chOff x="-4559112" y="-241167"/>
            <a:chExt cx="2463612" cy="5183078"/>
          </a:xfrm>
        </p:grpSpPr>
        <p:pic>
          <p:nvPicPr>
            <p:cNvPr id="22" name="Picture 2" descr="S:\F15015_Copernicus\3_Work\330_Work-in-process\SC4_BackgroundMat\Visual_ID\Photos\Land_ThinkstockPhotos-544457560.jp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233"/>
            <a:stretch/>
          </p:blipFill>
          <p:spPr bwMode="auto">
            <a:xfrm>
              <a:off x="-4533687" y="-212875"/>
              <a:ext cx="2438187" cy="515478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userDrawn="1"/>
          </p:nvSpPr>
          <p:spPr>
            <a:xfrm>
              <a:off x="-4559112" y="-241167"/>
              <a:ext cx="2463611" cy="5150069"/>
            </a:xfrm>
            <a:prstGeom prst="rect">
              <a:avLst/>
            </a:prstGeom>
            <a:gradFill>
              <a:gsLst>
                <a:gs pos="0">
                  <a:schemeClr val="accent1">
                    <a:tint val="66000"/>
                    <a:satMod val="160000"/>
                    <a:alpha val="0"/>
                  </a:schemeClr>
                </a:gs>
                <a:gs pos="78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4" name="Rectangle 23"/>
            <p:cNvSpPr/>
            <p:nvPr userDrawn="1"/>
          </p:nvSpPr>
          <p:spPr>
            <a:xfrm>
              <a:off x="-4533687" y="-212875"/>
              <a:ext cx="2438187" cy="5150069"/>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cxnSp>
        <p:nvCxnSpPr>
          <p:cNvPr id="25" name="Straight Connector 24"/>
          <p:cNvCxnSpPr/>
          <p:nvPr userDrawn="1"/>
        </p:nvCxnSpPr>
        <p:spPr>
          <a:xfrm>
            <a:off x="431329" y="1062019"/>
            <a:ext cx="0" cy="3888432"/>
          </a:xfrm>
          <a:prstGeom prst="line">
            <a:avLst/>
          </a:prstGeom>
          <a:ln w="31750">
            <a:solidFill>
              <a:srgbClr val="B0BF27">
                <a:alpha val="81000"/>
              </a:srgbClr>
            </a:solidFill>
          </a:ln>
        </p:spPr>
        <p:style>
          <a:lnRef idx="1">
            <a:schemeClr val="accent1"/>
          </a:lnRef>
          <a:fillRef idx="0">
            <a:schemeClr val="accent1"/>
          </a:fillRef>
          <a:effectRef idx="0">
            <a:schemeClr val="accent1"/>
          </a:effectRef>
          <a:fontRef idx="minor">
            <a:schemeClr val="tx1"/>
          </a:fontRef>
        </p:style>
      </p:cxnSp>
      <p:pic>
        <p:nvPicPr>
          <p:cNvPr id="26" name="Picture 3"/>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a:off x="54273" y="23354"/>
            <a:ext cx="816421" cy="66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userDrawn="1"/>
        </p:nvSpPr>
        <p:spPr>
          <a:xfrm>
            <a:off x="-36512" y="614834"/>
            <a:ext cx="979264" cy="430887"/>
          </a:xfrm>
          <a:prstGeom prst="rect">
            <a:avLst/>
          </a:prstGeom>
          <a:noFill/>
        </p:spPr>
        <p:txBody>
          <a:bodyPr wrap="square" rtlCol="0">
            <a:spAutoFit/>
          </a:bodyPr>
          <a:lstStyle/>
          <a:p>
            <a:pPr algn="ctr"/>
            <a:r>
              <a:rPr lang="en-GB" sz="1100" dirty="0">
                <a:solidFill>
                  <a:srgbClr val="B0BF27"/>
                </a:solidFill>
              </a:rPr>
              <a:t>Global Land Operations</a:t>
            </a:r>
          </a:p>
        </p:txBody>
      </p:sp>
      <p:sp>
        <p:nvSpPr>
          <p:cNvPr id="16" name="Title Placeholder 2"/>
          <p:cNvSpPr>
            <a:spLocks noGrp="1"/>
          </p:cNvSpPr>
          <p:nvPr>
            <p:ph type="title"/>
          </p:nvPr>
        </p:nvSpPr>
        <p:spPr>
          <a:xfrm>
            <a:off x="870694" y="206375"/>
            <a:ext cx="8021786" cy="477092"/>
          </a:xfrm>
          <a:prstGeom prst="rect">
            <a:avLst/>
          </a:prstGeom>
          <a:solidFill>
            <a:srgbClr val="B0BF27"/>
          </a:solidFill>
        </p:spPr>
        <p:txBody>
          <a:bodyPr vert="horz" lIns="91440" tIns="45720" rIns="91440" bIns="45720" rtlCol="0" anchor="ctr">
            <a:normAutofit/>
          </a:bodyPr>
          <a:lstStyle/>
          <a:p>
            <a:endParaRPr lang="en-GB" dirty="0"/>
          </a:p>
        </p:txBody>
      </p:sp>
    </p:spTree>
    <p:extLst>
      <p:ext uri="{BB962C8B-B14F-4D97-AF65-F5344CB8AC3E}">
        <p14:creationId xmlns:p14="http://schemas.microsoft.com/office/powerpoint/2010/main" val="2149676852"/>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Lst>
  <p:txStyles>
    <p:titleStyle>
      <a:lvl1pPr algn="l" defTabSz="914400" rtl="0" eaLnBrk="1" latinLnBrk="0" hangingPunct="1">
        <a:spcBef>
          <a:spcPct val="0"/>
        </a:spcBef>
        <a:buNone/>
        <a:defRPr sz="1800" kern="1200" spc="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5" Type="http://schemas.openxmlformats.org/officeDocument/2006/relationships/image" Target="../media/image36.jpe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5" Type="http://schemas.openxmlformats.org/officeDocument/2006/relationships/image" Target="../media/image40.jpe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10.xml"/><Relationship Id="rId4" Type="http://schemas.openxmlformats.org/officeDocument/2006/relationships/image" Target="../media/image13.tif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a:xfrm>
            <a:off x="2495246" y="3366067"/>
            <a:ext cx="4680520" cy="922561"/>
          </a:xfrm>
        </p:spPr>
        <p:txBody>
          <a:bodyPr>
            <a:normAutofit/>
          </a:bodyPr>
          <a:lstStyle/>
          <a:p>
            <a:r>
              <a:rPr lang="en-GB" sz="1400" dirty="0"/>
              <a:t>Heinilä K., Mattila O.-P., Metsämäki S., Väkevä S., </a:t>
            </a:r>
            <a:r>
              <a:rPr lang="en-GB" sz="1400" dirty="0" err="1"/>
              <a:t>Luojus</a:t>
            </a:r>
            <a:r>
              <a:rPr lang="en-GB" sz="1400" dirty="0"/>
              <a:t> K., </a:t>
            </a:r>
            <a:r>
              <a:rPr lang="en-GB" sz="1400" dirty="0" err="1"/>
              <a:t>Schwaizer</a:t>
            </a:r>
            <a:r>
              <a:rPr lang="en-GB" sz="1400" dirty="0"/>
              <a:t>, G and </a:t>
            </a:r>
            <a:r>
              <a:rPr lang="en-GB" sz="1400" dirty="0" err="1"/>
              <a:t>Nagler</a:t>
            </a:r>
            <a:r>
              <a:rPr lang="en-GB" sz="1400" dirty="0"/>
              <a:t> T.</a:t>
            </a:r>
          </a:p>
        </p:txBody>
      </p:sp>
      <p:sp>
        <p:nvSpPr>
          <p:cNvPr id="3" name="Title 2"/>
          <p:cNvSpPr>
            <a:spLocks noGrp="1"/>
          </p:cNvSpPr>
          <p:nvPr>
            <p:ph type="title"/>
          </p:nvPr>
        </p:nvSpPr>
        <p:spPr>
          <a:xfrm>
            <a:off x="2495246" y="1916779"/>
            <a:ext cx="5127080" cy="654971"/>
          </a:xfrm>
        </p:spPr>
        <p:txBody>
          <a:bodyPr>
            <a:normAutofit fontScale="90000"/>
          </a:bodyPr>
          <a:lstStyle/>
          <a:p>
            <a:r>
              <a:rPr lang="en-GB" sz="1800" dirty="0"/>
              <a:t>Global Land Service-  Cryosphere &amp; Water</a:t>
            </a:r>
            <a:br>
              <a:rPr lang="en-GB" dirty="0"/>
            </a:br>
            <a:r>
              <a:rPr lang="en-US" b="1" dirty="0"/>
              <a:t>LAKE ICE EXTENT FOR NORTHERN HEMISPHERE</a:t>
            </a:r>
            <a:endParaRPr lang="en-GB" dirty="0"/>
          </a:p>
        </p:txBody>
      </p:sp>
      <p:sp>
        <p:nvSpPr>
          <p:cNvPr id="16" name="Subtitle 1">
            <a:extLst>
              <a:ext uri="{FF2B5EF4-FFF2-40B4-BE49-F238E27FC236}">
                <a16:creationId xmlns:a16="http://schemas.microsoft.com/office/drawing/2014/main" id="{0913EB8D-4EBE-4E5E-A552-0BB206800E58}"/>
              </a:ext>
            </a:extLst>
          </p:cNvPr>
          <p:cNvSpPr txBox="1">
            <a:spLocks/>
          </p:cNvSpPr>
          <p:nvPr/>
        </p:nvSpPr>
        <p:spPr>
          <a:xfrm>
            <a:off x="2495246" y="2904786"/>
            <a:ext cx="4680520" cy="922561"/>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1800" kern="1200" baseline="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GB" sz="1400" dirty="0"/>
          </a:p>
        </p:txBody>
      </p:sp>
      <p:sp>
        <p:nvSpPr>
          <p:cNvPr id="19" name="Suorakulmio 18">
            <a:extLst>
              <a:ext uri="{FF2B5EF4-FFF2-40B4-BE49-F238E27FC236}">
                <a16:creationId xmlns:a16="http://schemas.microsoft.com/office/drawing/2014/main" id="{438C4238-1920-419F-BB24-54ED02D0AFFE}"/>
              </a:ext>
            </a:extLst>
          </p:cNvPr>
          <p:cNvSpPr/>
          <p:nvPr/>
        </p:nvSpPr>
        <p:spPr>
          <a:xfrm>
            <a:off x="2551087" y="2912809"/>
            <a:ext cx="1710853" cy="338554"/>
          </a:xfrm>
          <a:prstGeom prst="rect">
            <a:avLst/>
          </a:prstGeom>
        </p:spPr>
        <p:txBody>
          <a:bodyPr wrap="none">
            <a:spAutoFit/>
          </a:bodyPr>
          <a:lstStyle/>
          <a:p>
            <a:r>
              <a:rPr lang="fi-FI" sz="1600" dirty="0" err="1">
                <a:solidFill>
                  <a:schemeClr val="bg1"/>
                </a:solidFill>
              </a:rPr>
              <a:t>EARSeL</a:t>
            </a:r>
            <a:r>
              <a:rPr lang="fi-FI" sz="1600" dirty="0">
                <a:solidFill>
                  <a:schemeClr val="bg1"/>
                </a:solidFill>
              </a:rPr>
              <a:t> 3Feb 2020</a:t>
            </a:r>
          </a:p>
        </p:txBody>
      </p:sp>
      <p:grpSp>
        <p:nvGrpSpPr>
          <p:cNvPr id="20" name="Ryhmä 19">
            <a:extLst>
              <a:ext uri="{FF2B5EF4-FFF2-40B4-BE49-F238E27FC236}">
                <a16:creationId xmlns:a16="http://schemas.microsoft.com/office/drawing/2014/main" id="{3EB4A63D-5275-43BF-A977-9490C0379D6E}"/>
              </a:ext>
            </a:extLst>
          </p:cNvPr>
          <p:cNvGrpSpPr/>
          <p:nvPr/>
        </p:nvGrpSpPr>
        <p:grpSpPr>
          <a:xfrm>
            <a:off x="5853776" y="4387563"/>
            <a:ext cx="3329926" cy="862396"/>
            <a:chOff x="5853776" y="4387563"/>
            <a:chExt cx="3329926" cy="862396"/>
          </a:xfrm>
        </p:grpSpPr>
        <p:pic>
          <p:nvPicPr>
            <p:cNvPr id="15" name="Image 7">
              <a:extLst>
                <a:ext uri="{FF2B5EF4-FFF2-40B4-BE49-F238E27FC236}">
                  <a16:creationId xmlns:a16="http://schemas.microsoft.com/office/drawing/2014/main" id="{C7AACEFC-CA7D-44C7-A6D4-58EFAFD866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r="87024" b="-154"/>
            <a:stretch/>
          </p:blipFill>
          <p:spPr>
            <a:xfrm>
              <a:off x="5853776" y="4487430"/>
              <a:ext cx="836138" cy="662469"/>
            </a:xfrm>
            <a:prstGeom prst="rect">
              <a:avLst/>
            </a:prstGeom>
          </p:spPr>
        </p:pic>
        <p:grpSp>
          <p:nvGrpSpPr>
            <p:cNvPr id="6" name="Groupe 5">
              <a:extLst>
                <a:ext uri="{FF2B5EF4-FFF2-40B4-BE49-F238E27FC236}">
                  <a16:creationId xmlns:a16="http://schemas.microsoft.com/office/drawing/2014/main" id="{BF54650E-C03F-43BB-96A6-F5790A40F2DC}"/>
                </a:ext>
              </a:extLst>
            </p:cNvPr>
            <p:cNvGrpSpPr/>
            <p:nvPr/>
          </p:nvGrpSpPr>
          <p:grpSpPr>
            <a:xfrm>
              <a:off x="6673025" y="4387563"/>
              <a:ext cx="2510677" cy="862396"/>
              <a:chOff x="2727409" y="4108221"/>
              <a:chExt cx="2510677" cy="862396"/>
            </a:xfrm>
          </p:grpSpPr>
          <p:pic>
            <p:nvPicPr>
              <p:cNvPr id="8" name="Image 7">
                <a:extLst>
                  <a:ext uri="{FF2B5EF4-FFF2-40B4-BE49-F238E27FC236}">
                    <a16:creationId xmlns:a16="http://schemas.microsoft.com/office/drawing/2014/main" id="{DB39BF6C-2B72-43A0-9AF0-79E30BFDF3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19" t="10406" r="73587" b="11114"/>
              <a:stretch/>
            </p:blipFill>
            <p:spPr>
              <a:xfrm>
                <a:off x="3823374" y="4108221"/>
                <a:ext cx="1414712" cy="862396"/>
              </a:xfrm>
              <a:prstGeom prst="rect">
                <a:avLst/>
              </a:prstGeom>
            </p:spPr>
          </p:pic>
          <p:pic>
            <p:nvPicPr>
              <p:cNvPr id="10" name="Image 9">
                <a:extLst>
                  <a:ext uri="{FF2B5EF4-FFF2-40B4-BE49-F238E27FC236}">
                    <a16:creationId xmlns:a16="http://schemas.microsoft.com/office/drawing/2014/main" id="{67D87AEA-18FA-4BE6-A582-201E8E3CD9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78623"/>
              <a:stretch/>
            </p:blipFill>
            <p:spPr>
              <a:xfrm>
                <a:off x="2727409" y="4208088"/>
                <a:ext cx="1095965" cy="662565"/>
              </a:xfrm>
              <a:prstGeom prst="rect">
                <a:avLst/>
              </a:prstGeom>
            </p:spPr>
          </p:pic>
        </p:grpSp>
      </p:grpSp>
    </p:spTree>
    <p:extLst>
      <p:ext uri="{BB962C8B-B14F-4D97-AF65-F5344CB8AC3E}">
        <p14:creationId xmlns:p14="http://schemas.microsoft.com/office/powerpoint/2010/main" val="3201812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459E3B8-2B85-4030-9BD9-0BBEB95E73D5}"/>
              </a:ext>
            </a:extLst>
          </p:cNvPr>
          <p:cNvSpPr>
            <a:spLocks noGrp="1"/>
          </p:cNvSpPr>
          <p:nvPr>
            <p:ph type="title"/>
          </p:nvPr>
        </p:nvSpPr>
        <p:spPr/>
        <p:txBody>
          <a:bodyPr>
            <a:normAutofit/>
          </a:bodyPr>
          <a:lstStyle/>
          <a:p>
            <a:r>
              <a:rPr lang="fi-FI" dirty="0" err="1"/>
              <a:t>Example</a:t>
            </a:r>
            <a:r>
              <a:rPr lang="fi-FI" dirty="0"/>
              <a:t> of </a:t>
            </a:r>
            <a:r>
              <a:rPr lang="fi-FI" dirty="0" err="1"/>
              <a:t>validation</a:t>
            </a:r>
            <a:r>
              <a:rPr lang="fi-FI" dirty="0"/>
              <a:t>: </a:t>
            </a:r>
            <a:r>
              <a:rPr lang="en-US" dirty="0"/>
              <a:t>Time series from Lake </a:t>
            </a:r>
            <a:r>
              <a:rPr lang="en-US" dirty="0" err="1"/>
              <a:t>Lokka</a:t>
            </a:r>
            <a:endParaRPr lang="fi-FI" dirty="0"/>
          </a:p>
        </p:txBody>
      </p:sp>
      <p:pic>
        <p:nvPicPr>
          <p:cNvPr id="7" name="Picture 2" descr="D:\ARWAT\Lokka\S2RGB_vs_S2LIE\S2A_20190524_TARKKA.png">
            <a:extLst>
              <a:ext uri="{FF2B5EF4-FFF2-40B4-BE49-F238E27FC236}">
                <a16:creationId xmlns:a16="http://schemas.microsoft.com/office/drawing/2014/main" id="{E76700D7-5389-43F9-A5BC-4D3B871D84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89577" y="1560838"/>
            <a:ext cx="2237392" cy="21847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ARWAT\Lokka\S2RGB_vs_S2LIE\L2_of_S2A_MSIL1C_20190524T101031_N0207_R022_T35WNR_20190524T111235_LIE.png">
            <a:extLst>
              <a:ext uri="{FF2B5EF4-FFF2-40B4-BE49-F238E27FC236}">
                <a16:creationId xmlns:a16="http://schemas.microsoft.com/office/drawing/2014/main" id="{5DE6E24E-1C18-482A-B367-A1096B5753D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319" t="36026" r="14882" b="35303"/>
          <a:stretch/>
        </p:blipFill>
        <p:spPr bwMode="auto">
          <a:xfrm>
            <a:off x="4572000" y="3085095"/>
            <a:ext cx="2259980" cy="2058405"/>
          </a:xfrm>
          <a:prstGeom prst="rect">
            <a:avLst/>
          </a:prstGeom>
          <a:noFill/>
          <a:extLst>
            <a:ext uri="{909E8E84-426E-40DD-AFC4-6F175D3DCCD1}">
              <a14:hiddenFill xmlns:a14="http://schemas.microsoft.com/office/drawing/2010/main">
                <a:solidFill>
                  <a:srgbClr val="FFFFFF"/>
                </a:solidFill>
              </a14:hiddenFill>
            </a:ext>
          </a:extLst>
        </p:spPr>
      </p:pic>
      <p:pic>
        <p:nvPicPr>
          <p:cNvPr id="10" name="Kuva 9">
            <a:extLst>
              <a:ext uri="{FF2B5EF4-FFF2-40B4-BE49-F238E27FC236}">
                <a16:creationId xmlns:a16="http://schemas.microsoft.com/office/drawing/2014/main" id="{2CF62906-55D6-408D-ABBC-8F66EF8D45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301" t="22924" r="25071" b="33501"/>
          <a:stretch/>
        </p:blipFill>
        <p:spPr>
          <a:xfrm>
            <a:off x="4629600" y="842471"/>
            <a:ext cx="2040209" cy="2009696"/>
          </a:xfrm>
          <a:prstGeom prst="rect">
            <a:avLst/>
          </a:prstGeom>
        </p:spPr>
      </p:pic>
      <p:pic>
        <p:nvPicPr>
          <p:cNvPr id="14" name="Kuva 13">
            <a:extLst>
              <a:ext uri="{FF2B5EF4-FFF2-40B4-BE49-F238E27FC236}">
                <a16:creationId xmlns:a16="http://schemas.microsoft.com/office/drawing/2014/main" id="{35561A83-F577-433E-92BD-4226C823C51F}"/>
              </a:ext>
            </a:extLst>
          </p:cNvPr>
          <p:cNvPicPr>
            <a:picLocks noChangeAspect="1"/>
          </p:cNvPicPr>
          <p:nvPr/>
        </p:nvPicPr>
        <p:blipFill rotWithShape="1">
          <a:blip r:embed="rId5"/>
          <a:srcRect l="12137" t="31968" r="62340" b="24877"/>
          <a:stretch/>
        </p:blipFill>
        <p:spPr>
          <a:xfrm>
            <a:off x="-1" y="712907"/>
            <a:ext cx="4514403" cy="2146835"/>
          </a:xfrm>
          <a:prstGeom prst="rect">
            <a:avLst/>
          </a:prstGeom>
        </p:spPr>
      </p:pic>
      <p:pic>
        <p:nvPicPr>
          <p:cNvPr id="15" name="Kuva 14">
            <a:extLst>
              <a:ext uri="{FF2B5EF4-FFF2-40B4-BE49-F238E27FC236}">
                <a16:creationId xmlns:a16="http://schemas.microsoft.com/office/drawing/2014/main" id="{8F2F72BF-8770-44A2-AE25-3124B3ED608A}"/>
              </a:ext>
            </a:extLst>
          </p:cNvPr>
          <p:cNvPicPr>
            <a:picLocks noChangeAspect="1"/>
          </p:cNvPicPr>
          <p:nvPr/>
        </p:nvPicPr>
        <p:blipFill rotWithShape="1">
          <a:blip r:embed="rId6"/>
          <a:srcRect l="12111" t="29254" r="62366" b="23249"/>
          <a:stretch/>
        </p:blipFill>
        <p:spPr>
          <a:xfrm>
            <a:off x="0" y="2878719"/>
            <a:ext cx="4514403" cy="2261368"/>
          </a:xfrm>
          <a:prstGeom prst="rect">
            <a:avLst/>
          </a:prstGeom>
        </p:spPr>
      </p:pic>
      <p:sp>
        <p:nvSpPr>
          <p:cNvPr id="9" name="Tekstiruutu 8">
            <a:extLst>
              <a:ext uri="{FF2B5EF4-FFF2-40B4-BE49-F238E27FC236}">
                <a16:creationId xmlns:a16="http://schemas.microsoft.com/office/drawing/2014/main" id="{A0E68620-D625-4841-BB8D-6D73BEA6F293}"/>
              </a:ext>
            </a:extLst>
          </p:cNvPr>
          <p:cNvSpPr txBox="1"/>
          <p:nvPr/>
        </p:nvSpPr>
        <p:spPr>
          <a:xfrm>
            <a:off x="7116004" y="3834765"/>
            <a:ext cx="1672009" cy="738664"/>
          </a:xfrm>
          <a:prstGeom prst="rect">
            <a:avLst/>
          </a:prstGeom>
          <a:noFill/>
        </p:spPr>
        <p:txBody>
          <a:bodyPr wrap="square" rtlCol="0">
            <a:spAutoFit/>
          </a:bodyPr>
          <a:lstStyle/>
          <a:p>
            <a:r>
              <a:rPr lang="fi-FI" sz="1400" dirty="0"/>
              <a:t>Lake Lokka in Finland on 24 </a:t>
            </a:r>
            <a:r>
              <a:rPr lang="fi-FI" sz="1400" dirty="0" err="1"/>
              <a:t>May</a:t>
            </a:r>
            <a:r>
              <a:rPr lang="fi-FI" sz="1400" dirty="0"/>
              <a:t> 2019</a:t>
            </a:r>
          </a:p>
        </p:txBody>
      </p:sp>
    </p:spTree>
    <p:extLst>
      <p:ext uri="{BB962C8B-B14F-4D97-AF65-F5344CB8AC3E}">
        <p14:creationId xmlns:p14="http://schemas.microsoft.com/office/powerpoint/2010/main" val="3727426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49B23A-AE9C-44A5-B147-8D0569108C02}"/>
              </a:ext>
            </a:extLst>
          </p:cNvPr>
          <p:cNvSpPr>
            <a:spLocks noGrp="1"/>
          </p:cNvSpPr>
          <p:nvPr>
            <p:ph type="title"/>
          </p:nvPr>
        </p:nvSpPr>
        <p:spPr>
          <a:xfrm>
            <a:off x="870694" y="206375"/>
            <a:ext cx="8273306" cy="477092"/>
          </a:xfrm>
        </p:spPr>
        <p:txBody>
          <a:bodyPr/>
          <a:lstStyle/>
          <a:p>
            <a:r>
              <a:rPr lang="fi-FI" dirty="0" err="1"/>
              <a:t>Challenges</a:t>
            </a:r>
            <a:r>
              <a:rPr lang="fi-FI" dirty="0"/>
              <a:t> in </a:t>
            </a:r>
            <a:r>
              <a:rPr lang="fi-FI" dirty="0" err="1"/>
              <a:t>validation</a:t>
            </a:r>
            <a:r>
              <a:rPr lang="fi-FI" dirty="0"/>
              <a:t> – </a:t>
            </a:r>
            <a:r>
              <a:rPr lang="fi-FI" dirty="0" err="1"/>
              <a:t>preparation</a:t>
            </a:r>
            <a:r>
              <a:rPr lang="fi-FI" dirty="0"/>
              <a:t> of S2-based </a:t>
            </a:r>
            <a:r>
              <a:rPr lang="fi-FI" dirty="0" err="1"/>
              <a:t>reference</a:t>
            </a:r>
            <a:r>
              <a:rPr lang="fi-FI" dirty="0"/>
              <a:t> data</a:t>
            </a:r>
          </a:p>
        </p:txBody>
      </p:sp>
      <p:sp>
        <p:nvSpPr>
          <p:cNvPr id="14" name="Tekstiruutu 13">
            <a:extLst>
              <a:ext uri="{FF2B5EF4-FFF2-40B4-BE49-F238E27FC236}">
                <a16:creationId xmlns:a16="http://schemas.microsoft.com/office/drawing/2014/main" id="{67A9E5C6-9925-4686-B4AB-9AE89BB2CEE8}"/>
              </a:ext>
            </a:extLst>
          </p:cNvPr>
          <p:cNvSpPr txBox="1"/>
          <p:nvPr/>
        </p:nvSpPr>
        <p:spPr>
          <a:xfrm>
            <a:off x="670096" y="4851538"/>
            <a:ext cx="3686202" cy="307777"/>
          </a:xfrm>
          <a:prstGeom prst="rect">
            <a:avLst/>
          </a:prstGeom>
          <a:noFill/>
        </p:spPr>
        <p:txBody>
          <a:bodyPr wrap="none" rtlCol="0">
            <a:spAutoFit/>
          </a:bodyPr>
          <a:lstStyle/>
          <a:p>
            <a:r>
              <a:rPr lang="fi-FI" sz="1400" dirty="0"/>
              <a:t>Lake </a:t>
            </a:r>
            <a:r>
              <a:rPr lang="fi-FI" sz="1400" dirty="0" err="1"/>
              <a:t>Hyargas</a:t>
            </a:r>
            <a:r>
              <a:rPr lang="fi-FI" sz="1400" dirty="0"/>
              <a:t> </a:t>
            </a:r>
            <a:r>
              <a:rPr lang="fi-FI" sz="1400" dirty="0" err="1"/>
              <a:t>Nuur</a:t>
            </a:r>
            <a:r>
              <a:rPr lang="fi-FI" sz="1400" dirty="0"/>
              <a:t> in Mongolia on 23 </a:t>
            </a:r>
            <a:r>
              <a:rPr lang="fi-FI" sz="1400" dirty="0" err="1"/>
              <a:t>April</a:t>
            </a:r>
            <a:r>
              <a:rPr lang="fi-FI" sz="1400" dirty="0"/>
              <a:t> 2019</a:t>
            </a:r>
          </a:p>
        </p:txBody>
      </p:sp>
      <p:pic>
        <p:nvPicPr>
          <p:cNvPr id="4" name="Kuva 3">
            <a:extLst>
              <a:ext uri="{FF2B5EF4-FFF2-40B4-BE49-F238E27FC236}">
                <a16:creationId xmlns:a16="http://schemas.microsoft.com/office/drawing/2014/main" id="{B83B8035-BEB3-46B7-B9F8-E4B3B5926CF0}"/>
              </a:ext>
            </a:extLst>
          </p:cNvPr>
          <p:cNvPicPr>
            <a:picLocks noChangeAspect="1"/>
          </p:cNvPicPr>
          <p:nvPr/>
        </p:nvPicPr>
        <p:blipFill rotWithShape="1">
          <a:blip r:embed="rId2">
            <a:extLst>
              <a:ext uri="{28A0092B-C50C-407E-A947-70E740481C1C}">
                <a14:useLocalDpi xmlns:a14="http://schemas.microsoft.com/office/drawing/2010/main" val="0"/>
              </a:ext>
            </a:extLst>
          </a:blip>
          <a:srcRect l="23316" t="28528" r="28346" b="32496"/>
          <a:stretch/>
        </p:blipFill>
        <p:spPr>
          <a:xfrm>
            <a:off x="870693" y="2819707"/>
            <a:ext cx="3758771" cy="1773233"/>
          </a:xfrm>
          <a:prstGeom prst="rect">
            <a:avLst/>
          </a:prstGeom>
        </p:spPr>
      </p:pic>
      <p:pic>
        <p:nvPicPr>
          <p:cNvPr id="7" name="Kuva 6">
            <a:extLst>
              <a:ext uri="{FF2B5EF4-FFF2-40B4-BE49-F238E27FC236}">
                <a16:creationId xmlns:a16="http://schemas.microsoft.com/office/drawing/2014/main" id="{A4E484A0-56B0-4DA9-BE57-FB3AF00377C9}"/>
              </a:ext>
            </a:extLst>
          </p:cNvPr>
          <p:cNvPicPr>
            <a:picLocks noChangeAspect="1"/>
          </p:cNvPicPr>
          <p:nvPr/>
        </p:nvPicPr>
        <p:blipFill rotWithShape="1">
          <a:blip r:embed="rId3">
            <a:extLst>
              <a:ext uri="{28A0092B-C50C-407E-A947-70E740481C1C}">
                <a14:useLocalDpi xmlns:a14="http://schemas.microsoft.com/office/drawing/2010/main" val="0"/>
              </a:ext>
            </a:extLst>
          </a:blip>
          <a:srcRect l="26082" t="36079" r="46853" b="34773"/>
          <a:stretch/>
        </p:blipFill>
        <p:spPr>
          <a:xfrm>
            <a:off x="863950" y="683467"/>
            <a:ext cx="3770871" cy="2143495"/>
          </a:xfrm>
          <a:prstGeom prst="rect">
            <a:avLst/>
          </a:prstGeom>
        </p:spPr>
      </p:pic>
      <p:pic>
        <p:nvPicPr>
          <p:cNvPr id="11" name="Kuva 10">
            <a:extLst>
              <a:ext uri="{FF2B5EF4-FFF2-40B4-BE49-F238E27FC236}">
                <a16:creationId xmlns:a16="http://schemas.microsoft.com/office/drawing/2014/main" id="{D8C23F7F-5D87-46B8-A93A-99C7AAC38022}"/>
              </a:ext>
            </a:extLst>
          </p:cNvPr>
          <p:cNvPicPr>
            <a:picLocks noChangeAspect="1"/>
          </p:cNvPicPr>
          <p:nvPr/>
        </p:nvPicPr>
        <p:blipFill rotWithShape="1">
          <a:blip r:embed="rId4">
            <a:extLst>
              <a:ext uri="{28A0092B-C50C-407E-A947-70E740481C1C}">
                <a14:useLocalDpi xmlns:a14="http://schemas.microsoft.com/office/drawing/2010/main" val="0"/>
              </a:ext>
            </a:extLst>
          </a:blip>
          <a:srcRect l="489" t="2036" r="37526" b="45853"/>
          <a:stretch/>
        </p:blipFill>
        <p:spPr>
          <a:xfrm>
            <a:off x="4634821" y="683467"/>
            <a:ext cx="4509179" cy="2680379"/>
          </a:xfrm>
          <a:prstGeom prst="rect">
            <a:avLst/>
          </a:prstGeom>
        </p:spPr>
      </p:pic>
      <p:sp>
        <p:nvSpPr>
          <p:cNvPr id="12" name="Suorakulmio: Pyöristetyt kulmat 11">
            <a:extLst>
              <a:ext uri="{FF2B5EF4-FFF2-40B4-BE49-F238E27FC236}">
                <a16:creationId xmlns:a16="http://schemas.microsoft.com/office/drawing/2014/main" id="{EA3C94C2-1B73-4EEB-AB83-A56F21B6AB16}"/>
              </a:ext>
            </a:extLst>
          </p:cNvPr>
          <p:cNvSpPr/>
          <p:nvPr/>
        </p:nvSpPr>
        <p:spPr>
          <a:xfrm>
            <a:off x="4854499" y="3441215"/>
            <a:ext cx="4207726" cy="159170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i-FI" dirty="0"/>
              <a:t>How to </a:t>
            </a:r>
            <a:r>
              <a:rPr lang="fi-FI" dirty="0" err="1"/>
              <a:t>create</a:t>
            </a:r>
            <a:r>
              <a:rPr lang="fi-FI" dirty="0"/>
              <a:t> </a:t>
            </a:r>
            <a:r>
              <a:rPr lang="fi-FI" dirty="0" err="1"/>
              <a:t>high</a:t>
            </a:r>
            <a:r>
              <a:rPr lang="fi-FI" dirty="0"/>
              <a:t> </a:t>
            </a:r>
            <a:r>
              <a:rPr lang="fi-FI" dirty="0" err="1"/>
              <a:t>resolution</a:t>
            </a:r>
            <a:r>
              <a:rPr lang="fi-FI" dirty="0"/>
              <a:t> lake ice </a:t>
            </a:r>
            <a:r>
              <a:rPr lang="fi-FI" dirty="0" err="1"/>
              <a:t>extent</a:t>
            </a:r>
            <a:r>
              <a:rPr lang="fi-FI" dirty="0"/>
              <a:t> </a:t>
            </a:r>
            <a:r>
              <a:rPr lang="fi-FI" dirty="0" err="1"/>
              <a:t>maps</a:t>
            </a:r>
            <a:r>
              <a:rPr lang="fi-FI" dirty="0"/>
              <a:t> – ice </a:t>
            </a:r>
            <a:r>
              <a:rPr lang="fi-FI" dirty="0" err="1"/>
              <a:t>or</a:t>
            </a:r>
            <a:r>
              <a:rPr lang="fi-FI" dirty="0"/>
              <a:t> open </a:t>
            </a:r>
            <a:r>
              <a:rPr lang="fi-FI" dirty="0" err="1"/>
              <a:t>water</a:t>
            </a:r>
            <a:r>
              <a:rPr lang="fi-FI" dirty="0"/>
              <a:t>?</a:t>
            </a:r>
          </a:p>
          <a:p>
            <a:pPr marL="285750" indent="-285750" algn="ctr">
              <a:buFont typeface="Arial" panose="020B0604020202020204" pitchFamily="34" charset="0"/>
              <a:buChar char="•"/>
            </a:pPr>
            <a:r>
              <a:rPr lang="en-US" sz="1400" i="1" dirty="0"/>
              <a:t>Resampled high resolution data was classified as open water if &lt;50% of the pixels were ice covered</a:t>
            </a:r>
          </a:p>
          <a:p>
            <a:pPr marL="285750" indent="-285750" algn="ctr">
              <a:buFont typeface="Wingdings" panose="05000000000000000000" pitchFamily="2" charset="2"/>
              <a:buChar char="Ø"/>
            </a:pPr>
            <a:r>
              <a:rPr lang="en-US" sz="1400" i="1" dirty="0"/>
              <a:t>This shows up as “false” ice commissions in the validation results</a:t>
            </a:r>
            <a:endParaRPr lang="fi-FI" sz="2800" dirty="0"/>
          </a:p>
        </p:txBody>
      </p:sp>
    </p:spTree>
    <p:extLst>
      <p:ext uri="{BB962C8B-B14F-4D97-AF65-F5344CB8AC3E}">
        <p14:creationId xmlns:p14="http://schemas.microsoft.com/office/powerpoint/2010/main" val="2567908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D01A0BF-FC13-41FB-BC2C-738F91FAFC04}"/>
              </a:ext>
            </a:extLst>
          </p:cNvPr>
          <p:cNvSpPr>
            <a:spLocks noGrp="1"/>
          </p:cNvSpPr>
          <p:nvPr>
            <p:ph type="title"/>
          </p:nvPr>
        </p:nvSpPr>
        <p:spPr/>
        <p:txBody>
          <a:bodyPr/>
          <a:lstStyle/>
          <a:p>
            <a:r>
              <a:rPr lang="fi-FI" b="1" dirty="0" err="1"/>
              <a:t>Pros</a:t>
            </a:r>
            <a:r>
              <a:rPr lang="fi-FI" b="1" dirty="0"/>
              <a:t> and </a:t>
            </a:r>
            <a:r>
              <a:rPr lang="fi-FI" b="1" dirty="0" err="1"/>
              <a:t>cons</a:t>
            </a:r>
            <a:endParaRPr lang="fi-FI" dirty="0"/>
          </a:p>
        </p:txBody>
      </p:sp>
      <p:pic>
        <p:nvPicPr>
          <p:cNvPr id="5" name="Kuva 4">
            <a:extLst>
              <a:ext uri="{FF2B5EF4-FFF2-40B4-BE49-F238E27FC236}">
                <a16:creationId xmlns:a16="http://schemas.microsoft.com/office/drawing/2014/main" id="{BDFA827A-C4C5-4DAD-8354-4414C4A3A4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771" r="29566"/>
          <a:stretch/>
        </p:blipFill>
        <p:spPr>
          <a:xfrm>
            <a:off x="870694" y="683467"/>
            <a:ext cx="1807594" cy="3363562"/>
          </a:xfrm>
          <a:prstGeom prst="rect">
            <a:avLst/>
          </a:prstGeom>
        </p:spPr>
      </p:pic>
      <p:sp>
        <p:nvSpPr>
          <p:cNvPr id="6" name="Tekstiruutu 5">
            <a:extLst>
              <a:ext uri="{FF2B5EF4-FFF2-40B4-BE49-F238E27FC236}">
                <a16:creationId xmlns:a16="http://schemas.microsoft.com/office/drawing/2014/main" id="{1A2D5FC5-FECB-4598-B3A4-2F1F53711D97}"/>
              </a:ext>
            </a:extLst>
          </p:cNvPr>
          <p:cNvSpPr txBox="1"/>
          <p:nvPr/>
        </p:nvSpPr>
        <p:spPr>
          <a:xfrm>
            <a:off x="761094" y="4047029"/>
            <a:ext cx="3911501" cy="892552"/>
          </a:xfrm>
          <a:prstGeom prst="rect">
            <a:avLst/>
          </a:prstGeom>
          <a:noFill/>
        </p:spPr>
        <p:txBody>
          <a:bodyPr wrap="square" rtlCol="0">
            <a:spAutoFit/>
          </a:bodyPr>
          <a:lstStyle/>
          <a:p>
            <a:r>
              <a:rPr lang="fi-FI" sz="1300" dirty="0" err="1"/>
              <a:t>Flathead</a:t>
            </a:r>
            <a:r>
              <a:rPr lang="fi-FI" sz="1300" dirty="0"/>
              <a:t> Lake in USA on 21 </a:t>
            </a:r>
            <a:r>
              <a:rPr lang="fi-FI" sz="1300" dirty="0" err="1"/>
              <a:t>April</a:t>
            </a:r>
            <a:r>
              <a:rPr lang="fi-FI" sz="1300" dirty="0"/>
              <a:t> 2019</a:t>
            </a:r>
          </a:p>
          <a:p>
            <a:pPr marL="285750" indent="-285750">
              <a:buFont typeface="Arial" panose="020B0604020202020204" pitchFamily="34" charset="0"/>
              <a:buChar char="•"/>
            </a:pPr>
            <a:r>
              <a:rPr lang="en-US" sz="1300" dirty="0"/>
              <a:t>Recognizes even turbid open water</a:t>
            </a:r>
          </a:p>
          <a:p>
            <a:pPr marL="285750" indent="-285750">
              <a:buFont typeface="Arial" panose="020B0604020202020204" pitchFamily="34" charset="0"/>
              <a:buChar char="•"/>
            </a:pPr>
            <a:r>
              <a:rPr lang="en-US" sz="1300" dirty="0"/>
              <a:t>Very turbid water may be interpreted as cloud</a:t>
            </a:r>
          </a:p>
          <a:p>
            <a:pPr marL="742950" lvl="1" indent="-285750">
              <a:buFont typeface="Arial" panose="020B0604020202020204" pitchFamily="34" charset="0"/>
              <a:buChar char="•"/>
            </a:pPr>
            <a:r>
              <a:rPr lang="en-US" sz="1300" dirty="0"/>
              <a:t>Temperature limitation aids</a:t>
            </a:r>
            <a:endParaRPr lang="fi-FI" sz="1300" dirty="0"/>
          </a:p>
        </p:txBody>
      </p:sp>
      <p:pic>
        <p:nvPicPr>
          <p:cNvPr id="8" name="Kuva 7">
            <a:extLst>
              <a:ext uri="{FF2B5EF4-FFF2-40B4-BE49-F238E27FC236}">
                <a16:creationId xmlns:a16="http://schemas.microsoft.com/office/drawing/2014/main" id="{B3132618-B266-452A-AC2D-B8DF48220BF3}"/>
              </a:ext>
            </a:extLst>
          </p:cNvPr>
          <p:cNvPicPr>
            <a:picLocks noChangeAspect="1"/>
          </p:cNvPicPr>
          <p:nvPr/>
        </p:nvPicPr>
        <p:blipFill rotWithShape="1">
          <a:blip r:embed="rId3">
            <a:extLst>
              <a:ext uri="{28A0092B-C50C-407E-A947-70E740481C1C}">
                <a14:useLocalDpi xmlns:a14="http://schemas.microsoft.com/office/drawing/2010/main" val="0"/>
              </a:ext>
            </a:extLst>
          </a:blip>
          <a:srcRect l="34853" t="35261" r="36966" b="25968"/>
          <a:stretch/>
        </p:blipFill>
        <p:spPr>
          <a:xfrm>
            <a:off x="2633449" y="683467"/>
            <a:ext cx="2101290" cy="3363562"/>
          </a:xfrm>
          <a:prstGeom prst="rect">
            <a:avLst/>
          </a:prstGeom>
        </p:spPr>
      </p:pic>
      <p:pic>
        <p:nvPicPr>
          <p:cNvPr id="9" name="Kuva 8">
            <a:extLst>
              <a:ext uri="{FF2B5EF4-FFF2-40B4-BE49-F238E27FC236}">
                <a16:creationId xmlns:a16="http://schemas.microsoft.com/office/drawing/2014/main" id="{2B28A8DD-2D54-4907-966E-CF81A37FD53A}"/>
              </a:ext>
            </a:extLst>
          </p:cNvPr>
          <p:cNvPicPr>
            <a:picLocks noChangeAspect="1"/>
          </p:cNvPicPr>
          <p:nvPr/>
        </p:nvPicPr>
        <p:blipFill rotWithShape="1">
          <a:blip r:embed="rId4">
            <a:extLst>
              <a:ext uri="{28A0092B-C50C-407E-A947-70E740481C1C}">
                <a14:useLocalDpi xmlns:a14="http://schemas.microsoft.com/office/drawing/2010/main" val="0"/>
              </a:ext>
            </a:extLst>
          </a:blip>
          <a:srcRect l="6495" t="43800" r="13168" b="22520"/>
          <a:stretch/>
        </p:blipFill>
        <p:spPr>
          <a:xfrm>
            <a:off x="4734739" y="2482169"/>
            <a:ext cx="4151674" cy="1576108"/>
          </a:xfrm>
          <a:prstGeom prst="rect">
            <a:avLst/>
          </a:prstGeom>
        </p:spPr>
      </p:pic>
      <p:pic>
        <p:nvPicPr>
          <p:cNvPr id="10" name="Kuva 9">
            <a:extLst>
              <a:ext uri="{FF2B5EF4-FFF2-40B4-BE49-F238E27FC236}">
                <a16:creationId xmlns:a16="http://schemas.microsoft.com/office/drawing/2014/main" id="{6541A03E-02F0-44BE-A82B-5B0E75EC05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3" t="1000" r="-139" b="36086"/>
          <a:stretch/>
        </p:blipFill>
        <p:spPr>
          <a:xfrm>
            <a:off x="4736795" y="683467"/>
            <a:ext cx="4161751" cy="1854095"/>
          </a:xfrm>
          <a:prstGeom prst="rect">
            <a:avLst/>
          </a:prstGeom>
        </p:spPr>
      </p:pic>
      <p:sp>
        <p:nvSpPr>
          <p:cNvPr id="11" name="Tekstiruutu 10">
            <a:extLst>
              <a:ext uri="{FF2B5EF4-FFF2-40B4-BE49-F238E27FC236}">
                <a16:creationId xmlns:a16="http://schemas.microsoft.com/office/drawing/2014/main" id="{6CCF6676-4C7B-4991-A36B-C32E1459B0C1}"/>
              </a:ext>
            </a:extLst>
          </p:cNvPr>
          <p:cNvSpPr txBox="1"/>
          <p:nvPr/>
        </p:nvSpPr>
        <p:spPr>
          <a:xfrm>
            <a:off x="4734739" y="4016932"/>
            <a:ext cx="4213817" cy="1308050"/>
          </a:xfrm>
          <a:prstGeom prst="rect">
            <a:avLst/>
          </a:prstGeom>
          <a:noFill/>
        </p:spPr>
        <p:txBody>
          <a:bodyPr wrap="square" rtlCol="0">
            <a:spAutoFit/>
          </a:bodyPr>
          <a:lstStyle/>
          <a:p>
            <a:r>
              <a:rPr lang="fi-FI" sz="1300" dirty="0"/>
              <a:t>North </a:t>
            </a:r>
            <a:r>
              <a:rPr lang="fi-FI" sz="1300" dirty="0" err="1"/>
              <a:t>part</a:t>
            </a:r>
            <a:r>
              <a:rPr lang="fi-FI" sz="1300" dirty="0"/>
              <a:t> of Lake Winnipeg on 19 </a:t>
            </a:r>
            <a:r>
              <a:rPr lang="fi-FI" sz="1300" dirty="0" err="1"/>
              <a:t>May</a:t>
            </a:r>
            <a:r>
              <a:rPr lang="fi-FI" sz="1300" dirty="0"/>
              <a:t> 2019</a:t>
            </a:r>
          </a:p>
          <a:p>
            <a:pPr marL="285750" indent="-285750">
              <a:buFont typeface="Arial" panose="020B0604020202020204" pitchFamily="34" charset="0"/>
              <a:buChar char="•"/>
            </a:pPr>
            <a:r>
              <a:rPr lang="en-US" sz="1300" dirty="0"/>
              <a:t>Recognizes ice even when it is fragmented</a:t>
            </a:r>
          </a:p>
          <a:p>
            <a:pPr marL="285750" indent="-285750">
              <a:buFont typeface="Arial" panose="020B0604020202020204" pitchFamily="34" charset="0"/>
              <a:buChar char="•"/>
            </a:pPr>
            <a:r>
              <a:rPr lang="fi-FI" sz="1300" dirty="0"/>
              <a:t>Even </a:t>
            </a:r>
            <a:r>
              <a:rPr lang="fi-FI" sz="1300" dirty="0" err="1"/>
              <a:t>small</a:t>
            </a:r>
            <a:r>
              <a:rPr lang="fi-FI" sz="1300" dirty="0"/>
              <a:t> </a:t>
            </a:r>
            <a:r>
              <a:rPr lang="fi-FI" sz="1300" dirty="0" err="1"/>
              <a:t>pieces</a:t>
            </a:r>
            <a:r>
              <a:rPr lang="fi-FI" sz="1300" dirty="0"/>
              <a:t> of ice </a:t>
            </a:r>
            <a:r>
              <a:rPr lang="fi-FI" sz="1300" dirty="0" err="1"/>
              <a:t>within</a:t>
            </a:r>
            <a:r>
              <a:rPr lang="fi-FI" sz="1300" dirty="0"/>
              <a:t> 500m </a:t>
            </a:r>
            <a:r>
              <a:rPr lang="fi-FI" sz="1300" dirty="0" err="1"/>
              <a:t>resolution</a:t>
            </a:r>
            <a:r>
              <a:rPr lang="fi-FI" sz="1300" dirty="0"/>
              <a:t> </a:t>
            </a:r>
            <a:r>
              <a:rPr lang="fi-FI" sz="1300" dirty="0" err="1"/>
              <a:t>pixel</a:t>
            </a:r>
            <a:r>
              <a:rPr lang="fi-FI" sz="1300" dirty="0"/>
              <a:t> </a:t>
            </a:r>
            <a:r>
              <a:rPr lang="fi-FI" sz="1300" dirty="0" err="1"/>
              <a:t>may</a:t>
            </a:r>
            <a:r>
              <a:rPr lang="fi-FI" sz="1300" dirty="0"/>
              <a:t> </a:t>
            </a:r>
            <a:r>
              <a:rPr lang="fi-FI" sz="1300" dirty="0" err="1"/>
              <a:t>increase</a:t>
            </a:r>
            <a:r>
              <a:rPr lang="fi-FI" sz="1300" dirty="0"/>
              <a:t> </a:t>
            </a:r>
            <a:r>
              <a:rPr lang="fi-FI" sz="1300" dirty="0" err="1"/>
              <a:t>the</a:t>
            </a:r>
            <a:r>
              <a:rPr lang="fi-FI" sz="1300" dirty="0"/>
              <a:t> </a:t>
            </a:r>
            <a:r>
              <a:rPr lang="fi-FI" sz="1300" dirty="0" err="1"/>
              <a:t>reflectance</a:t>
            </a:r>
            <a:r>
              <a:rPr lang="fi-FI" sz="1300" dirty="0"/>
              <a:t> -&gt; </a:t>
            </a:r>
            <a:r>
              <a:rPr lang="fi-FI" sz="1300" dirty="0" err="1"/>
              <a:t>the</a:t>
            </a:r>
            <a:r>
              <a:rPr lang="fi-FI" sz="1300" dirty="0"/>
              <a:t> </a:t>
            </a:r>
            <a:r>
              <a:rPr lang="fi-FI" sz="1300" dirty="0" err="1"/>
              <a:t>pixel</a:t>
            </a:r>
            <a:r>
              <a:rPr lang="fi-FI" sz="1300" dirty="0"/>
              <a:t> is </a:t>
            </a:r>
            <a:r>
              <a:rPr lang="fi-FI" sz="1300" dirty="0" err="1"/>
              <a:t>classified</a:t>
            </a:r>
            <a:r>
              <a:rPr lang="fi-FI" sz="1300" dirty="0"/>
              <a:t> as ice - </a:t>
            </a:r>
            <a:r>
              <a:rPr lang="fi-FI" sz="1300" dirty="0" err="1"/>
              <a:t>temperature</a:t>
            </a:r>
            <a:r>
              <a:rPr lang="fi-FI" sz="1300" dirty="0"/>
              <a:t> data </a:t>
            </a:r>
            <a:r>
              <a:rPr lang="fi-FI" sz="1300" dirty="0" err="1"/>
              <a:t>does</a:t>
            </a:r>
            <a:r>
              <a:rPr lang="fi-FI" sz="1300" dirty="0"/>
              <a:t> </a:t>
            </a:r>
            <a:r>
              <a:rPr lang="fi-FI" sz="1300" dirty="0" err="1"/>
              <a:t>not</a:t>
            </a:r>
            <a:r>
              <a:rPr lang="fi-FI" sz="1300" dirty="0"/>
              <a:t> help</a:t>
            </a:r>
          </a:p>
          <a:p>
            <a:pPr marL="285750" indent="-285750">
              <a:buFont typeface="Arial" panose="020B0604020202020204" pitchFamily="34" charset="0"/>
              <a:buChar char="•"/>
            </a:pPr>
            <a:endParaRPr lang="fi-FI" sz="1400" dirty="0"/>
          </a:p>
        </p:txBody>
      </p:sp>
    </p:spTree>
    <p:extLst>
      <p:ext uri="{BB962C8B-B14F-4D97-AF65-F5344CB8AC3E}">
        <p14:creationId xmlns:p14="http://schemas.microsoft.com/office/powerpoint/2010/main" val="2734087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D01A0BF-FC13-41FB-BC2C-738F91FAFC04}"/>
              </a:ext>
            </a:extLst>
          </p:cNvPr>
          <p:cNvSpPr>
            <a:spLocks noGrp="1"/>
          </p:cNvSpPr>
          <p:nvPr>
            <p:ph type="title"/>
          </p:nvPr>
        </p:nvSpPr>
        <p:spPr/>
        <p:txBody>
          <a:bodyPr/>
          <a:lstStyle/>
          <a:p>
            <a:r>
              <a:rPr lang="fi-FI" b="1" dirty="0" err="1"/>
              <a:t>Pros</a:t>
            </a:r>
            <a:r>
              <a:rPr lang="fi-FI" b="1" dirty="0"/>
              <a:t> and </a:t>
            </a:r>
            <a:r>
              <a:rPr lang="fi-FI" b="1" dirty="0" err="1"/>
              <a:t>cons</a:t>
            </a:r>
            <a:endParaRPr lang="fi-FI" dirty="0"/>
          </a:p>
        </p:txBody>
      </p:sp>
      <p:sp>
        <p:nvSpPr>
          <p:cNvPr id="6" name="Tekstiruutu 5">
            <a:extLst>
              <a:ext uri="{FF2B5EF4-FFF2-40B4-BE49-F238E27FC236}">
                <a16:creationId xmlns:a16="http://schemas.microsoft.com/office/drawing/2014/main" id="{1A2D5FC5-FECB-4598-B3A4-2F1F53711D97}"/>
              </a:ext>
            </a:extLst>
          </p:cNvPr>
          <p:cNvSpPr txBox="1"/>
          <p:nvPr/>
        </p:nvSpPr>
        <p:spPr>
          <a:xfrm>
            <a:off x="6505502" y="1293182"/>
            <a:ext cx="2743200" cy="492443"/>
          </a:xfrm>
          <a:prstGeom prst="rect">
            <a:avLst/>
          </a:prstGeom>
          <a:noFill/>
        </p:spPr>
        <p:txBody>
          <a:bodyPr wrap="square" rtlCol="0">
            <a:spAutoFit/>
          </a:bodyPr>
          <a:lstStyle/>
          <a:p>
            <a:r>
              <a:rPr lang="fi-FI" sz="1300" dirty="0" err="1"/>
              <a:t>Qinghai</a:t>
            </a:r>
            <a:r>
              <a:rPr lang="fi-FI" sz="1300" dirty="0"/>
              <a:t> Lake in China 6 </a:t>
            </a:r>
            <a:r>
              <a:rPr lang="fi-FI" sz="1300" dirty="0" err="1"/>
              <a:t>April</a:t>
            </a:r>
            <a:r>
              <a:rPr lang="fi-FI" sz="1300" dirty="0"/>
              <a:t> 2019</a:t>
            </a:r>
          </a:p>
          <a:p>
            <a:pPr marL="285750" indent="-285750">
              <a:buFont typeface="Arial" panose="020B0604020202020204" pitchFamily="34" charset="0"/>
              <a:buChar char="•"/>
            </a:pPr>
            <a:r>
              <a:rPr lang="en-US" sz="1300" dirty="0"/>
              <a:t>Recognizes dark ice well</a:t>
            </a:r>
          </a:p>
        </p:txBody>
      </p:sp>
      <p:pic>
        <p:nvPicPr>
          <p:cNvPr id="4" name="Kuva 3">
            <a:extLst>
              <a:ext uri="{FF2B5EF4-FFF2-40B4-BE49-F238E27FC236}">
                <a16:creationId xmlns:a16="http://schemas.microsoft.com/office/drawing/2014/main" id="{75F4DFE2-9F91-400F-908C-AF414C9F05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622" t="22563" r="23722" b="17218"/>
          <a:stretch/>
        </p:blipFill>
        <p:spPr>
          <a:xfrm>
            <a:off x="870694" y="683467"/>
            <a:ext cx="2652458" cy="1949669"/>
          </a:xfrm>
          <a:prstGeom prst="rect">
            <a:avLst/>
          </a:prstGeom>
        </p:spPr>
      </p:pic>
      <p:pic>
        <p:nvPicPr>
          <p:cNvPr id="12" name="Kuva 11">
            <a:extLst>
              <a:ext uri="{FF2B5EF4-FFF2-40B4-BE49-F238E27FC236}">
                <a16:creationId xmlns:a16="http://schemas.microsoft.com/office/drawing/2014/main" id="{3912CC0F-229A-4612-9E50-655A0CB1670A}"/>
              </a:ext>
            </a:extLst>
          </p:cNvPr>
          <p:cNvPicPr>
            <a:picLocks noChangeAspect="1"/>
          </p:cNvPicPr>
          <p:nvPr/>
        </p:nvPicPr>
        <p:blipFill rotWithShape="1">
          <a:blip r:embed="rId3">
            <a:extLst>
              <a:ext uri="{28A0092B-C50C-407E-A947-70E740481C1C}">
                <a14:useLocalDpi xmlns:a14="http://schemas.microsoft.com/office/drawing/2010/main" val="0"/>
              </a:ext>
            </a:extLst>
          </a:blip>
          <a:srcRect l="11079" t="19114" r="10109" b="14430"/>
          <a:stretch/>
        </p:blipFill>
        <p:spPr>
          <a:xfrm>
            <a:off x="3523151" y="683467"/>
            <a:ext cx="2982351" cy="1949669"/>
          </a:xfrm>
          <a:prstGeom prst="rect">
            <a:avLst/>
          </a:prstGeom>
        </p:spPr>
      </p:pic>
      <p:pic>
        <p:nvPicPr>
          <p:cNvPr id="14" name="Kuva 13">
            <a:extLst>
              <a:ext uri="{FF2B5EF4-FFF2-40B4-BE49-F238E27FC236}">
                <a16:creationId xmlns:a16="http://schemas.microsoft.com/office/drawing/2014/main" id="{7FDB0762-A77B-4EA5-9FD8-1D360A7ACC0A}"/>
              </a:ext>
            </a:extLst>
          </p:cNvPr>
          <p:cNvPicPr>
            <a:picLocks noChangeAspect="1"/>
          </p:cNvPicPr>
          <p:nvPr/>
        </p:nvPicPr>
        <p:blipFill rotWithShape="1">
          <a:blip r:embed="rId4">
            <a:extLst>
              <a:ext uri="{28A0092B-C50C-407E-A947-70E740481C1C}">
                <a14:useLocalDpi xmlns:a14="http://schemas.microsoft.com/office/drawing/2010/main" val="0"/>
              </a:ext>
            </a:extLst>
          </a:blip>
          <a:srcRect l="53965" t="84657" r="34337" b="1046"/>
          <a:stretch/>
        </p:blipFill>
        <p:spPr>
          <a:xfrm>
            <a:off x="3601759" y="2729239"/>
            <a:ext cx="2425202" cy="1949669"/>
          </a:xfrm>
          <a:prstGeom prst="rect">
            <a:avLst/>
          </a:prstGeom>
        </p:spPr>
      </p:pic>
      <p:pic>
        <p:nvPicPr>
          <p:cNvPr id="16" name="Kuva 15">
            <a:extLst>
              <a:ext uri="{FF2B5EF4-FFF2-40B4-BE49-F238E27FC236}">
                <a16:creationId xmlns:a16="http://schemas.microsoft.com/office/drawing/2014/main" id="{027FA737-5AC3-4A59-9265-1E196261D9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942" t="85576" r="40375" b="2224"/>
          <a:stretch/>
        </p:blipFill>
        <p:spPr>
          <a:xfrm>
            <a:off x="870694" y="2729240"/>
            <a:ext cx="2666212" cy="1949669"/>
          </a:xfrm>
          <a:prstGeom prst="rect">
            <a:avLst/>
          </a:prstGeom>
        </p:spPr>
      </p:pic>
      <p:sp>
        <p:nvSpPr>
          <p:cNvPr id="19" name="Tekstiruutu 18">
            <a:extLst>
              <a:ext uri="{FF2B5EF4-FFF2-40B4-BE49-F238E27FC236}">
                <a16:creationId xmlns:a16="http://schemas.microsoft.com/office/drawing/2014/main" id="{65E9C246-67DD-457C-83AD-5C34DB3D344E}"/>
              </a:ext>
            </a:extLst>
          </p:cNvPr>
          <p:cNvSpPr txBox="1"/>
          <p:nvPr/>
        </p:nvSpPr>
        <p:spPr>
          <a:xfrm>
            <a:off x="6204192" y="2987505"/>
            <a:ext cx="2743200" cy="892552"/>
          </a:xfrm>
          <a:prstGeom prst="rect">
            <a:avLst/>
          </a:prstGeom>
          <a:noFill/>
        </p:spPr>
        <p:txBody>
          <a:bodyPr wrap="square" rtlCol="0">
            <a:spAutoFit/>
          </a:bodyPr>
          <a:lstStyle/>
          <a:p>
            <a:r>
              <a:rPr lang="fi-FI" sz="1300" dirty="0" err="1"/>
              <a:t>Glan</a:t>
            </a:r>
            <a:r>
              <a:rPr lang="fi-FI" sz="1300" dirty="0"/>
              <a:t> in </a:t>
            </a:r>
            <a:r>
              <a:rPr lang="fi-FI" sz="1300" dirty="0" err="1"/>
              <a:t>Sweden</a:t>
            </a:r>
            <a:r>
              <a:rPr lang="fi-FI" sz="1300" dirty="0"/>
              <a:t> 26 </a:t>
            </a:r>
            <a:r>
              <a:rPr lang="fi-FI" sz="1300" dirty="0" err="1"/>
              <a:t>February</a:t>
            </a:r>
            <a:r>
              <a:rPr lang="fi-FI" sz="1300" dirty="0"/>
              <a:t> 2019</a:t>
            </a:r>
          </a:p>
          <a:p>
            <a:pPr marL="285750" indent="-285750">
              <a:buFont typeface="Arial" panose="020B0604020202020204" pitchFamily="34" charset="0"/>
              <a:buChar char="•"/>
            </a:pPr>
            <a:r>
              <a:rPr lang="en-US" sz="1300" dirty="0"/>
              <a:t>When the ice is very dark with water on it, ice is not identified</a:t>
            </a:r>
          </a:p>
          <a:p>
            <a:pPr marL="742950" lvl="1" indent="-285750">
              <a:buFont typeface="Arial" panose="020B0604020202020204" pitchFamily="34" charset="0"/>
              <a:buChar char="•"/>
            </a:pPr>
            <a:r>
              <a:rPr lang="en-US" sz="1300" dirty="0"/>
              <a:t>Temperature doesn’t help</a:t>
            </a:r>
            <a:endParaRPr lang="fi-FI" sz="1300" dirty="0"/>
          </a:p>
        </p:txBody>
      </p:sp>
    </p:spTree>
    <p:extLst>
      <p:ext uri="{BB962C8B-B14F-4D97-AF65-F5344CB8AC3E}">
        <p14:creationId xmlns:p14="http://schemas.microsoft.com/office/powerpoint/2010/main" val="493560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2603EBE-1626-459D-8935-3C47115C13F5}"/>
              </a:ext>
            </a:extLst>
          </p:cNvPr>
          <p:cNvSpPr>
            <a:spLocks noGrp="1"/>
          </p:cNvSpPr>
          <p:nvPr>
            <p:ph type="title"/>
          </p:nvPr>
        </p:nvSpPr>
        <p:spPr/>
        <p:txBody>
          <a:bodyPr/>
          <a:lstStyle/>
          <a:p>
            <a:r>
              <a:rPr lang="fi-FI" dirty="0" err="1"/>
              <a:t>Validation</a:t>
            </a:r>
            <a:r>
              <a:rPr lang="fi-FI" dirty="0"/>
              <a:t> </a:t>
            </a:r>
            <a:r>
              <a:rPr lang="fi-FI" dirty="0" err="1"/>
              <a:t>results</a:t>
            </a:r>
            <a:endParaRPr lang="fi-FI" dirty="0"/>
          </a:p>
        </p:txBody>
      </p:sp>
      <p:graphicFrame>
        <p:nvGraphicFramePr>
          <p:cNvPr id="8" name="Sisällön paikkamerkki 7">
            <a:extLst>
              <a:ext uri="{FF2B5EF4-FFF2-40B4-BE49-F238E27FC236}">
                <a16:creationId xmlns:a16="http://schemas.microsoft.com/office/drawing/2014/main" id="{4B9E15C9-E808-4498-8E80-B40591DAFFDC}"/>
              </a:ext>
            </a:extLst>
          </p:cNvPr>
          <p:cNvGraphicFramePr>
            <a:graphicFrameLocks noGrp="1"/>
          </p:cNvGraphicFramePr>
          <p:nvPr>
            <p:ph sz="quarter" idx="4294967295"/>
            <p:extLst>
              <p:ext uri="{D42A27DB-BD31-4B8C-83A1-F6EECF244321}">
                <p14:modId xmlns:p14="http://schemas.microsoft.com/office/powerpoint/2010/main" val="4209087734"/>
              </p:ext>
            </p:extLst>
          </p:nvPr>
        </p:nvGraphicFramePr>
        <p:xfrm>
          <a:off x="3808732" y="3289300"/>
          <a:ext cx="5335268" cy="1854200"/>
        </p:xfrm>
        <a:graphic>
          <a:graphicData uri="http://schemas.openxmlformats.org/drawingml/2006/table">
            <a:tbl>
              <a:tblPr firstRow="1" bandRow="1">
                <a:tableStyleId>{F5AB1C69-6EDB-4FF4-983F-18BD219EF322}</a:tableStyleId>
              </a:tblPr>
              <a:tblGrid>
                <a:gridCol w="1333817">
                  <a:extLst>
                    <a:ext uri="{9D8B030D-6E8A-4147-A177-3AD203B41FA5}">
                      <a16:colId xmlns:a16="http://schemas.microsoft.com/office/drawing/2014/main" val="135347578"/>
                    </a:ext>
                  </a:extLst>
                </a:gridCol>
                <a:gridCol w="1333817">
                  <a:extLst>
                    <a:ext uri="{9D8B030D-6E8A-4147-A177-3AD203B41FA5}">
                      <a16:colId xmlns:a16="http://schemas.microsoft.com/office/drawing/2014/main" val="4078964844"/>
                    </a:ext>
                  </a:extLst>
                </a:gridCol>
                <a:gridCol w="1333817">
                  <a:extLst>
                    <a:ext uri="{9D8B030D-6E8A-4147-A177-3AD203B41FA5}">
                      <a16:colId xmlns:a16="http://schemas.microsoft.com/office/drawing/2014/main" val="3044205591"/>
                    </a:ext>
                  </a:extLst>
                </a:gridCol>
                <a:gridCol w="1333817">
                  <a:extLst>
                    <a:ext uri="{9D8B030D-6E8A-4147-A177-3AD203B41FA5}">
                      <a16:colId xmlns:a16="http://schemas.microsoft.com/office/drawing/2014/main" val="3118745075"/>
                    </a:ext>
                  </a:extLst>
                </a:gridCol>
              </a:tblGrid>
              <a:tr h="370840">
                <a:tc>
                  <a:txBody>
                    <a:bodyPr/>
                    <a:lstStyle/>
                    <a:p>
                      <a:endParaRPr lang="fi-FI" dirty="0"/>
                    </a:p>
                  </a:txBody>
                  <a:tcPr/>
                </a:tc>
                <a:tc gridSpan="3">
                  <a:txBody>
                    <a:bodyPr/>
                    <a:lstStyle/>
                    <a:p>
                      <a:r>
                        <a:rPr lang="fi-FI" dirty="0"/>
                        <a:t>LIE-NH 500m</a:t>
                      </a:r>
                    </a:p>
                  </a:txBody>
                  <a:tcPr/>
                </a:tc>
                <a:tc hMerge="1">
                  <a:txBody>
                    <a:bodyPr/>
                    <a:lstStyle/>
                    <a:p>
                      <a:endParaRPr lang="fi-FI" dirty="0"/>
                    </a:p>
                  </a:txBody>
                  <a:tcPr/>
                </a:tc>
                <a:tc hMerge="1">
                  <a:txBody>
                    <a:bodyPr/>
                    <a:lstStyle/>
                    <a:p>
                      <a:endParaRPr lang="fi-FI" dirty="0"/>
                    </a:p>
                  </a:txBody>
                  <a:tcPr/>
                </a:tc>
                <a:extLst>
                  <a:ext uri="{0D108BD9-81ED-4DB2-BD59-A6C34878D82A}">
                    <a16:rowId xmlns:a16="http://schemas.microsoft.com/office/drawing/2014/main" val="27913508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mn-lt"/>
                          <a:ea typeface="+mn-ea"/>
                          <a:cs typeface="+mn-cs"/>
                        </a:rPr>
                        <a:t>S2-LIE</a:t>
                      </a:r>
                    </a:p>
                  </a:txBody>
                  <a:tcPr>
                    <a:solidFill>
                      <a:schemeClr val="accent3"/>
                    </a:solidFill>
                  </a:tcPr>
                </a:tc>
                <a:tc>
                  <a:txBody>
                    <a:bodyPr/>
                    <a:lstStyle/>
                    <a:p>
                      <a:r>
                        <a:rPr lang="fi-FI" dirty="0"/>
                        <a:t>No ice</a:t>
                      </a:r>
                    </a:p>
                  </a:txBody>
                  <a:tcPr/>
                </a:tc>
                <a:tc>
                  <a:txBody>
                    <a:bodyPr/>
                    <a:lstStyle/>
                    <a:p>
                      <a:r>
                        <a:rPr lang="fi-FI" dirty="0"/>
                        <a:t>Ice</a:t>
                      </a:r>
                    </a:p>
                  </a:txBody>
                  <a:tcPr/>
                </a:tc>
                <a:tc>
                  <a:txBody>
                    <a:bodyPr/>
                    <a:lstStyle/>
                    <a:p>
                      <a:r>
                        <a:rPr lang="fi-FI" dirty="0"/>
                        <a:t>N </a:t>
                      </a:r>
                      <a:r>
                        <a:rPr lang="fi-FI" dirty="0" err="1"/>
                        <a:t>cases</a:t>
                      </a:r>
                      <a:endParaRPr lang="fi-FI" dirty="0"/>
                    </a:p>
                  </a:txBody>
                  <a:tcPr/>
                </a:tc>
                <a:extLst>
                  <a:ext uri="{0D108BD9-81ED-4DB2-BD59-A6C34878D82A}">
                    <a16:rowId xmlns:a16="http://schemas.microsoft.com/office/drawing/2014/main" val="768520822"/>
                  </a:ext>
                </a:extLst>
              </a:tr>
              <a:tr h="370840">
                <a:tc>
                  <a:txBody>
                    <a:bodyPr/>
                    <a:lstStyle/>
                    <a:p>
                      <a:r>
                        <a:rPr lang="fi-FI" dirty="0"/>
                        <a:t>No Ice</a:t>
                      </a:r>
                    </a:p>
                  </a:txBody>
                  <a:tcPr/>
                </a:tc>
                <a:tc>
                  <a:txBody>
                    <a:bodyPr/>
                    <a:lstStyle/>
                    <a:p>
                      <a:r>
                        <a:rPr lang="fi-FI" dirty="0"/>
                        <a:t>80487 (TN)</a:t>
                      </a:r>
                    </a:p>
                  </a:txBody>
                  <a:tcPr/>
                </a:tc>
                <a:tc>
                  <a:txBody>
                    <a:bodyPr/>
                    <a:lstStyle/>
                    <a:p>
                      <a:r>
                        <a:rPr lang="fi-FI" dirty="0"/>
                        <a:t>26662 (FP)</a:t>
                      </a:r>
                    </a:p>
                  </a:txBody>
                  <a:tcPr/>
                </a:tc>
                <a:tc>
                  <a:txBody>
                    <a:bodyPr/>
                    <a:lstStyle/>
                    <a:p>
                      <a:r>
                        <a:rPr lang="fi-FI" dirty="0"/>
                        <a:t>107149</a:t>
                      </a:r>
                    </a:p>
                  </a:txBody>
                  <a:tcPr/>
                </a:tc>
                <a:extLst>
                  <a:ext uri="{0D108BD9-81ED-4DB2-BD59-A6C34878D82A}">
                    <a16:rowId xmlns:a16="http://schemas.microsoft.com/office/drawing/2014/main" val="1878482416"/>
                  </a:ext>
                </a:extLst>
              </a:tr>
              <a:tr h="370840">
                <a:tc>
                  <a:txBody>
                    <a:bodyPr/>
                    <a:lstStyle/>
                    <a:p>
                      <a:r>
                        <a:rPr lang="fi-FI" dirty="0"/>
                        <a:t>Ice</a:t>
                      </a:r>
                    </a:p>
                  </a:txBody>
                  <a:tcPr/>
                </a:tc>
                <a:tc>
                  <a:txBody>
                    <a:bodyPr/>
                    <a:lstStyle/>
                    <a:p>
                      <a:r>
                        <a:rPr lang="fi-FI" dirty="0"/>
                        <a:t>6413 (FN)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75064 (TP)</a:t>
                      </a:r>
                    </a:p>
                  </a:txBody>
                  <a:tcPr/>
                </a:tc>
                <a:tc>
                  <a:txBody>
                    <a:bodyPr/>
                    <a:lstStyle/>
                    <a:p>
                      <a:r>
                        <a:rPr lang="fi-FI" dirty="0"/>
                        <a:t>79818</a:t>
                      </a:r>
                    </a:p>
                  </a:txBody>
                  <a:tcPr/>
                </a:tc>
                <a:extLst>
                  <a:ext uri="{0D108BD9-81ED-4DB2-BD59-A6C34878D82A}">
                    <a16:rowId xmlns:a16="http://schemas.microsoft.com/office/drawing/2014/main" val="4082173571"/>
                  </a:ext>
                </a:extLst>
              </a:tr>
              <a:tr h="370840">
                <a:tc>
                  <a:txBody>
                    <a:bodyPr/>
                    <a:lstStyle/>
                    <a:p>
                      <a:r>
                        <a:rPr lang="fi-FI" dirty="0"/>
                        <a:t>N </a:t>
                      </a:r>
                      <a:r>
                        <a:rPr lang="fi-FI" dirty="0" err="1"/>
                        <a:t>cases</a:t>
                      </a:r>
                      <a:endParaRPr lang="fi-FI" dirty="0"/>
                    </a:p>
                  </a:txBody>
                  <a:tcPr/>
                </a:tc>
                <a:tc>
                  <a:txBody>
                    <a:bodyPr/>
                    <a:lstStyle/>
                    <a:p>
                      <a:r>
                        <a:rPr lang="fi-FI" dirty="0"/>
                        <a:t>86900</a:t>
                      </a:r>
                    </a:p>
                  </a:txBody>
                  <a:tcPr/>
                </a:tc>
                <a:tc>
                  <a:txBody>
                    <a:bodyPr/>
                    <a:lstStyle/>
                    <a:p>
                      <a:r>
                        <a:rPr lang="fi-FI" dirty="0"/>
                        <a:t>101726</a:t>
                      </a:r>
                    </a:p>
                  </a:txBody>
                  <a:tcPr/>
                </a:tc>
                <a:tc>
                  <a:txBody>
                    <a:bodyPr/>
                    <a:lstStyle/>
                    <a:p>
                      <a:r>
                        <a:rPr lang="fi-FI" dirty="0"/>
                        <a:t>188626</a:t>
                      </a:r>
                    </a:p>
                  </a:txBody>
                  <a:tcPr/>
                </a:tc>
                <a:extLst>
                  <a:ext uri="{0D108BD9-81ED-4DB2-BD59-A6C34878D82A}">
                    <a16:rowId xmlns:a16="http://schemas.microsoft.com/office/drawing/2014/main" val="4278343025"/>
                  </a:ext>
                </a:extLst>
              </a:tr>
            </a:tbl>
          </a:graphicData>
        </a:graphic>
      </p:graphicFrame>
      <p:sp>
        <p:nvSpPr>
          <p:cNvPr id="10" name="Sisällön paikkamerkki 9">
            <a:extLst>
              <a:ext uri="{FF2B5EF4-FFF2-40B4-BE49-F238E27FC236}">
                <a16:creationId xmlns:a16="http://schemas.microsoft.com/office/drawing/2014/main" id="{609B2FA3-0D37-4D6B-BF58-CDFED567071A}"/>
              </a:ext>
            </a:extLst>
          </p:cNvPr>
          <p:cNvSpPr>
            <a:spLocks noGrp="1"/>
          </p:cNvSpPr>
          <p:nvPr>
            <p:ph sz="half" idx="4294967295"/>
          </p:nvPr>
        </p:nvSpPr>
        <p:spPr>
          <a:xfrm>
            <a:off x="870695" y="903287"/>
            <a:ext cx="8021785" cy="3313113"/>
          </a:xfrm>
          <a:prstGeom prst="rect">
            <a:avLst/>
          </a:prstGeom>
        </p:spPr>
        <p:txBody>
          <a:bodyPr/>
          <a:lstStyle/>
          <a:p>
            <a:r>
              <a:rPr lang="fi-FI" sz="1600" dirty="0"/>
              <a:t>Total </a:t>
            </a:r>
            <a:r>
              <a:rPr lang="fi-FI" sz="1600" dirty="0" err="1"/>
              <a:t>number</a:t>
            </a:r>
            <a:r>
              <a:rPr lang="fi-FI" sz="1600" dirty="0"/>
              <a:t> of 500 m </a:t>
            </a:r>
            <a:r>
              <a:rPr lang="fi-FI" sz="1600" dirty="0" err="1"/>
              <a:t>resolution</a:t>
            </a:r>
            <a:r>
              <a:rPr lang="fi-FI" sz="1600" dirty="0"/>
              <a:t> </a:t>
            </a:r>
            <a:r>
              <a:rPr lang="fi-FI" sz="1600" dirty="0" err="1"/>
              <a:t>pixels</a:t>
            </a:r>
            <a:r>
              <a:rPr lang="fi-FI" sz="1600" dirty="0"/>
              <a:t> 188 626</a:t>
            </a:r>
          </a:p>
          <a:p>
            <a:r>
              <a:rPr lang="fi-FI" sz="1600" dirty="0" err="1"/>
              <a:t>Recall</a:t>
            </a:r>
            <a:r>
              <a:rPr lang="fi-FI" sz="1600" dirty="0"/>
              <a:t> 92.1%</a:t>
            </a:r>
          </a:p>
          <a:p>
            <a:pPr lvl="1"/>
            <a:r>
              <a:rPr lang="fi-FI" sz="1200" dirty="0" err="1"/>
              <a:t>Percentage</a:t>
            </a:r>
            <a:r>
              <a:rPr lang="fi-FI" sz="1200" dirty="0"/>
              <a:t> of </a:t>
            </a:r>
            <a:r>
              <a:rPr lang="fi-FI" sz="1200" dirty="0" err="1"/>
              <a:t>correctly</a:t>
            </a:r>
            <a:r>
              <a:rPr lang="fi-FI" sz="1200" dirty="0"/>
              <a:t> </a:t>
            </a:r>
            <a:r>
              <a:rPr lang="fi-FI" sz="1200" dirty="0" err="1"/>
              <a:t>classified</a:t>
            </a:r>
            <a:r>
              <a:rPr lang="fi-FI" sz="1200" dirty="0"/>
              <a:t> ice out of </a:t>
            </a:r>
            <a:r>
              <a:rPr lang="fi-FI" sz="1200" dirty="0" err="1"/>
              <a:t>all</a:t>
            </a:r>
            <a:r>
              <a:rPr lang="fi-FI" sz="1200" dirty="0"/>
              <a:t> </a:t>
            </a:r>
            <a:r>
              <a:rPr lang="fi-FI" sz="1200" dirty="0" err="1"/>
              <a:t>true</a:t>
            </a:r>
            <a:r>
              <a:rPr lang="fi-FI" sz="1200" dirty="0"/>
              <a:t> ice </a:t>
            </a:r>
            <a:r>
              <a:rPr lang="fi-FI" sz="1200" dirty="0" err="1"/>
              <a:t>pixels</a:t>
            </a:r>
            <a:endParaRPr lang="fi-FI" sz="1600" dirty="0"/>
          </a:p>
          <a:p>
            <a:r>
              <a:rPr lang="fi-FI" sz="1600" dirty="0" err="1"/>
              <a:t>False</a:t>
            </a:r>
            <a:r>
              <a:rPr lang="fi-FI" sz="1600" dirty="0"/>
              <a:t> </a:t>
            </a:r>
            <a:r>
              <a:rPr lang="fi-FI" sz="1600" dirty="0" err="1"/>
              <a:t>alarm</a:t>
            </a:r>
            <a:r>
              <a:rPr lang="fi-FI" sz="1600" dirty="0"/>
              <a:t> </a:t>
            </a:r>
            <a:r>
              <a:rPr lang="fi-FI" sz="1600" dirty="0" err="1"/>
              <a:t>rate</a:t>
            </a:r>
            <a:r>
              <a:rPr lang="fi-FI" sz="1600" dirty="0"/>
              <a:t> 24.9%</a:t>
            </a:r>
          </a:p>
          <a:p>
            <a:pPr lvl="1"/>
            <a:r>
              <a:rPr lang="fi-FI" sz="1200" dirty="0" err="1"/>
              <a:t>Falsely</a:t>
            </a:r>
            <a:r>
              <a:rPr lang="fi-FI" sz="1200" dirty="0"/>
              <a:t> </a:t>
            </a:r>
            <a:r>
              <a:rPr lang="fi-FI" sz="1200" dirty="0" err="1"/>
              <a:t>classified</a:t>
            </a:r>
            <a:r>
              <a:rPr lang="fi-FI" sz="1200" dirty="0"/>
              <a:t> as ice out of </a:t>
            </a:r>
            <a:r>
              <a:rPr lang="fi-FI" sz="1200" dirty="0" err="1"/>
              <a:t>all</a:t>
            </a:r>
            <a:r>
              <a:rPr lang="fi-FI" sz="1200" dirty="0"/>
              <a:t> open </a:t>
            </a:r>
            <a:r>
              <a:rPr lang="fi-FI" sz="1200" dirty="0" err="1"/>
              <a:t>water</a:t>
            </a:r>
            <a:r>
              <a:rPr lang="fi-FI" sz="1200" dirty="0"/>
              <a:t> </a:t>
            </a:r>
            <a:r>
              <a:rPr lang="fi-FI" sz="1200" dirty="0" err="1"/>
              <a:t>pixels</a:t>
            </a:r>
            <a:endParaRPr lang="fi-FI" sz="1200" dirty="0"/>
          </a:p>
          <a:p>
            <a:r>
              <a:rPr lang="fi-FI" sz="1600" dirty="0"/>
              <a:t>Precision 73.8%</a:t>
            </a:r>
          </a:p>
          <a:p>
            <a:pPr lvl="1"/>
            <a:r>
              <a:rPr lang="fi-FI" sz="1200" dirty="0" err="1"/>
              <a:t>Percentage</a:t>
            </a:r>
            <a:r>
              <a:rPr lang="fi-FI" sz="1200" dirty="0"/>
              <a:t> of </a:t>
            </a:r>
            <a:r>
              <a:rPr lang="fi-FI" sz="1200" dirty="0" err="1"/>
              <a:t>correctly</a:t>
            </a:r>
            <a:r>
              <a:rPr lang="fi-FI" sz="1200" dirty="0"/>
              <a:t> </a:t>
            </a:r>
            <a:r>
              <a:rPr lang="fi-FI" sz="1200" dirty="0" err="1"/>
              <a:t>classified</a:t>
            </a:r>
            <a:r>
              <a:rPr lang="fi-FI" sz="1200" dirty="0"/>
              <a:t> ice out of </a:t>
            </a:r>
            <a:r>
              <a:rPr lang="fi-FI" sz="1200" dirty="0" err="1"/>
              <a:t>all</a:t>
            </a:r>
            <a:r>
              <a:rPr lang="fi-FI" sz="1200" dirty="0"/>
              <a:t> </a:t>
            </a:r>
            <a:r>
              <a:rPr lang="fi-FI" sz="1200" dirty="0" err="1"/>
              <a:t>classified</a:t>
            </a:r>
            <a:r>
              <a:rPr lang="fi-FI" sz="1200" dirty="0"/>
              <a:t> ice </a:t>
            </a:r>
            <a:r>
              <a:rPr lang="fi-FI" sz="1200" dirty="0" err="1"/>
              <a:t>pixels</a:t>
            </a:r>
            <a:endParaRPr lang="fi-FI" sz="1600" dirty="0"/>
          </a:p>
          <a:p>
            <a:r>
              <a:rPr lang="fi-FI" sz="1600" dirty="0"/>
              <a:t>F-</a:t>
            </a:r>
            <a:r>
              <a:rPr lang="fi-FI" sz="1600" dirty="0" err="1"/>
              <a:t>Score</a:t>
            </a:r>
            <a:r>
              <a:rPr lang="fi-FI" sz="1600" dirty="0"/>
              <a:t> 82.0%</a:t>
            </a:r>
          </a:p>
          <a:p>
            <a:pPr lvl="1"/>
            <a:r>
              <a:rPr lang="en-US" sz="1200" dirty="0"/>
              <a:t>The weighted harmonic mean of the precision and recall</a:t>
            </a:r>
          </a:p>
        </p:txBody>
      </p:sp>
      <p:sp>
        <p:nvSpPr>
          <p:cNvPr id="3" name="Ellipsi 2">
            <a:extLst>
              <a:ext uri="{FF2B5EF4-FFF2-40B4-BE49-F238E27FC236}">
                <a16:creationId xmlns:a16="http://schemas.microsoft.com/office/drawing/2014/main" id="{058508DF-485D-4143-8BF0-916D2749339A}"/>
              </a:ext>
            </a:extLst>
          </p:cNvPr>
          <p:cNvSpPr/>
          <p:nvPr/>
        </p:nvSpPr>
        <p:spPr>
          <a:xfrm>
            <a:off x="6289117" y="843886"/>
            <a:ext cx="2436074" cy="2335504"/>
          </a:xfrm>
          <a:prstGeom prst="ellipse">
            <a:avLst/>
          </a:prstGeom>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i-FI" sz="1400" dirty="0" err="1"/>
              <a:t>Results</a:t>
            </a:r>
            <a:r>
              <a:rPr lang="fi-FI" sz="1400" dirty="0"/>
              <a:t> </a:t>
            </a:r>
            <a:r>
              <a:rPr lang="fi-FI" sz="1400" dirty="0" err="1"/>
              <a:t>would</a:t>
            </a:r>
            <a:r>
              <a:rPr lang="fi-FI" sz="1400" dirty="0"/>
              <a:t> </a:t>
            </a:r>
            <a:r>
              <a:rPr lang="fi-FI" sz="1400" dirty="0" err="1"/>
              <a:t>seemingly</a:t>
            </a:r>
            <a:r>
              <a:rPr lang="fi-FI" sz="1400" dirty="0"/>
              <a:t> </a:t>
            </a:r>
            <a:r>
              <a:rPr lang="fi-FI" sz="1400" dirty="0" err="1"/>
              <a:t>improve</a:t>
            </a:r>
            <a:r>
              <a:rPr lang="fi-FI" sz="1400" dirty="0"/>
              <a:t> </a:t>
            </a:r>
            <a:r>
              <a:rPr lang="fi-FI" sz="1400" dirty="0" err="1"/>
              <a:t>if</a:t>
            </a:r>
            <a:r>
              <a:rPr lang="fi-FI" sz="1400" dirty="0"/>
              <a:t> </a:t>
            </a:r>
            <a:r>
              <a:rPr lang="fi-FI" sz="1400" dirty="0" err="1"/>
              <a:t>more</a:t>
            </a:r>
            <a:r>
              <a:rPr lang="fi-FI" sz="1400" dirty="0"/>
              <a:t> </a:t>
            </a:r>
            <a:r>
              <a:rPr lang="fi-FI" sz="1400" dirty="0" err="1"/>
              <a:t>totally</a:t>
            </a:r>
            <a:r>
              <a:rPr lang="fi-FI" sz="1400" dirty="0"/>
              <a:t> ice-</a:t>
            </a:r>
            <a:r>
              <a:rPr lang="fi-FI" sz="1400" dirty="0" err="1"/>
              <a:t>covered</a:t>
            </a:r>
            <a:r>
              <a:rPr lang="fi-FI" sz="1400" dirty="0"/>
              <a:t> and ice-</a:t>
            </a:r>
            <a:r>
              <a:rPr lang="fi-FI" sz="1400" dirty="0" err="1"/>
              <a:t>free</a:t>
            </a:r>
            <a:r>
              <a:rPr lang="fi-FI" sz="1400" dirty="0"/>
              <a:t> </a:t>
            </a:r>
            <a:r>
              <a:rPr lang="fi-FI" sz="1400" dirty="0" err="1"/>
              <a:t>lakes</a:t>
            </a:r>
            <a:r>
              <a:rPr lang="fi-FI" sz="1400" dirty="0"/>
              <a:t> </a:t>
            </a:r>
            <a:r>
              <a:rPr lang="fi-FI" sz="1400" dirty="0" err="1"/>
              <a:t>would</a:t>
            </a:r>
            <a:r>
              <a:rPr lang="fi-FI" sz="1400" dirty="0"/>
              <a:t> </a:t>
            </a:r>
            <a:r>
              <a:rPr lang="fi-FI" sz="1400" dirty="0" err="1"/>
              <a:t>be</a:t>
            </a:r>
            <a:r>
              <a:rPr lang="fi-FI" sz="1400" dirty="0"/>
              <a:t> </a:t>
            </a:r>
            <a:r>
              <a:rPr lang="fi-FI" sz="1400" dirty="0" err="1"/>
              <a:t>included</a:t>
            </a:r>
            <a:r>
              <a:rPr lang="fi-FI" sz="1400" dirty="0"/>
              <a:t>!</a:t>
            </a:r>
          </a:p>
          <a:p>
            <a:pPr algn="ctr"/>
            <a:r>
              <a:rPr lang="fi-FI" sz="1400" dirty="0"/>
              <a:t>-</a:t>
            </a:r>
            <a:r>
              <a:rPr lang="fi-FI" sz="1400" b="1" dirty="0" err="1"/>
              <a:t>focus</a:t>
            </a:r>
            <a:r>
              <a:rPr lang="fi-FI" sz="1400" b="1" dirty="0"/>
              <a:t> </a:t>
            </a:r>
            <a:r>
              <a:rPr lang="fi-FI" sz="1400" b="1" dirty="0" err="1"/>
              <a:t>was</a:t>
            </a:r>
            <a:r>
              <a:rPr lang="fi-FI" sz="1400" b="1" dirty="0"/>
              <a:t> on </a:t>
            </a:r>
            <a:r>
              <a:rPr lang="fi-FI" sz="1400" b="1" dirty="0" err="1"/>
              <a:t>complex</a:t>
            </a:r>
            <a:r>
              <a:rPr lang="fi-FI" sz="1400" b="1" dirty="0"/>
              <a:t> </a:t>
            </a:r>
            <a:r>
              <a:rPr lang="fi-FI" sz="1400" b="1" dirty="0" err="1"/>
              <a:t>cases</a:t>
            </a:r>
            <a:endParaRPr lang="fi-FI" sz="1400" b="1" dirty="0"/>
          </a:p>
        </p:txBody>
      </p:sp>
    </p:spTree>
    <p:extLst>
      <p:ext uri="{BB962C8B-B14F-4D97-AF65-F5344CB8AC3E}">
        <p14:creationId xmlns:p14="http://schemas.microsoft.com/office/powerpoint/2010/main" val="2107906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1A78D2-5178-45E3-8CD7-65C17662BEB8}"/>
              </a:ext>
            </a:extLst>
          </p:cNvPr>
          <p:cNvSpPr>
            <a:spLocks noGrp="1"/>
          </p:cNvSpPr>
          <p:nvPr>
            <p:ph type="title"/>
          </p:nvPr>
        </p:nvSpPr>
        <p:spPr/>
        <p:txBody>
          <a:bodyPr>
            <a:normAutofit/>
          </a:bodyPr>
          <a:lstStyle/>
          <a:p>
            <a:r>
              <a:rPr lang="fr-FR" dirty="0"/>
              <a:t>Summary - </a:t>
            </a:r>
            <a:r>
              <a:rPr lang="fi-FI" dirty="0" err="1"/>
              <a:t>Northern</a:t>
            </a:r>
            <a:r>
              <a:rPr lang="fi-FI" dirty="0"/>
              <a:t> </a:t>
            </a:r>
            <a:r>
              <a:rPr lang="fi-FI" dirty="0" err="1"/>
              <a:t>Hemisphere</a:t>
            </a:r>
            <a:r>
              <a:rPr lang="fi-FI" dirty="0"/>
              <a:t> Lake Ice </a:t>
            </a:r>
            <a:r>
              <a:rPr lang="fi-FI" dirty="0" err="1"/>
              <a:t>Extent</a:t>
            </a:r>
            <a:r>
              <a:rPr lang="fi-FI" dirty="0"/>
              <a:t> </a:t>
            </a:r>
            <a:r>
              <a:rPr lang="fi-FI" dirty="0" err="1"/>
              <a:t>product</a:t>
            </a:r>
            <a:r>
              <a:rPr lang="fi-FI" dirty="0"/>
              <a:t> in 500 m</a:t>
            </a:r>
            <a:endParaRPr lang="fr-FR" dirty="0"/>
          </a:p>
        </p:txBody>
      </p:sp>
      <p:sp>
        <p:nvSpPr>
          <p:cNvPr id="3" name="Espace réservé du contenu 2"/>
          <p:cNvSpPr txBox="1">
            <a:spLocks/>
          </p:cNvSpPr>
          <p:nvPr/>
        </p:nvSpPr>
        <p:spPr>
          <a:xfrm>
            <a:off x="981868" y="834927"/>
            <a:ext cx="7968843" cy="26289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i-FI" sz="1800" i="1" dirty="0" err="1"/>
              <a:t>Review</a:t>
            </a:r>
            <a:r>
              <a:rPr lang="fi-FI" sz="1800" i="1" dirty="0"/>
              <a:t> in </a:t>
            </a:r>
            <a:r>
              <a:rPr lang="fi-FI" sz="1800" i="1" dirty="0" err="1"/>
              <a:t>March</a:t>
            </a:r>
            <a:r>
              <a:rPr lang="fi-FI" sz="1800" i="1" dirty="0"/>
              <a:t> 2020</a:t>
            </a:r>
          </a:p>
          <a:p>
            <a:r>
              <a:rPr lang="en-US" sz="1800" i="1" dirty="0"/>
              <a:t>The main advantages of the algorithm</a:t>
            </a:r>
          </a:p>
          <a:p>
            <a:pPr lvl="1"/>
            <a:r>
              <a:rPr lang="en-US" sz="1600" i="1" dirty="0"/>
              <a:t>Utilization of several spectral bands and indices</a:t>
            </a:r>
          </a:p>
          <a:p>
            <a:pPr lvl="1"/>
            <a:r>
              <a:rPr lang="en-US" sz="1600" i="1" dirty="0"/>
              <a:t>Inclusion of simultaneous cloud detection</a:t>
            </a:r>
          </a:p>
          <a:p>
            <a:pPr lvl="1"/>
            <a:r>
              <a:rPr lang="en-US" sz="1600" i="1" dirty="0"/>
              <a:t>Definition of statistical probability for each pixel </a:t>
            </a:r>
          </a:p>
          <a:p>
            <a:pPr lvl="1"/>
            <a:r>
              <a:rPr lang="en-US" sz="1600" i="1" dirty="0"/>
              <a:t>Simplicity of processing</a:t>
            </a:r>
          </a:p>
          <a:p>
            <a:r>
              <a:rPr lang="en-US" sz="1800" i="1" dirty="0"/>
              <a:t>Validation results</a:t>
            </a:r>
          </a:p>
          <a:p>
            <a:pPr lvl="1"/>
            <a:r>
              <a:rPr lang="fi-FI" sz="1600" i="1" dirty="0" err="1"/>
              <a:t>Recall</a:t>
            </a:r>
            <a:r>
              <a:rPr lang="fi-FI" sz="1600" i="1" dirty="0"/>
              <a:t> 92.1%  (</a:t>
            </a:r>
            <a:r>
              <a:rPr lang="fi-FI" sz="1600" dirty="0" err="1"/>
              <a:t>Percentage</a:t>
            </a:r>
            <a:r>
              <a:rPr lang="fi-FI" sz="1600" dirty="0"/>
              <a:t> of </a:t>
            </a:r>
            <a:r>
              <a:rPr lang="fi-FI" sz="1600" dirty="0" err="1"/>
              <a:t>correctly</a:t>
            </a:r>
            <a:r>
              <a:rPr lang="fi-FI" sz="1600" dirty="0"/>
              <a:t> </a:t>
            </a:r>
            <a:r>
              <a:rPr lang="fi-FI" sz="1600" dirty="0" err="1"/>
              <a:t>classified</a:t>
            </a:r>
            <a:r>
              <a:rPr lang="fi-FI" sz="1600" dirty="0"/>
              <a:t> ice out of </a:t>
            </a:r>
            <a:r>
              <a:rPr lang="fi-FI" sz="1600" dirty="0" err="1"/>
              <a:t>all</a:t>
            </a:r>
            <a:r>
              <a:rPr lang="fi-FI" sz="1600" dirty="0"/>
              <a:t> </a:t>
            </a:r>
            <a:r>
              <a:rPr lang="fi-FI" sz="1600" dirty="0" err="1"/>
              <a:t>true</a:t>
            </a:r>
            <a:r>
              <a:rPr lang="fi-FI" sz="1600" dirty="0"/>
              <a:t> ice </a:t>
            </a:r>
            <a:r>
              <a:rPr lang="fi-FI" sz="1600" dirty="0" err="1"/>
              <a:t>pixels</a:t>
            </a:r>
            <a:r>
              <a:rPr lang="fi-FI" sz="2000" dirty="0"/>
              <a:t>)</a:t>
            </a:r>
            <a:endParaRPr lang="fi-FI" sz="1600" i="1" dirty="0"/>
          </a:p>
          <a:p>
            <a:pPr lvl="2"/>
            <a:r>
              <a:rPr lang="fi-FI" sz="1200" i="1" dirty="0" err="1"/>
              <a:t>Detect</a:t>
            </a:r>
            <a:r>
              <a:rPr lang="fi-FI" sz="1200" i="1" dirty="0"/>
              <a:t> </a:t>
            </a:r>
            <a:r>
              <a:rPr lang="fi-FI" sz="1200" i="1" dirty="0" err="1"/>
              <a:t>different</a:t>
            </a:r>
            <a:r>
              <a:rPr lang="fi-FI" sz="1200" i="1" dirty="0"/>
              <a:t> </a:t>
            </a:r>
            <a:r>
              <a:rPr lang="fi-FI" sz="1200" i="1" dirty="0" err="1"/>
              <a:t>kind</a:t>
            </a:r>
            <a:r>
              <a:rPr lang="fi-FI" sz="1200" i="1" dirty="0"/>
              <a:t> of ice </a:t>
            </a:r>
            <a:r>
              <a:rPr lang="fi-FI" sz="1200" i="1" dirty="0" err="1"/>
              <a:t>covers</a:t>
            </a:r>
            <a:r>
              <a:rPr lang="fi-FI" sz="1200" i="1" dirty="0"/>
              <a:t> </a:t>
            </a:r>
            <a:r>
              <a:rPr lang="fi-FI" sz="1200" i="1" dirty="0" err="1"/>
              <a:t>well</a:t>
            </a:r>
            <a:endParaRPr lang="fi-FI" sz="1200" i="1" dirty="0"/>
          </a:p>
          <a:p>
            <a:pPr lvl="2"/>
            <a:r>
              <a:rPr lang="en-US" sz="1200" i="1" dirty="0"/>
              <a:t>Water on ice: method cannot always detect if the water is on ice or is it open water</a:t>
            </a:r>
          </a:p>
          <a:p>
            <a:pPr lvl="1"/>
            <a:r>
              <a:rPr lang="fi-FI" sz="1600" i="1" dirty="0" err="1"/>
              <a:t>False</a:t>
            </a:r>
            <a:r>
              <a:rPr lang="fi-FI" sz="1600" i="1" dirty="0"/>
              <a:t> </a:t>
            </a:r>
            <a:r>
              <a:rPr lang="fi-FI" sz="1600" i="1" dirty="0" err="1"/>
              <a:t>alarm</a:t>
            </a:r>
            <a:r>
              <a:rPr lang="fi-FI" sz="1600" i="1" dirty="0"/>
              <a:t> </a:t>
            </a:r>
            <a:r>
              <a:rPr lang="fi-FI" sz="1600" i="1" dirty="0" err="1"/>
              <a:t>rate</a:t>
            </a:r>
            <a:r>
              <a:rPr lang="fi-FI" sz="1600" i="1" dirty="0"/>
              <a:t> 24.9% (</a:t>
            </a:r>
            <a:r>
              <a:rPr lang="fi-FI" sz="1600" i="1" dirty="0" err="1"/>
              <a:t>Falsely</a:t>
            </a:r>
            <a:r>
              <a:rPr lang="fi-FI" sz="1600" i="1" dirty="0"/>
              <a:t> </a:t>
            </a:r>
            <a:r>
              <a:rPr lang="fi-FI" sz="1600" i="1" dirty="0" err="1"/>
              <a:t>classified</a:t>
            </a:r>
            <a:r>
              <a:rPr lang="fi-FI" sz="1600" i="1" dirty="0"/>
              <a:t> as ice out of </a:t>
            </a:r>
            <a:r>
              <a:rPr lang="fi-FI" sz="1600" i="1" dirty="0" err="1"/>
              <a:t>all</a:t>
            </a:r>
            <a:r>
              <a:rPr lang="fi-FI" sz="1600" i="1" dirty="0"/>
              <a:t> open </a:t>
            </a:r>
            <a:r>
              <a:rPr lang="fi-FI" sz="1600" i="1" dirty="0" err="1"/>
              <a:t>water</a:t>
            </a:r>
            <a:r>
              <a:rPr lang="fi-FI" sz="1600" i="1" dirty="0"/>
              <a:t> </a:t>
            </a:r>
            <a:r>
              <a:rPr lang="fi-FI" sz="1600" i="1" dirty="0" err="1"/>
              <a:t>pixels</a:t>
            </a:r>
            <a:r>
              <a:rPr lang="fi-FI" sz="1600" i="1" dirty="0"/>
              <a:t>)</a:t>
            </a:r>
          </a:p>
          <a:p>
            <a:pPr lvl="2"/>
            <a:r>
              <a:rPr lang="fi-FI" sz="1200" i="1" dirty="0" err="1"/>
              <a:t>Detect</a:t>
            </a:r>
            <a:r>
              <a:rPr lang="fi-FI" sz="1200" i="1" dirty="0"/>
              <a:t> open </a:t>
            </a:r>
            <a:r>
              <a:rPr lang="fi-FI" sz="1200" i="1" dirty="0" err="1"/>
              <a:t>water</a:t>
            </a:r>
            <a:r>
              <a:rPr lang="fi-FI" sz="1200" i="1" dirty="0"/>
              <a:t> </a:t>
            </a:r>
            <a:r>
              <a:rPr lang="fi-FI" sz="1200" i="1" dirty="0" err="1"/>
              <a:t>well</a:t>
            </a:r>
            <a:r>
              <a:rPr lang="fi-FI" sz="1200" i="1" dirty="0"/>
              <a:t> (</a:t>
            </a:r>
            <a:r>
              <a:rPr lang="fi-FI" sz="1200" i="1" dirty="0" err="1"/>
              <a:t>validation</a:t>
            </a:r>
            <a:r>
              <a:rPr lang="fi-FI" sz="1200" i="1" dirty="0"/>
              <a:t> dataset </a:t>
            </a:r>
            <a:r>
              <a:rPr lang="fi-FI" sz="1200" i="1" dirty="0" err="1"/>
              <a:t>includes</a:t>
            </a:r>
            <a:r>
              <a:rPr lang="fi-FI" sz="1200" i="1" dirty="0"/>
              <a:t> </a:t>
            </a:r>
            <a:r>
              <a:rPr lang="fi-FI" sz="1200" i="1" dirty="0" err="1"/>
              <a:t>mostly</a:t>
            </a:r>
            <a:r>
              <a:rPr lang="fi-FI" sz="1200" i="1" dirty="0"/>
              <a:t> </a:t>
            </a:r>
            <a:r>
              <a:rPr lang="fi-FI" sz="1200" i="1" dirty="0" err="1"/>
              <a:t>complicated</a:t>
            </a:r>
            <a:r>
              <a:rPr lang="fi-FI" sz="1200" i="1" dirty="0"/>
              <a:t> </a:t>
            </a:r>
            <a:r>
              <a:rPr lang="fi-FI" sz="1200" i="1" dirty="0" err="1"/>
              <a:t>cases</a:t>
            </a:r>
            <a:r>
              <a:rPr lang="fi-FI" sz="1200" i="1" dirty="0"/>
              <a:t> </a:t>
            </a:r>
            <a:r>
              <a:rPr lang="fi-FI" sz="1200" i="1" dirty="0" err="1"/>
              <a:t>where</a:t>
            </a:r>
            <a:r>
              <a:rPr lang="fi-FI" sz="1200" i="1" dirty="0"/>
              <a:t> </a:t>
            </a:r>
            <a:r>
              <a:rPr lang="fi-FI" sz="1200" i="1" dirty="0" err="1"/>
              <a:t>both</a:t>
            </a:r>
            <a:r>
              <a:rPr lang="fi-FI" sz="1200" i="1" dirty="0"/>
              <a:t> ice and </a:t>
            </a:r>
            <a:r>
              <a:rPr lang="fi-FI" sz="1200" i="1" dirty="0" err="1"/>
              <a:t>water</a:t>
            </a:r>
            <a:r>
              <a:rPr lang="fi-FI" sz="1200" i="1" dirty="0"/>
              <a:t> is </a:t>
            </a:r>
            <a:r>
              <a:rPr lang="fi-FI" sz="1200" i="1" dirty="0" err="1"/>
              <a:t>presented</a:t>
            </a:r>
            <a:r>
              <a:rPr lang="fi-FI" sz="1200" i="1" dirty="0"/>
              <a:t>)</a:t>
            </a:r>
          </a:p>
          <a:p>
            <a:pPr lvl="2"/>
            <a:r>
              <a:rPr lang="en-US" sz="1200" i="1" dirty="0" err="1"/>
              <a:t>Fracmented</a:t>
            </a:r>
            <a:r>
              <a:rPr lang="en-US" sz="1200" i="1" dirty="0"/>
              <a:t> ice cover causes challenges</a:t>
            </a:r>
            <a:endParaRPr lang="en-US" sz="800" i="1" dirty="0"/>
          </a:p>
          <a:p>
            <a:pPr lvl="3"/>
            <a:r>
              <a:rPr lang="en-US" sz="1050" i="1" dirty="0"/>
              <a:t>In our case  resampled high resolution data was classified as open water if &lt;50% of the pixels were ice covered</a:t>
            </a:r>
          </a:p>
        </p:txBody>
      </p:sp>
    </p:spTree>
    <p:extLst>
      <p:ext uri="{BB962C8B-B14F-4D97-AF65-F5344CB8AC3E}">
        <p14:creationId xmlns:p14="http://schemas.microsoft.com/office/powerpoint/2010/main" val="3943566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Dian numeron paikkamerkki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4342B02-74FC-4320-A08D-C58DA89F77A2}" type="slidenum">
              <a:rPr kumimoji="0" lang="fi-FI" sz="1000" b="0" i="0" u="none" strike="noStrike" kern="1200" cap="none" spc="0" normalizeH="0" baseline="0" noProof="0" smtClean="0">
                <a:ln>
                  <a:noFill/>
                </a:ln>
                <a:solidFill>
                  <a:srgbClr val="827C71">
                    <a:lumMod val="75000"/>
                  </a:srgbClr>
                </a:solidFill>
                <a:effectLst/>
                <a:uLnTx/>
                <a:uFillTx/>
                <a:latin typeface="Futura Bk BT" panose="020B0502020204020303"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fi-FI" sz="1000" b="0" i="0" u="none" strike="noStrike" kern="1200" cap="none" spc="0" normalizeH="0" baseline="0" noProof="0">
              <a:ln>
                <a:noFill/>
              </a:ln>
              <a:solidFill>
                <a:srgbClr val="827C71">
                  <a:lumMod val="75000"/>
                </a:srgbClr>
              </a:solidFill>
              <a:effectLst/>
              <a:uLnTx/>
              <a:uFillTx/>
              <a:latin typeface="Futura Bk BT" panose="020B0502020204020303" pitchFamily="34" charset="0"/>
              <a:ea typeface="+mn-ea"/>
              <a:cs typeface="+mn-cs"/>
            </a:endParaRPr>
          </a:p>
        </p:txBody>
      </p:sp>
      <p:sp>
        <p:nvSpPr>
          <p:cNvPr id="5" name="Otsikko 2"/>
          <p:cNvSpPr txBox="1">
            <a:spLocks/>
          </p:cNvSpPr>
          <p:nvPr/>
        </p:nvSpPr>
        <p:spPr>
          <a:xfrm>
            <a:off x="925116" y="0"/>
            <a:ext cx="7342584" cy="151216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400" kern="1200">
                <a:solidFill>
                  <a:schemeClr val="bg1"/>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800" b="0" i="0" u="none" strike="noStrike" kern="1200" cap="none" spc="0" normalizeH="0" baseline="0" noProof="0" dirty="0">
                <a:ln>
                  <a:noFill/>
                </a:ln>
                <a:solidFill>
                  <a:srgbClr val="FFFFFF"/>
                </a:solidFill>
                <a:effectLst/>
                <a:uLnTx/>
                <a:uFillTx/>
                <a:latin typeface="Arial Black"/>
                <a:ea typeface="+mj-ea"/>
                <a:cs typeface="+mj-cs"/>
              </a:rPr>
              <a:t>Thank you!</a:t>
            </a:r>
          </a:p>
        </p:txBody>
      </p:sp>
    </p:spTree>
    <p:extLst>
      <p:ext uri="{BB962C8B-B14F-4D97-AF65-F5344CB8AC3E}">
        <p14:creationId xmlns:p14="http://schemas.microsoft.com/office/powerpoint/2010/main" val="3509338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BF41219-E8B2-48F1-A70B-3E286D0C63AC}"/>
              </a:ext>
            </a:extLst>
          </p:cNvPr>
          <p:cNvSpPr>
            <a:spLocks noGrp="1"/>
          </p:cNvSpPr>
          <p:nvPr>
            <p:ph type="title"/>
          </p:nvPr>
        </p:nvSpPr>
        <p:spPr/>
        <p:txBody>
          <a:bodyPr/>
          <a:lstStyle/>
          <a:p>
            <a:r>
              <a:rPr lang="fr-FR" dirty="0"/>
              <a:t>Introduction - Lake Ice Extent (LIE)</a:t>
            </a:r>
          </a:p>
        </p:txBody>
      </p:sp>
      <p:sp>
        <p:nvSpPr>
          <p:cNvPr id="2" name="Suorakulmio 1"/>
          <p:cNvSpPr/>
          <p:nvPr/>
        </p:nvSpPr>
        <p:spPr>
          <a:xfrm>
            <a:off x="664946" y="1037648"/>
            <a:ext cx="7940138" cy="1354217"/>
          </a:xfrm>
          <a:prstGeom prst="rect">
            <a:avLst/>
          </a:prstGeom>
        </p:spPr>
        <p:txBody>
          <a:bodyPr wrap="square">
            <a:spAutoFit/>
          </a:bodyPr>
          <a:lstStyle/>
          <a:p>
            <a:pPr marL="742950" lvl="1" indent="-285750">
              <a:buFont typeface="Arial" panose="020B0604020202020204" pitchFamily="34" charset="0"/>
              <a:buChar char="•"/>
            </a:pPr>
            <a:r>
              <a:rPr lang="en-US" i="1" dirty="0"/>
              <a:t>LIE product offers near real-time information on the ice conditions</a:t>
            </a:r>
          </a:p>
          <a:p>
            <a:pPr marL="1200150" lvl="2" indent="-285750">
              <a:buFont typeface="Arial" panose="020B0604020202020204" pitchFamily="34" charset="0"/>
              <a:buChar char="•"/>
            </a:pPr>
            <a:r>
              <a:rPr lang="en-US" sz="1600" i="1" dirty="0"/>
              <a:t> In-situ stations are located sparsely – EO data are valuable</a:t>
            </a:r>
          </a:p>
          <a:p>
            <a:pPr marL="1200150" lvl="2" indent="-285750">
              <a:buFont typeface="Arial" panose="020B0604020202020204" pitchFamily="34" charset="0"/>
              <a:buChar char="•"/>
            </a:pPr>
            <a:r>
              <a:rPr lang="en-US" sz="1600" i="1" dirty="0"/>
              <a:t>Due to the polar darkness obstructing the use of optical data, the LIE product is intended to monitor lake ice conditions from February until the end of lake ice season at high latitudes</a:t>
            </a:r>
          </a:p>
        </p:txBody>
      </p:sp>
      <p:sp>
        <p:nvSpPr>
          <p:cNvPr id="5" name="Suorakulmio 4">
            <a:extLst>
              <a:ext uri="{FF2B5EF4-FFF2-40B4-BE49-F238E27FC236}">
                <a16:creationId xmlns:a16="http://schemas.microsoft.com/office/drawing/2014/main" id="{6F256E12-7977-46D1-937C-A0FCD66C131C}"/>
              </a:ext>
            </a:extLst>
          </p:cNvPr>
          <p:cNvSpPr/>
          <p:nvPr/>
        </p:nvSpPr>
        <p:spPr>
          <a:xfrm>
            <a:off x="1203862" y="2751635"/>
            <a:ext cx="7940138" cy="1754326"/>
          </a:xfrm>
          <a:prstGeom prst="rect">
            <a:avLst/>
          </a:prstGeom>
        </p:spPr>
        <p:txBody>
          <a:bodyPr wrap="square">
            <a:spAutoFit/>
          </a:bodyPr>
          <a:lstStyle/>
          <a:p>
            <a:r>
              <a:rPr lang="en-US" b="1" i="1" dirty="0"/>
              <a:t>Fields of application:</a:t>
            </a:r>
          </a:p>
          <a:p>
            <a:pPr marL="742950" lvl="1" indent="-285750">
              <a:buFont typeface="Arial" panose="020B0604020202020204" pitchFamily="34" charset="0"/>
              <a:buChar char="•"/>
            </a:pPr>
            <a:r>
              <a:rPr lang="fi-FI" i="1" dirty="0" err="1"/>
              <a:t>Numerical</a:t>
            </a:r>
            <a:r>
              <a:rPr lang="fi-FI" i="1" dirty="0"/>
              <a:t> </a:t>
            </a:r>
            <a:r>
              <a:rPr lang="fi-FI" i="1" dirty="0" err="1"/>
              <a:t>weather</a:t>
            </a:r>
            <a:r>
              <a:rPr lang="fi-FI" i="1" dirty="0"/>
              <a:t> </a:t>
            </a:r>
            <a:r>
              <a:rPr lang="fi-FI" i="1" dirty="0" err="1"/>
              <a:t>prediction</a:t>
            </a:r>
            <a:endParaRPr lang="fi-FI" i="1" dirty="0"/>
          </a:p>
          <a:p>
            <a:pPr marL="742950" lvl="1" indent="-285750">
              <a:buFont typeface="Arial" panose="020B0604020202020204" pitchFamily="34" charset="0"/>
              <a:buChar char="•"/>
            </a:pPr>
            <a:r>
              <a:rPr lang="fi-FI" i="1" dirty="0" err="1"/>
              <a:t>Climate</a:t>
            </a:r>
            <a:r>
              <a:rPr lang="fi-FI" i="1" dirty="0"/>
              <a:t> </a:t>
            </a:r>
            <a:r>
              <a:rPr lang="fi-FI" i="1" dirty="0" err="1"/>
              <a:t>modelling</a:t>
            </a:r>
            <a:endParaRPr lang="fi-FI" i="1" dirty="0"/>
          </a:p>
          <a:p>
            <a:pPr marL="742950" lvl="1" indent="-285750">
              <a:buFont typeface="Arial" panose="020B0604020202020204" pitchFamily="34" charset="0"/>
              <a:buChar char="•"/>
            </a:pPr>
            <a:r>
              <a:rPr lang="fi-FI" i="1" dirty="0" err="1"/>
              <a:t>Water</a:t>
            </a:r>
            <a:r>
              <a:rPr lang="fi-FI" i="1" dirty="0"/>
              <a:t> </a:t>
            </a:r>
            <a:r>
              <a:rPr lang="fi-FI" i="1" dirty="0" err="1"/>
              <a:t>quality</a:t>
            </a:r>
            <a:r>
              <a:rPr lang="fi-FI" i="1" dirty="0"/>
              <a:t> </a:t>
            </a:r>
            <a:r>
              <a:rPr lang="fi-FI" i="1" dirty="0" err="1"/>
              <a:t>research</a:t>
            </a:r>
            <a:endParaRPr lang="fi-FI" i="1" dirty="0"/>
          </a:p>
          <a:p>
            <a:pPr marL="742950" lvl="1" indent="-285750">
              <a:buFont typeface="Arial" panose="020B0604020202020204" pitchFamily="34" charset="0"/>
              <a:buChar char="•"/>
            </a:pPr>
            <a:r>
              <a:rPr lang="fi-FI" i="1" dirty="0" err="1"/>
              <a:t>Transportation</a:t>
            </a:r>
            <a:endParaRPr lang="fi-FI" i="1" dirty="0"/>
          </a:p>
          <a:p>
            <a:pPr marL="742950" lvl="1" indent="-285750">
              <a:buFont typeface="Arial" panose="020B0604020202020204" pitchFamily="34" charset="0"/>
              <a:buChar char="•"/>
            </a:pPr>
            <a:r>
              <a:rPr lang="fi-FI" i="1" dirty="0" err="1"/>
              <a:t>Recreation</a:t>
            </a:r>
            <a:endParaRPr lang="en-US" i="1" dirty="0"/>
          </a:p>
        </p:txBody>
      </p:sp>
      <p:pic>
        <p:nvPicPr>
          <p:cNvPr id="12" name="Kuvan paikkamerkki 2">
            <a:extLst>
              <a:ext uri="{FF2B5EF4-FFF2-40B4-BE49-F238E27FC236}">
                <a16:creationId xmlns:a16="http://schemas.microsoft.com/office/drawing/2014/main" id="{F046B79F-0CAC-4422-8EFC-5CAA22131523}"/>
              </a:ext>
            </a:extLst>
          </p:cNvPr>
          <p:cNvPicPr>
            <a:picLocks noChangeAspect="1"/>
          </p:cNvPicPr>
          <p:nvPr/>
        </p:nvPicPr>
        <p:blipFill>
          <a:blip r:embed="rId2" cstate="print">
            <a:extLst>
              <a:ext uri="{28A0092B-C50C-407E-A947-70E740481C1C}">
                <a14:useLocalDpi xmlns:a14="http://schemas.microsoft.com/office/drawing/2010/main" val="0"/>
              </a:ext>
            </a:extLst>
          </a:blip>
          <a:srcRect l="16638" r="16638"/>
          <a:stretch>
            <a:fillRect/>
          </a:stretch>
        </p:blipFill>
        <p:spPr>
          <a:xfrm>
            <a:off x="5979572" y="2391865"/>
            <a:ext cx="2699853" cy="2700250"/>
          </a:xfrm>
          <a:prstGeom prst="ellipse">
            <a:avLst/>
          </a:prstGeom>
        </p:spPr>
      </p:pic>
    </p:spTree>
    <p:extLst>
      <p:ext uri="{BB962C8B-B14F-4D97-AF65-F5344CB8AC3E}">
        <p14:creationId xmlns:p14="http://schemas.microsoft.com/office/powerpoint/2010/main" val="2785874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189" t="18726" r="28430" b="48956"/>
          <a:stretch/>
        </p:blipFill>
        <p:spPr bwMode="auto">
          <a:xfrm>
            <a:off x="4283221" y="3012774"/>
            <a:ext cx="4860777" cy="2067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p:nvPr/>
        </p:nvPicPr>
        <p:blipFill>
          <a:blip r:embed="rId3">
            <a:extLst>
              <a:ext uri="{28A0092B-C50C-407E-A947-70E740481C1C}">
                <a14:useLocalDpi xmlns:a14="http://schemas.microsoft.com/office/drawing/2010/main" val="0"/>
              </a:ext>
            </a:extLst>
          </a:blip>
          <a:stretch>
            <a:fillRect/>
          </a:stretch>
        </p:blipFill>
        <p:spPr>
          <a:xfrm>
            <a:off x="5285433" y="873811"/>
            <a:ext cx="3270737" cy="1880054"/>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5960" y="710860"/>
            <a:ext cx="3393780" cy="2205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re 3">
            <a:extLst>
              <a:ext uri="{FF2B5EF4-FFF2-40B4-BE49-F238E27FC236}">
                <a16:creationId xmlns:a16="http://schemas.microsoft.com/office/drawing/2014/main" id="{4BF41219-E8B2-48F1-A70B-3E286D0C63AC}"/>
              </a:ext>
            </a:extLst>
          </p:cNvPr>
          <p:cNvSpPr>
            <a:spLocks noGrp="1"/>
          </p:cNvSpPr>
          <p:nvPr>
            <p:ph type="title"/>
          </p:nvPr>
        </p:nvSpPr>
        <p:spPr/>
        <p:txBody>
          <a:bodyPr/>
          <a:lstStyle/>
          <a:p>
            <a:r>
              <a:rPr lang="fr-FR" dirty="0"/>
              <a:t>Lake Ice Extent for Northern Europe</a:t>
            </a:r>
          </a:p>
        </p:txBody>
      </p:sp>
      <p:sp>
        <p:nvSpPr>
          <p:cNvPr id="3" name="Suorakulmio 2"/>
          <p:cNvSpPr/>
          <p:nvPr/>
        </p:nvSpPr>
        <p:spPr>
          <a:xfrm>
            <a:off x="2712217" y="1103812"/>
            <a:ext cx="1698172" cy="72498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p:cNvSpPr/>
          <p:nvPr/>
        </p:nvSpPr>
        <p:spPr>
          <a:xfrm>
            <a:off x="4283223" y="2992670"/>
            <a:ext cx="4860775" cy="208660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p:cNvSpPr txBox="1"/>
          <p:nvPr/>
        </p:nvSpPr>
        <p:spPr>
          <a:xfrm>
            <a:off x="6599519" y="2633390"/>
            <a:ext cx="2883877" cy="369332"/>
          </a:xfrm>
          <a:prstGeom prst="rect">
            <a:avLst/>
          </a:prstGeom>
          <a:noFill/>
        </p:spPr>
        <p:txBody>
          <a:bodyPr wrap="square" rtlCol="0">
            <a:spAutoFit/>
          </a:bodyPr>
          <a:lstStyle/>
          <a:p>
            <a:r>
              <a:rPr lang="fi-FI" dirty="0"/>
              <a:t>Lake Ice </a:t>
            </a:r>
            <a:r>
              <a:rPr lang="fi-FI" dirty="0" err="1"/>
              <a:t>Extent</a:t>
            </a:r>
            <a:r>
              <a:rPr lang="fi-FI" dirty="0"/>
              <a:t>: 16.4.2019</a:t>
            </a:r>
          </a:p>
        </p:txBody>
      </p:sp>
      <p:sp>
        <p:nvSpPr>
          <p:cNvPr id="2" name="Suorakulmio 1"/>
          <p:cNvSpPr/>
          <p:nvPr/>
        </p:nvSpPr>
        <p:spPr>
          <a:xfrm>
            <a:off x="0" y="3387825"/>
            <a:ext cx="4114411" cy="1200329"/>
          </a:xfrm>
          <a:prstGeom prst="rect">
            <a:avLst/>
          </a:prstGeom>
        </p:spPr>
        <p:txBody>
          <a:bodyPr wrap="square">
            <a:spAutoFit/>
          </a:bodyPr>
          <a:lstStyle/>
          <a:p>
            <a:pPr marL="742950" lvl="1" indent="-285750">
              <a:buFont typeface="Arial" panose="020B0604020202020204" pitchFamily="34" charset="0"/>
              <a:buChar char="•"/>
            </a:pPr>
            <a:r>
              <a:rPr lang="en-US" i="1" dirty="0"/>
              <a:t>Online in Global Land Service since 03/2017</a:t>
            </a:r>
          </a:p>
          <a:p>
            <a:pPr marL="742950" lvl="1" indent="-285750">
              <a:buFont typeface="Arial" panose="020B0604020202020204" pitchFamily="34" charset="0"/>
              <a:buChar char="•"/>
            </a:pPr>
            <a:r>
              <a:rPr lang="en-US" i="1" dirty="0"/>
              <a:t>250m resolution MODIS based product</a:t>
            </a:r>
          </a:p>
        </p:txBody>
      </p:sp>
    </p:spTree>
    <p:extLst>
      <p:ext uri="{BB962C8B-B14F-4D97-AF65-F5344CB8AC3E}">
        <p14:creationId xmlns:p14="http://schemas.microsoft.com/office/powerpoint/2010/main" val="76774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BF41219-E8B2-48F1-A70B-3E286D0C63AC}"/>
              </a:ext>
            </a:extLst>
          </p:cNvPr>
          <p:cNvSpPr>
            <a:spLocks noGrp="1"/>
          </p:cNvSpPr>
          <p:nvPr>
            <p:ph type="title"/>
          </p:nvPr>
        </p:nvSpPr>
        <p:spPr/>
        <p:txBody>
          <a:bodyPr/>
          <a:lstStyle/>
          <a:p>
            <a:r>
              <a:rPr lang="fr-FR" dirty="0"/>
              <a:t>Lake Ice Extent for Northern Hemisphere</a:t>
            </a:r>
          </a:p>
        </p:txBody>
      </p:sp>
      <p:pic>
        <p:nvPicPr>
          <p:cNvPr id="12" name="Kuva 11">
            <a:extLst>
              <a:ext uri="{FF2B5EF4-FFF2-40B4-BE49-F238E27FC236}">
                <a16:creationId xmlns:a16="http://schemas.microsoft.com/office/drawing/2014/main" id="{BC98172F-B9FF-4948-8AF2-42D59CE069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19"/>
          <a:stretch/>
        </p:blipFill>
        <p:spPr>
          <a:xfrm>
            <a:off x="-1" y="3591232"/>
            <a:ext cx="9173518" cy="1552268"/>
          </a:xfrm>
          <a:prstGeom prst="rect">
            <a:avLst/>
          </a:prstGeom>
        </p:spPr>
      </p:pic>
      <p:sp>
        <p:nvSpPr>
          <p:cNvPr id="5" name="Suorakulmio 4">
            <a:extLst>
              <a:ext uri="{FF2B5EF4-FFF2-40B4-BE49-F238E27FC236}">
                <a16:creationId xmlns:a16="http://schemas.microsoft.com/office/drawing/2014/main" id="{3B211782-2ECC-419B-AACB-FDC4095F5F64}"/>
              </a:ext>
            </a:extLst>
          </p:cNvPr>
          <p:cNvSpPr/>
          <p:nvPr/>
        </p:nvSpPr>
        <p:spPr>
          <a:xfrm>
            <a:off x="58993" y="3591232"/>
            <a:ext cx="1146468" cy="307777"/>
          </a:xfrm>
          <a:prstGeom prst="rect">
            <a:avLst/>
          </a:prstGeom>
        </p:spPr>
        <p:txBody>
          <a:bodyPr wrap="square">
            <a:spAutoFit/>
          </a:bodyPr>
          <a:lstStyle/>
          <a:p>
            <a:r>
              <a:rPr lang="fi-FI" sz="1400" dirty="0">
                <a:solidFill>
                  <a:schemeClr val="bg1"/>
                </a:solidFill>
              </a:rPr>
              <a:t>1 </a:t>
            </a:r>
            <a:r>
              <a:rPr lang="fi-FI" sz="1400" dirty="0" err="1">
                <a:solidFill>
                  <a:schemeClr val="bg1"/>
                </a:solidFill>
              </a:rPr>
              <a:t>April</a:t>
            </a:r>
            <a:r>
              <a:rPr lang="fi-FI" sz="1400" dirty="0">
                <a:solidFill>
                  <a:schemeClr val="bg1"/>
                </a:solidFill>
              </a:rPr>
              <a:t> 2019</a:t>
            </a:r>
            <a:endParaRPr lang="fi-FI" sz="1400" dirty="0"/>
          </a:p>
        </p:txBody>
      </p:sp>
      <p:sp>
        <p:nvSpPr>
          <p:cNvPr id="13" name="Suorakulmio 12">
            <a:extLst>
              <a:ext uri="{FF2B5EF4-FFF2-40B4-BE49-F238E27FC236}">
                <a16:creationId xmlns:a16="http://schemas.microsoft.com/office/drawing/2014/main" id="{20477544-B3F5-4ECB-B2CB-ABBDF6F70D73}"/>
              </a:ext>
            </a:extLst>
          </p:cNvPr>
          <p:cNvSpPr/>
          <p:nvPr/>
        </p:nvSpPr>
        <p:spPr>
          <a:xfrm>
            <a:off x="632226" y="1222963"/>
            <a:ext cx="5852335" cy="1477328"/>
          </a:xfrm>
          <a:prstGeom prst="rect">
            <a:avLst/>
          </a:prstGeom>
        </p:spPr>
        <p:txBody>
          <a:bodyPr wrap="square">
            <a:spAutoFit/>
          </a:bodyPr>
          <a:lstStyle/>
          <a:p>
            <a:r>
              <a:rPr lang="en-US" b="1" i="1" dirty="0"/>
              <a:t>The main advantages of the algorithm developed at SYKE</a:t>
            </a:r>
          </a:p>
          <a:p>
            <a:pPr marL="742950" lvl="1" indent="-285750">
              <a:buFont typeface="Arial" panose="020B0604020202020204" pitchFamily="34" charset="0"/>
              <a:buChar char="•"/>
            </a:pPr>
            <a:r>
              <a:rPr lang="en-US" i="1" dirty="0"/>
              <a:t>Utilization of several spectral bands and indices</a:t>
            </a:r>
          </a:p>
          <a:p>
            <a:pPr marL="742950" lvl="1" indent="-285750">
              <a:buFont typeface="Arial" panose="020B0604020202020204" pitchFamily="34" charset="0"/>
              <a:buChar char="•"/>
            </a:pPr>
            <a:r>
              <a:rPr lang="en-US" i="1" dirty="0"/>
              <a:t>Inclusion of simultaneous cloud detection</a:t>
            </a:r>
          </a:p>
          <a:p>
            <a:pPr marL="742950" lvl="1" indent="-285750">
              <a:buFont typeface="Arial" panose="020B0604020202020204" pitchFamily="34" charset="0"/>
              <a:buChar char="•"/>
            </a:pPr>
            <a:r>
              <a:rPr lang="en-US" i="1" dirty="0"/>
              <a:t>Definition of statistical probability for each pixel </a:t>
            </a:r>
          </a:p>
          <a:p>
            <a:pPr marL="742950" lvl="1" indent="-285750">
              <a:buFont typeface="Arial" panose="020B0604020202020204" pitchFamily="34" charset="0"/>
              <a:buChar char="•"/>
            </a:pPr>
            <a:r>
              <a:rPr lang="en-US" i="1" dirty="0"/>
              <a:t>Simplicity of processing</a:t>
            </a:r>
          </a:p>
        </p:txBody>
      </p:sp>
      <p:sp>
        <p:nvSpPr>
          <p:cNvPr id="6" name="Suorakulmio 5">
            <a:extLst>
              <a:ext uri="{FF2B5EF4-FFF2-40B4-BE49-F238E27FC236}">
                <a16:creationId xmlns:a16="http://schemas.microsoft.com/office/drawing/2014/main" id="{C8E16101-205F-4699-8C84-428490B56285}"/>
              </a:ext>
            </a:extLst>
          </p:cNvPr>
          <p:cNvSpPr/>
          <p:nvPr/>
        </p:nvSpPr>
        <p:spPr>
          <a:xfrm>
            <a:off x="632226" y="822755"/>
            <a:ext cx="7636287" cy="369332"/>
          </a:xfrm>
          <a:prstGeom prst="rect">
            <a:avLst/>
          </a:prstGeom>
        </p:spPr>
        <p:txBody>
          <a:bodyPr wrap="square">
            <a:spAutoFit/>
          </a:bodyPr>
          <a:lstStyle/>
          <a:p>
            <a:pPr marL="742950" lvl="1" indent="-285750">
              <a:buFont typeface="Arial" panose="020B0604020202020204" pitchFamily="34" charset="0"/>
              <a:buChar char="•"/>
            </a:pPr>
            <a:r>
              <a:rPr lang="en-US" i="1" dirty="0"/>
              <a:t>Sentinel-3 SLSTR based 500m product</a:t>
            </a:r>
          </a:p>
        </p:txBody>
      </p:sp>
      <p:grpSp>
        <p:nvGrpSpPr>
          <p:cNvPr id="2" name="Ryhmä 1">
            <a:extLst>
              <a:ext uri="{FF2B5EF4-FFF2-40B4-BE49-F238E27FC236}">
                <a16:creationId xmlns:a16="http://schemas.microsoft.com/office/drawing/2014/main" id="{218095FC-141B-47FE-90D6-B20A4C08ABD1}"/>
              </a:ext>
            </a:extLst>
          </p:cNvPr>
          <p:cNvGrpSpPr/>
          <p:nvPr/>
        </p:nvGrpSpPr>
        <p:grpSpPr>
          <a:xfrm>
            <a:off x="5023604" y="2480701"/>
            <a:ext cx="4132491" cy="1101434"/>
            <a:chOff x="2215959" y="1462833"/>
            <a:chExt cx="6928043" cy="2718655"/>
          </a:xfrm>
        </p:grpSpPr>
        <p:pic>
          <p:nvPicPr>
            <p:cNvPr id="7" name="Picture 3">
              <a:extLst>
                <a:ext uri="{FF2B5EF4-FFF2-40B4-BE49-F238E27FC236}">
                  <a16:creationId xmlns:a16="http://schemas.microsoft.com/office/drawing/2014/main" id="{8CF0FC70-A02C-4574-B72E-60790A94C0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369" t="6809" r="1954" b="28382"/>
            <a:stretch/>
          </p:blipFill>
          <p:spPr bwMode="auto">
            <a:xfrm>
              <a:off x="2215961" y="1476058"/>
              <a:ext cx="6928041" cy="2705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uorakulmio 7">
              <a:extLst>
                <a:ext uri="{FF2B5EF4-FFF2-40B4-BE49-F238E27FC236}">
                  <a16:creationId xmlns:a16="http://schemas.microsoft.com/office/drawing/2014/main" id="{4E5C7BEF-AAC1-4F6B-8BBD-6E65BD8D1A96}"/>
                </a:ext>
              </a:extLst>
            </p:cNvPr>
            <p:cNvSpPr/>
            <p:nvPr/>
          </p:nvSpPr>
          <p:spPr>
            <a:xfrm>
              <a:off x="2215959" y="1462833"/>
              <a:ext cx="6928041" cy="270543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10" name="Suorakulmio 9">
            <a:extLst>
              <a:ext uri="{FF2B5EF4-FFF2-40B4-BE49-F238E27FC236}">
                <a16:creationId xmlns:a16="http://schemas.microsoft.com/office/drawing/2014/main" id="{4D3231BC-3FB6-4AFC-91DA-17938887925D}"/>
              </a:ext>
            </a:extLst>
          </p:cNvPr>
          <p:cNvSpPr/>
          <p:nvPr/>
        </p:nvSpPr>
        <p:spPr>
          <a:xfrm>
            <a:off x="624082" y="2620947"/>
            <a:ext cx="4399521" cy="646331"/>
          </a:xfrm>
          <a:prstGeom prst="rect">
            <a:avLst/>
          </a:prstGeom>
        </p:spPr>
        <p:txBody>
          <a:bodyPr wrap="square">
            <a:spAutoFit/>
          </a:bodyPr>
          <a:lstStyle/>
          <a:p>
            <a:pPr marL="742950" lvl="1" indent="-285750">
              <a:buFont typeface="Arial" panose="020B0604020202020204" pitchFamily="34" charset="0"/>
              <a:buChar char="•"/>
            </a:pPr>
            <a:r>
              <a:rPr lang="en-US" i="1" dirty="0"/>
              <a:t>Easy transition between different satellite sensors</a:t>
            </a:r>
          </a:p>
        </p:txBody>
      </p:sp>
      <p:grpSp>
        <p:nvGrpSpPr>
          <p:cNvPr id="11" name="Ryhmä 10">
            <a:extLst>
              <a:ext uri="{FF2B5EF4-FFF2-40B4-BE49-F238E27FC236}">
                <a16:creationId xmlns:a16="http://schemas.microsoft.com/office/drawing/2014/main" id="{609C98A0-3326-48A1-B2BC-24FD886BB530}"/>
              </a:ext>
            </a:extLst>
          </p:cNvPr>
          <p:cNvGrpSpPr/>
          <p:nvPr/>
        </p:nvGrpSpPr>
        <p:grpSpPr>
          <a:xfrm>
            <a:off x="7825923" y="743176"/>
            <a:ext cx="1066557" cy="1708609"/>
            <a:chOff x="107503" y="1502183"/>
            <a:chExt cx="1237909" cy="2090977"/>
          </a:xfrm>
        </p:grpSpPr>
        <p:sp>
          <p:nvSpPr>
            <p:cNvPr id="14" name="Suorakulmio 13">
              <a:extLst>
                <a:ext uri="{FF2B5EF4-FFF2-40B4-BE49-F238E27FC236}">
                  <a16:creationId xmlns:a16="http://schemas.microsoft.com/office/drawing/2014/main" id="{CFFF2809-1B19-4079-A3DC-B8B546BA5621}"/>
                </a:ext>
              </a:extLst>
            </p:cNvPr>
            <p:cNvSpPr/>
            <p:nvPr/>
          </p:nvSpPr>
          <p:spPr>
            <a:xfrm>
              <a:off x="107504" y="1556792"/>
              <a:ext cx="360040" cy="216024"/>
            </a:xfrm>
            <a:prstGeom prst="rect">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Tekstiruutu 14">
              <a:extLst>
                <a:ext uri="{FF2B5EF4-FFF2-40B4-BE49-F238E27FC236}">
                  <a16:creationId xmlns:a16="http://schemas.microsoft.com/office/drawing/2014/main" id="{3F4D2DDC-89C0-4958-B263-1D0C9E113C12}"/>
                </a:ext>
              </a:extLst>
            </p:cNvPr>
            <p:cNvSpPr txBox="1"/>
            <p:nvPr/>
          </p:nvSpPr>
          <p:spPr>
            <a:xfrm>
              <a:off x="539551" y="1502183"/>
              <a:ext cx="735457" cy="307777"/>
            </a:xfrm>
            <a:prstGeom prst="rect">
              <a:avLst/>
            </a:prstGeom>
            <a:noFill/>
          </p:spPr>
          <p:txBody>
            <a:bodyPr wrap="none" rtlCol="0">
              <a:spAutoFit/>
            </a:bodyPr>
            <a:lstStyle/>
            <a:p>
              <a:r>
                <a:rPr lang="fi-FI" sz="1400" dirty="0" err="1"/>
                <a:t>NoData</a:t>
              </a:r>
              <a:endParaRPr lang="en-US" sz="1400" dirty="0"/>
            </a:p>
          </p:txBody>
        </p:sp>
        <p:sp>
          <p:nvSpPr>
            <p:cNvPr id="16" name="Suorakulmio 15">
              <a:extLst>
                <a:ext uri="{FF2B5EF4-FFF2-40B4-BE49-F238E27FC236}">
                  <a16:creationId xmlns:a16="http://schemas.microsoft.com/office/drawing/2014/main" id="{281F1066-4ECA-4999-8980-45A0184BF3D5}"/>
                </a:ext>
              </a:extLst>
            </p:cNvPr>
            <p:cNvSpPr/>
            <p:nvPr/>
          </p:nvSpPr>
          <p:spPr>
            <a:xfrm>
              <a:off x="107504" y="1893858"/>
              <a:ext cx="360040" cy="216024"/>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7" name="Tekstiruutu 16">
              <a:extLst>
                <a:ext uri="{FF2B5EF4-FFF2-40B4-BE49-F238E27FC236}">
                  <a16:creationId xmlns:a16="http://schemas.microsoft.com/office/drawing/2014/main" id="{B69BCDC2-0EC0-4522-9542-6A29B6707D22}"/>
                </a:ext>
              </a:extLst>
            </p:cNvPr>
            <p:cNvSpPr txBox="1"/>
            <p:nvPr/>
          </p:nvSpPr>
          <p:spPr>
            <a:xfrm>
              <a:off x="539551" y="1817205"/>
              <a:ext cx="394660" cy="307777"/>
            </a:xfrm>
            <a:prstGeom prst="rect">
              <a:avLst/>
            </a:prstGeom>
            <a:noFill/>
          </p:spPr>
          <p:txBody>
            <a:bodyPr wrap="none" rtlCol="0">
              <a:spAutoFit/>
            </a:bodyPr>
            <a:lstStyle/>
            <a:p>
              <a:r>
                <a:rPr lang="fi-FI" sz="1400" dirty="0"/>
                <a:t>Ice</a:t>
              </a:r>
              <a:endParaRPr lang="en-US" sz="1400" dirty="0"/>
            </a:p>
          </p:txBody>
        </p:sp>
        <p:sp>
          <p:nvSpPr>
            <p:cNvPr id="18" name="Suorakulmio 17">
              <a:extLst>
                <a:ext uri="{FF2B5EF4-FFF2-40B4-BE49-F238E27FC236}">
                  <a16:creationId xmlns:a16="http://schemas.microsoft.com/office/drawing/2014/main" id="{9CA51D24-55EE-409A-87DE-54E07D8433CA}"/>
                </a:ext>
              </a:extLst>
            </p:cNvPr>
            <p:cNvSpPr/>
            <p:nvPr/>
          </p:nvSpPr>
          <p:spPr>
            <a:xfrm>
              <a:off x="107504" y="2218996"/>
              <a:ext cx="360040" cy="216024"/>
            </a:xfrm>
            <a:prstGeom prst="rect">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9" name="Tekstiruutu 18">
              <a:extLst>
                <a:ext uri="{FF2B5EF4-FFF2-40B4-BE49-F238E27FC236}">
                  <a16:creationId xmlns:a16="http://schemas.microsoft.com/office/drawing/2014/main" id="{1CCEABC2-72C2-47D7-9C0D-DBB9FA4D8170}"/>
                </a:ext>
              </a:extLst>
            </p:cNvPr>
            <p:cNvSpPr txBox="1"/>
            <p:nvPr/>
          </p:nvSpPr>
          <p:spPr>
            <a:xfrm>
              <a:off x="539551" y="2164387"/>
              <a:ext cx="634916" cy="307777"/>
            </a:xfrm>
            <a:prstGeom prst="rect">
              <a:avLst/>
            </a:prstGeom>
            <a:noFill/>
          </p:spPr>
          <p:txBody>
            <a:bodyPr wrap="none" rtlCol="0">
              <a:spAutoFit/>
            </a:bodyPr>
            <a:lstStyle/>
            <a:p>
              <a:r>
                <a:rPr lang="fi-FI" sz="1400" dirty="0" err="1"/>
                <a:t>Water</a:t>
              </a:r>
              <a:endParaRPr lang="en-US" sz="1400" dirty="0"/>
            </a:p>
          </p:txBody>
        </p:sp>
        <p:sp>
          <p:nvSpPr>
            <p:cNvPr id="20" name="Suorakulmio 19">
              <a:extLst>
                <a:ext uri="{FF2B5EF4-FFF2-40B4-BE49-F238E27FC236}">
                  <a16:creationId xmlns:a16="http://schemas.microsoft.com/office/drawing/2014/main" id="{B1BB407B-2DE0-41A1-8A3F-0E3E6642C5E0}"/>
                </a:ext>
              </a:extLst>
            </p:cNvPr>
            <p:cNvSpPr/>
            <p:nvPr/>
          </p:nvSpPr>
          <p:spPr>
            <a:xfrm>
              <a:off x="107504" y="2587428"/>
              <a:ext cx="360040" cy="216024"/>
            </a:xfrm>
            <a:prstGeom prst="rect">
              <a:avLst/>
            </a:prstGeom>
            <a:solidFill>
              <a:srgbClr val="1D695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Tekstiruutu 20">
              <a:extLst>
                <a:ext uri="{FF2B5EF4-FFF2-40B4-BE49-F238E27FC236}">
                  <a16:creationId xmlns:a16="http://schemas.microsoft.com/office/drawing/2014/main" id="{4BC37599-7AD6-442C-BA3F-F5617FCAA80D}"/>
                </a:ext>
              </a:extLst>
            </p:cNvPr>
            <p:cNvSpPr txBox="1"/>
            <p:nvPr/>
          </p:nvSpPr>
          <p:spPr>
            <a:xfrm>
              <a:off x="539551" y="2532818"/>
              <a:ext cx="805861" cy="307777"/>
            </a:xfrm>
            <a:prstGeom prst="rect">
              <a:avLst/>
            </a:prstGeom>
            <a:noFill/>
          </p:spPr>
          <p:txBody>
            <a:bodyPr wrap="none" rtlCol="0">
              <a:spAutoFit/>
            </a:bodyPr>
            <a:lstStyle/>
            <a:p>
              <a:r>
                <a:rPr lang="fi-FI" sz="1400" dirty="0" err="1"/>
                <a:t>Sea</a:t>
              </a:r>
              <a:r>
                <a:rPr lang="fi-FI" sz="1400" dirty="0"/>
                <a:t> </a:t>
              </a:r>
              <a:r>
                <a:rPr lang="fi-FI" sz="1400" dirty="0" err="1"/>
                <a:t>area</a:t>
              </a:r>
              <a:endParaRPr lang="en-US" sz="1400" dirty="0"/>
            </a:p>
          </p:txBody>
        </p:sp>
        <p:sp>
          <p:nvSpPr>
            <p:cNvPr id="22" name="Suorakulmio 21">
              <a:extLst>
                <a:ext uri="{FF2B5EF4-FFF2-40B4-BE49-F238E27FC236}">
                  <a16:creationId xmlns:a16="http://schemas.microsoft.com/office/drawing/2014/main" id="{BEB93DD0-1158-4CC8-A2F6-12715701A8A8}"/>
                </a:ext>
              </a:extLst>
            </p:cNvPr>
            <p:cNvSpPr/>
            <p:nvPr/>
          </p:nvSpPr>
          <p:spPr>
            <a:xfrm>
              <a:off x="107504" y="2948363"/>
              <a:ext cx="360040" cy="216024"/>
            </a:xfrm>
            <a:prstGeom prst="rect">
              <a:avLst/>
            </a:prstGeom>
            <a:solidFill>
              <a:srgbClr val="DDED0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Tekstiruutu 22">
              <a:extLst>
                <a:ext uri="{FF2B5EF4-FFF2-40B4-BE49-F238E27FC236}">
                  <a16:creationId xmlns:a16="http://schemas.microsoft.com/office/drawing/2014/main" id="{F00DC642-1BFA-489A-A516-E4CBF40218D4}"/>
                </a:ext>
              </a:extLst>
            </p:cNvPr>
            <p:cNvSpPr txBox="1"/>
            <p:nvPr/>
          </p:nvSpPr>
          <p:spPr>
            <a:xfrm>
              <a:off x="539551" y="2893753"/>
              <a:ext cx="606256" cy="307777"/>
            </a:xfrm>
            <a:prstGeom prst="rect">
              <a:avLst/>
            </a:prstGeom>
            <a:noFill/>
          </p:spPr>
          <p:txBody>
            <a:bodyPr wrap="none" rtlCol="0">
              <a:spAutoFit/>
            </a:bodyPr>
            <a:lstStyle/>
            <a:p>
              <a:r>
                <a:rPr lang="fi-FI" sz="1400" dirty="0" err="1"/>
                <a:t>Cloud</a:t>
              </a:r>
              <a:endParaRPr lang="en-US" sz="1400" dirty="0"/>
            </a:p>
          </p:txBody>
        </p:sp>
        <p:sp>
          <p:nvSpPr>
            <p:cNvPr id="24" name="Suorakulmio 23">
              <a:extLst>
                <a:ext uri="{FF2B5EF4-FFF2-40B4-BE49-F238E27FC236}">
                  <a16:creationId xmlns:a16="http://schemas.microsoft.com/office/drawing/2014/main" id="{3C95FEBD-6694-4192-865F-C2962DB7CFA5}"/>
                </a:ext>
              </a:extLst>
            </p:cNvPr>
            <p:cNvSpPr/>
            <p:nvPr/>
          </p:nvSpPr>
          <p:spPr>
            <a:xfrm>
              <a:off x="107503" y="3339992"/>
              <a:ext cx="360040" cy="216024"/>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Tekstiruutu 24">
              <a:extLst>
                <a:ext uri="{FF2B5EF4-FFF2-40B4-BE49-F238E27FC236}">
                  <a16:creationId xmlns:a16="http://schemas.microsoft.com/office/drawing/2014/main" id="{B397A699-55BE-493D-939A-A79FDBA5A6B8}"/>
                </a:ext>
              </a:extLst>
            </p:cNvPr>
            <p:cNvSpPr txBox="1"/>
            <p:nvPr/>
          </p:nvSpPr>
          <p:spPr>
            <a:xfrm>
              <a:off x="539550" y="3285383"/>
              <a:ext cx="535724" cy="307777"/>
            </a:xfrm>
            <a:prstGeom prst="rect">
              <a:avLst/>
            </a:prstGeom>
            <a:noFill/>
          </p:spPr>
          <p:txBody>
            <a:bodyPr wrap="none" rtlCol="0">
              <a:spAutoFit/>
            </a:bodyPr>
            <a:lstStyle/>
            <a:p>
              <a:r>
                <a:rPr lang="fi-FI" sz="1400" dirty="0" err="1"/>
                <a:t>Land</a:t>
              </a:r>
              <a:endParaRPr lang="en-US" sz="1400" dirty="0"/>
            </a:p>
          </p:txBody>
        </p:sp>
      </p:grpSp>
      <p:sp>
        <p:nvSpPr>
          <p:cNvPr id="26" name="Suorakulmio 25">
            <a:extLst>
              <a:ext uri="{FF2B5EF4-FFF2-40B4-BE49-F238E27FC236}">
                <a16:creationId xmlns:a16="http://schemas.microsoft.com/office/drawing/2014/main" id="{24BABA46-203C-42C1-96F7-221C816A52FA}"/>
              </a:ext>
            </a:extLst>
          </p:cNvPr>
          <p:cNvSpPr/>
          <p:nvPr/>
        </p:nvSpPr>
        <p:spPr>
          <a:xfrm>
            <a:off x="4969869" y="4099803"/>
            <a:ext cx="509551" cy="22094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60576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BF41219-E8B2-48F1-A70B-3E286D0C63AC}"/>
              </a:ext>
            </a:extLst>
          </p:cNvPr>
          <p:cNvSpPr>
            <a:spLocks noGrp="1"/>
          </p:cNvSpPr>
          <p:nvPr>
            <p:ph type="title"/>
          </p:nvPr>
        </p:nvSpPr>
        <p:spPr/>
        <p:txBody>
          <a:bodyPr/>
          <a:lstStyle/>
          <a:p>
            <a:r>
              <a:rPr lang="en-US" b="1" dirty="0"/>
              <a:t>LIE-NH </a:t>
            </a:r>
            <a:r>
              <a:rPr lang="en-US" b="1" dirty="0" err="1"/>
              <a:t>Watermask</a:t>
            </a:r>
            <a:endParaRPr lang="fr-FR" dirty="0"/>
          </a:p>
        </p:txBody>
      </p:sp>
      <p:sp>
        <p:nvSpPr>
          <p:cNvPr id="5" name="Espace réservé du contenu 4">
            <a:extLst>
              <a:ext uri="{FF2B5EF4-FFF2-40B4-BE49-F238E27FC236}">
                <a16:creationId xmlns:a16="http://schemas.microsoft.com/office/drawing/2014/main" id="{37A8845D-C051-49F9-A726-62EAE4AD425B}"/>
              </a:ext>
            </a:extLst>
          </p:cNvPr>
          <p:cNvSpPr>
            <a:spLocks noGrp="1"/>
          </p:cNvSpPr>
          <p:nvPr>
            <p:ph idx="4294967295"/>
          </p:nvPr>
        </p:nvSpPr>
        <p:spPr>
          <a:xfrm>
            <a:off x="802718" y="816092"/>
            <a:ext cx="4495218" cy="1619250"/>
          </a:xfrm>
          <a:prstGeom prst="rect">
            <a:avLst/>
          </a:prstGeom>
        </p:spPr>
        <p:txBody>
          <a:bodyPr/>
          <a:lstStyle/>
          <a:p>
            <a:r>
              <a:rPr lang="en-GB" sz="1600" i="1" dirty="0"/>
              <a:t>25m resolution water </a:t>
            </a:r>
            <a:r>
              <a:rPr lang="en-GB" sz="1600" i="1" dirty="0" err="1"/>
              <a:t>occurrance</a:t>
            </a:r>
            <a:r>
              <a:rPr lang="en-GB" sz="1600" i="1" dirty="0"/>
              <a:t> data were reclassified</a:t>
            </a:r>
          </a:p>
          <a:p>
            <a:pPr lvl="1"/>
            <a:r>
              <a:rPr lang="en-GB" sz="1200" i="1" dirty="0"/>
              <a:t>0 – 80 % Land</a:t>
            </a:r>
          </a:p>
          <a:p>
            <a:pPr lvl="1"/>
            <a:r>
              <a:rPr lang="en-GB" sz="1200" i="1" dirty="0"/>
              <a:t>80 – 100 % Water</a:t>
            </a:r>
          </a:p>
          <a:p>
            <a:r>
              <a:rPr lang="en-GB" sz="1600" i="1" dirty="0"/>
              <a:t>Water bodies were </a:t>
            </a:r>
            <a:r>
              <a:rPr lang="en-GB" sz="1600" i="1" dirty="0" err="1"/>
              <a:t>shrinked</a:t>
            </a:r>
            <a:r>
              <a:rPr lang="en-GB" sz="1600" i="1" dirty="0"/>
              <a:t> and resampled from 25m to 500 meters (nearest </a:t>
            </a:r>
            <a:r>
              <a:rPr lang="en-GB" sz="1600" i="1" dirty="0" err="1"/>
              <a:t>neighbor</a:t>
            </a:r>
            <a:r>
              <a:rPr lang="en-GB" sz="1600" i="1" dirty="0"/>
              <a:t>)</a:t>
            </a:r>
          </a:p>
          <a:p>
            <a:pPr lvl="1"/>
            <a:r>
              <a:rPr lang="en-GB" sz="1300" i="1" dirty="0"/>
              <a:t>Without shrinking the 500m resolution retrieval suffers from mixed pixel effects (land and water), as well as from effects from shallow water</a:t>
            </a:r>
          </a:p>
        </p:txBody>
      </p:sp>
      <p:pic>
        <p:nvPicPr>
          <p:cNvPr id="1028" name="Picture 4" descr="\\kk11\heinilaki$\Documents\projektit\Copernicus_GlobLand\Meeting_April2019\watermask_LIE_zoomed.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00"/>
          <a:stretch/>
        </p:blipFill>
        <p:spPr bwMode="auto">
          <a:xfrm>
            <a:off x="5413112" y="1329618"/>
            <a:ext cx="3730888" cy="2571750"/>
          </a:xfrm>
          <a:prstGeom prst="rect">
            <a:avLst/>
          </a:prstGeom>
          <a:noFill/>
          <a:extLst>
            <a:ext uri="{909E8E84-426E-40DD-AFC4-6F175D3DCCD1}">
              <a14:hiddenFill xmlns:a14="http://schemas.microsoft.com/office/drawing/2010/main">
                <a:solidFill>
                  <a:srgbClr val="FFFFFF"/>
                </a:solidFill>
              </a14:hiddenFill>
            </a:ext>
          </a:extLst>
        </p:spPr>
      </p:pic>
      <p:pic>
        <p:nvPicPr>
          <p:cNvPr id="7" name="Kuva 6">
            <a:extLst>
              <a:ext uri="{FF2B5EF4-FFF2-40B4-BE49-F238E27FC236}">
                <a16:creationId xmlns:a16="http://schemas.microsoft.com/office/drawing/2014/main" id="{526528AF-8572-4F70-9799-2B456CF5C2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54" t="41527" r="4350" b="39881"/>
          <a:stretch/>
        </p:blipFill>
        <p:spPr>
          <a:xfrm>
            <a:off x="2903744" y="4187218"/>
            <a:ext cx="6240256" cy="956282"/>
          </a:xfrm>
          <a:prstGeom prst="rect">
            <a:avLst/>
          </a:prstGeom>
        </p:spPr>
      </p:pic>
      <p:pic>
        <p:nvPicPr>
          <p:cNvPr id="9" name="Kuva 8">
            <a:extLst>
              <a:ext uri="{FF2B5EF4-FFF2-40B4-BE49-F238E27FC236}">
                <a16:creationId xmlns:a16="http://schemas.microsoft.com/office/drawing/2014/main" id="{792B47B4-069A-4240-817E-299F9CA3ED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162008"/>
            <a:ext cx="2968020" cy="1981491"/>
          </a:xfrm>
          <a:prstGeom prst="rect">
            <a:avLst/>
          </a:prstGeom>
        </p:spPr>
      </p:pic>
    </p:spTree>
    <p:extLst>
      <p:ext uri="{BB962C8B-B14F-4D97-AF65-F5344CB8AC3E}">
        <p14:creationId xmlns:p14="http://schemas.microsoft.com/office/powerpoint/2010/main" val="958553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4845C-9545-4E8F-B7C8-50DCD0D177EA}"/>
              </a:ext>
            </a:extLst>
          </p:cNvPr>
          <p:cNvSpPr>
            <a:spLocks noGrp="1"/>
          </p:cNvSpPr>
          <p:nvPr>
            <p:ph type="title"/>
          </p:nvPr>
        </p:nvSpPr>
        <p:spPr/>
        <p:txBody>
          <a:bodyPr/>
          <a:lstStyle/>
          <a:p>
            <a:r>
              <a:rPr lang="fr-FR" dirty="0"/>
              <a:t>LIE-NH algorithm</a:t>
            </a:r>
          </a:p>
        </p:txBody>
      </p:sp>
      <p:sp>
        <p:nvSpPr>
          <p:cNvPr id="5" name="Espace réservé du contenu 2">
            <a:extLst>
              <a:ext uri="{FF2B5EF4-FFF2-40B4-BE49-F238E27FC236}">
                <a16:creationId xmlns:a16="http://schemas.microsoft.com/office/drawing/2014/main" id="{FB813911-E7FA-4DC9-88F1-CFB2F6A0F918}"/>
              </a:ext>
            </a:extLst>
          </p:cNvPr>
          <p:cNvSpPr txBox="1">
            <a:spLocks/>
          </p:cNvSpPr>
          <p:nvPr/>
        </p:nvSpPr>
        <p:spPr>
          <a:xfrm>
            <a:off x="605356" y="1589123"/>
            <a:ext cx="4329848" cy="384048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1800" i="1" dirty="0" err="1"/>
              <a:t>Features</a:t>
            </a:r>
            <a:r>
              <a:rPr lang="fr-FR" sz="1800" i="1" dirty="0"/>
              <a:t> of the new </a:t>
            </a:r>
            <a:r>
              <a:rPr lang="fr-FR" sz="1800" i="1" dirty="0" err="1"/>
              <a:t>algorithm</a:t>
            </a:r>
            <a:r>
              <a:rPr lang="fr-FR" sz="1800" i="1" dirty="0"/>
              <a:t>:</a:t>
            </a:r>
          </a:p>
          <a:p>
            <a:pPr lvl="1"/>
            <a:r>
              <a:rPr lang="fr-FR" sz="1400" i="1" dirty="0"/>
              <a:t>Calculation only on watermask pixels</a:t>
            </a:r>
          </a:p>
          <a:p>
            <a:pPr lvl="2"/>
            <a:r>
              <a:rPr lang="fr-FR" sz="1300" i="1" dirty="0"/>
              <a:t>Reduces calculation time</a:t>
            </a:r>
          </a:p>
          <a:p>
            <a:pPr lvl="2"/>
            <a:r>
              <a:rPr lang="fr-FR" sz="1300" i="1" dirty="0"/>
              <a:t>Additionally, areas where lakes will never freeze are excluded</a:t>
            </a:r>
          </a:p>
          <a:p>
            <a:pPr lvl="1"/>
            <a:r>
              <a:rPr lang="fr-FR" sz="1400" i="1" dirty="0"/>
              <a:t>Use of several bands and band relations</a:t>
            </a:r>
          </a:p>
          <a:p>
            <a:pPr lvl="2"/>
            <a:r>
              <a:rPr lang="fr-FR" sz="1300" i="1" dirty="0"/>
              <a:t>Increased separation ability </a:t>
            </a:r>
          </a:p>
          <a:p>
            <a:pPr lvl="2"/>
            <a:r>
              <a:rPr lang="fr-FR" sz="1300" i="1" dirty="0"/>
              <a:t>Reduced effect of varying illumination</a:t>
            </a:r>
          </a:p>
          <a:p>
            <a:pPr lvl="1"/>
            <a:r>
              <a:rPr lang="fr-FR" sz="1400" i="1" dirty="0"/>
              <a:t>Use of fitted probability distributions</a:t>
            </a:r>
          </a:p>
          <a:p>
            <a:pPr lvl="2"/>
            <a:r>
              <a:rPr lang="fr-FR" sz="1300" i="1" dirty="0"/>
              <a:t>Determine statistical probability for the estimate</a:t>
            </a:r>
          </a:p>
          <a:p>
            <a:pPr lvl="1"/>
            <a:r>
              <a:rPr lang="fr-FR" sz="1400" i="1" dirty="0"/>
              <a:t>Use of thermal bands </a:t>
            </a:r>
          </a:p>
          <a:p>
            <a:pPr lvl="2"/>
            <a:r>
              <a:rPr lang="fr-FR" sz="1300" i="1" dirty="0"/>
              <a:t>Diminate effects of water properties (algae, turbidity)</a:t>
            </a:r>
          </a:p>
        </p:txBody>
      </p:sp>
      <p:sp>
        <p:nvSpPr>
          <p:cNvPr id="8" name="Espace réservé du contenu 2">
            <a:extLst>
              <a:ext uri="{FF2B5EF4-FFF2-40B4-BE49-F238E27FC236}">
                <a16:creationId xmlns:a16="http://schemas.microsoft.com/office/drawing/2014/main" id="{126C7DB7-819C-4973-8590-7CEBE86359BF}"/>
              </a:ext>
            </a:extLst>
          </p:cNvPr>
          <p:cNvSpPr txBox="1">
            <a:spLocks/>
          </p:cNvSpPr>
          <p:nvPr/>
        </p:nvSpPr>
        <p:spPr>
          <a:xfrm>
            <a:off x="605357" y="908699"/>
            <a:ext cx="8538643" cy="384048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i="1" dirty="0"/>
              <a:t>LIE-NH algorithm is based on Gaussian Mixture Model (GMM) distributions of several reflectance/thermal bands and indices derived from S3-SLSTR data</a:t>
            </a:r>
            <a:endParaRPr lang="fr-FR" sz="1800" i="1" dirty="0"/>
          </a:p>
        </p:txBody>
      </p:sp>
      <p:grpSp>
        <p:nvGrpSpPr>
          <p:cNvPr id="44" name="Ryhmä 43">
            <a:extLst>
              <a:ext uri="{FF2B5EF4-FFF2-40B4-BE49-F238E27FC236}">
                <a16:creationId xmlns:a16="http://schemas.microsoft.com/office/drawing/2014/main" id="{4A770D6C-8970-436C-8F4F-81E40070B474}"/>
              </a:ext>
            </a:extLst>
          </p:cNvPr>
          <p:cNvGrpSpPr/>
          <p:nvPr/>
        </p:nvGrpSpPr>
        <p:grpSpPr>
          <a:xfrm>
            <a:off x="4729643" y="1531793"/>
            <a:ext cx="4436904" cy="2594291"/>
            <a:chOff x="854414" y="17085517"/>
            <a:chExt cx="10286940" cy="8545314"/>
          </a:xfrm>
        </p:grpSpPr>
        <p:grpSp>
          <p:nvGrpSpPr>
            <p:cNvPr id="45" name="Ryhmä 44">
              <a:extLst>
                <a:ext uri="{FF2B5EF4-FFF2-40B4-BE49-F238E27FC236}">
                  <a16:creationId xmlns:a16="http://schemas.microsoft.com/office/drawing/2014/main" id="{27A3E013-815D-4EF8-87E3-8B0D670D599F}"/>
                </a:ext>
              </a:extLst>
            </p:cNvPr>
            <p:cNvGrpSpPr/>
            <p:nvPr/>
          </p:nvGrpSpPr>
          <p:grpSpPr>
            <a:xfrm>
              <a:off x="854414" y="17085517"/>
              <a:ext cx="10286940" cy="8545314"/>
              <a:chOff x="854414" y="17085517"/>
              <a:chExt cx="10286940" cy="8545314"/>
            </a:xfrm>
          </p:grpSpPr>
          <p:pic>
            <p:nvPicPr>
              <p:cNvPr id="56" name="Picture 1410807271">
                <a:extLst>
                  <a:ext uri="{FF2B5EF4-FFF2-40B4-BE49-F238E27FC236}">
                    <a16:creationId xmlns:a16="http://schemas.microsoft.com/office/drawing/2014/main" id="{825421FC-6449-47D5-BEE1-5D61BF75AE34}"/>
                  </a:ext>
                </a:extLst>
              </p:cNvPr>
              <p:cNvPicPr/>
              <p:nvPr/>
            </p:nvPicPr>
            <p:blipFill rotWithShape="1">
              <a:blip r:embed="rId2">
                <a:extLst>
                  <a:ext uri="{28A0092B-C50C-407E-A947-70E740481C1C}">
                    <a14:useLocalDpi xmlns:a14="http://schemas.microsoft.com/office/drawing/2010/main" val="0"/>
                  </a:ext>
                </a:extLst>
              </a:blip>
              <a:srcRect l="12168" t="9615" r="9060" b="9643"/>
              <a:stretch/>
            </p:blipFill>
            <p:spPr>
              <a:xfrm>
                <a:off x="2165685" y="17085517"/>
                <a:ext cx="8975669" cy="7262771"/>
              </a:xfrm>
              <a:prstGeom prst="rect">
                <a:avLst/>
              </a:prstGeom>
            </p:spPr>
          </p:pic>
          <p:sp>
            <p:nvSpPr>
              <p:cNvPr id="57" name="Tekstiruutu 56">
                <a:extLst>
                  <a:ext uri="{FF2B5EF4-FFF2-40B4-BE49-F238E27FC236}">
                    <a16:creationId xmlns:a16="http://schemas.microsoft.com/office/drawing/2014/main" id="{BB3DA9CA-570B-44BF-87D6-F876B41EA395}"/>
                  </a:ext>
                </a:extLst>
              </p:cNvPr>
              <p:cNvSpPr txBox="1"/>
              <p:nvPr/>
            </p:nvSpPr>
            <p:spPr>
              <a:xfrm rot="16200000">
                <a:off x="-880238" y="20472441"/>
                <a:ext cx="4111525" cy="642221"/>
              </a:xfrm>
              <a:prstGeom prst="rect">
                <a:avLst/>
              </a:prstGeom>
              <a:noFill/>
            </p:spPr>
            <p:txBody>
              <a:bodyPr wrap="none" rtlCol="0">
                <a:spAutoFit/>
              </a:bodyPr>
              <a:lstStyle/>
              <a:p>
                <a:r>
                  <a:rPr lang="fi-FI" sz="1200" dirty="0" err="1"/>
                  <a:t>Number</a:t>
                </a:r>
                <a:r>
                  <a:rPr lang="fi-FI" sz="1200" dirty="0"/>
                  <a:t> of </a:t>
                </a:r>
                <a:r>
                  <a:rPr lang="fi-FI" sz="1200" dirty="0" err="1"/>
                  <a:t>pixels</a:t>
                </a:r>
                <a:endParaRPr lang="fi-FI" sz="1200" dirty="0"/>
              </a:p>
            </p:txBody>
          </p:sp>
          <p:sp>
            <p:nvSpPr>
              <p:cNvPr id="58" name="Tekstiruutu 57">
                <a:extLst>
                  <a:ext uri="{FF2B5EF4-FFF2-40B4-BE49-F238E27FC236}">
                    <a16:creationId xmlns:a16="http://schemas.microsoft.com/office/drawing/2014/main" id="{671CA693-79A9-4647-BEC7-E1E5743F8709}"/>
                  </a:ext>
                </a:extLst>
              </p:cNvPr>
              <p:cNvSpPr txBox="1"/>
              <p:nvPr/>
            </p:nvSpPr>
            <p:spPr>
              <a:xfrm>
                <a:off x="5625184" y="24718426"/>
                <a:ext cx="2112937" cy="912405"/>
              </a:xfrm>
              <a:prstGeom prst="rect">
                <a:avLst/>
              </a:prstGeom>
              <a:noFill/>
            </p:spPr>
            <p:txBody>
              <a:bodyPr wrap="none" rtlCol="0">
                <a:spAutoFit/>
              </a:bodyPr>
              <a:lstStyle/>
              <a:p>
                <a:r>
                  <a:rPr lang="fi-FI" sz="1200" dirty="0" err="1"/>
                  <a:t>Reflectance</a:t>
                </a:r>
                <a:endParaRPr lang="fi-FI" sz="1200" dirty="0"/>
              </a:p>
            </p:txBody>
          </p:sp>
        </p:grpSp>
        <p:sp>
          <p:nvSpPr>
            <p:cNvPr id="46" name="Tekstiruutu 45">
              <a:extLst>
                <a:ext uri="{FF2B5EF4-FFF2-40B4-BE49-F238E27FC236}">
                  <a16:creationId xmlns:a16="http://schemas.microsoft.com/office/drawing/2014/main" id="{870FA824-6877-4742-905E-6196CD965CE3}"/>
                </a:ext>
              </a:extLst>
            </p:cNvPr>
            <p:cNvSpPr txBox="1"/>
            <p:nvPr/>
          </p:nvSpPr>
          <p:spPr>
            <a:xfrm>
              <a:off x="3361382" y="24341895"/>
              <a:ext cx="844400" cy="861715"/>
            </a:xfrm>
            <a:prstGeom prst="rect">
              <a:avLst/>
            </a:prstGeom>
            <a:noFill/>
          </p:spPr>
          <p:txBody>
            <a:bodyPr wrap="none" rtlCol="0">
              <a:spAutoFit/>
            </a:bodyPr>
            <a:lstStyle/>
            <a:p>
              <a:r>
                <a:rPr lang="fi-FI" sz="1100" dirty="0"/>
                <a:t>0.2</a:t>
              </a:r>
            </a:p>
          </p:txBody>
        </p:sp>
        <p:sp>
          <p:nvSpPr>
            <p:cNvPr id="47" name="Tekstiruutu 46">
              <a:extLst>
                <a:ext uri="{FF2B5EF4-FFF2-40B4-BE49-F238E27FC236}">
                  <a16:creationId xmlns:a16="http://schemas.microsoft.com/office/drawing/2014/main" id="{54C3F463-1480-49F9-AAE7-8D4E7A944651}"/>
                </a:ext>
              </a:extLst>
            </p:cNvPr>
            <p:cNvSpPr txBox="1"/>
            <p:nvPr/>
          </p:nvSpPr>
          <p:spPr>
            <a:xfrm>
              <a:off x="5084650" y="24318317"/>
              <a:ext cx="844400" cy="861715"/>
            </a:xfrm>
            <a:prstGeom prst="rect">
              <a:avLst/>
            </a:prstGeom>
            <a:noFill/>
          </p:spPr>
          <p:txBody>
            <a:bodyPr wrap="none" rtlCol="0">
              <a:spAutoFit/>
            </a:bodyPr>
            <a:lstStyle/>
            <a:p>
              <a:r>
                <a:rPr lang="fi-FI" sz="1100" dirty="0"/>
                <a:t>0.4</a:t>
              </a:r>
            </a:p>
          </p:txBody>
        </p:sp>
        <p:sp>
          <p:nvSpPr>
            <p:cNvPr id="48" name="Tekstiruutu 47">
              <a:extLst>
                <a:ext uri="{FF2B5EF4-FFF2-40B4-BE49-F238E27FC236}">
                  <a16:creationId xmlns:a16="http://schemas.microsoft.com/office/drawing/2014/main" id="{E85D7DAA-A654-4FDA-B92C-1F044D179168}"/>
                </a:ext>
              </a:extLst>
            </p:cNvPr>
            <p:cNvSpPr txBox="1"/>
            <p:nvPr/>
          </p:nvSpPr>
          <p:spPr>
            <a:xfrm>
              <a:off x="6807920" y="24357818"/>
              <a:ext cx="844400" cy="861715"/>
            </a:xfrm>
            <a:prstGeom prst="rect">
              <a:avLst/>
            </a:prstGeom>
            <a:noFill/>
          </p:spPr>
          <p:txBody>
            <a:bodyPr wrap="none" rtlCol="0">
              <a:spAutoFit/>
            </a:bodyPr>
            <a:lstStyle/>
            <a:p>
              <a:r>
                <a:rPr lang="fi-FI" sz="1100" dirty="0"/>
                <a:t>0.6</a:t>
              </a:r>
            </a:p>
          </p:txBody>
        </p:sp>
        <p:sp>
          <p:nvSpPr>
            <p:cNvPr id="49" name="Tekstiruutu 48">
              <a:extLst>
                <a:ext uri="{FF2B5EF4-FFF2-40B4-BE49-F238E27FC236}">
                  <a16:creationId xmlns:a16="http://schemas.microsoft.com/office/drawing/2014/main" id="{368AE51B-6C3E-4ECC-8426-1080A0F13593}"/>
                </a:ext>
              </a:extLst>
            </p:cNvPr>
            <p:cNvSpPr txBox="1"/>
            <p:nvPr/>
          </p:nvSpPr>
          <p:spPr>
            <a:xfrm>
              <a:off x="8531188" y="24373740"/>
              <a:ext cx="844400" cy="861715"/>
            </a:xfrm>
            <a:prstGeom prst="rect">
              <a:avLst/>
            </a:prstGeom>
            <a:noFill/>
          </p:spPr>
          <p:txBody>
            <a:bodyPr wrap="none" rtlCol="0">
              <a:spAutoFit/>
            </a:bodyPr>
            <a:lstStyle/>
            <a:p>
              <a:r>
                <a:rPr lang="fi-FI" sz="1100" dirty="0"/>
                <a:t>0.8</a:t>
              </a:r>
            </a:p>
          </p:txBody>
        </p:sp>
        <p:sp>
          <p:nvSpPr>
            <p:cNvPr id="50" name="Tekstiruutu 49">
              <a:extLst>
                <a:ext uri="{FF2B5EF4-FFF2-40B4-BE49-F238E27FC236}">
                  <a16:creationId xmlns:a16="http://schemas.microsoft.com/office/drawing/2014/main" id="{4CFB342D-8A11-4392-A01F-07028D5089BA}"/>
                </a:ext>
              </a:extLst>
            </p:cNvPr>
            <p:cNvSpPr txBox="1"/>
            <p:nvPr/>
          </p:nvSpPr>
          <p:spPr>
            <a:xfrm>
              <a:off x="10254458" y="24370542"/>
              <a:ext cx="844400" cy="861715"/>
            </a:xfrm>
            <a:prstGeom prst="rect">
              <a:avLst/>
            </a:prstGeom>
            <a:noFill/>
          </p:spPr>
          <p:txBody>
            <a:bodyPr wrap="none" rtlCol="0">
              <a:spAutoFit/>
            </a:bodyPr>
            <a:lstStyle/>
            <a:p>
              <a:r>
                <a:rPr lang="fi-FI" sz="1100" dirty="0"/>
                <a:t>1.0</a:t>
              </a:r>
            </a:p>
          </p:txBody>
        </p:sp>
        <p:sp>
          <p:nvSpPr>
            <p:cNvPr id="51" name="Tekstiruutu 50">
              <a:extLst>
                <a:ext uri="{FF2B5EF4-FFF2-40B4-BE49-F238E27FC236}">
                  <a16:creationId xmlns:a16="http://schemas.microsoft.com/office/drawing/2014/main" id="{D1DB3D77-84B7-47FB-AA88-17BDCF14DB6E}"/>
                </a:ext>
              </a:extLst>
            </p:cNvPr>
            <p:cNvSpPr txBox="1"/>
            <p:nvPr/>
          </p:nvSpPr>
          <p:spPr>
            <a:xfrm>
              <a:off x="1718311" y="24048755"/>
              <a:ext cx="595394" cy="861715"/>
            </a:xfrm>
            <a:prstGeom prst="rect">
              <a:avLst/>
            </a:prstGeom>
            <a:noFill/>
          </p:spPr>
          <p:txBody>
            <a:bodyPr wrap="none" rtlCol="0">
              <a:spAutoFit/>
            </a:bodyPr>
            <a:lstStyle/>
            <a:p>
              <a:r>
                <a:rPr lang="fi-FI" sz="1100" dirty="0"/>
                <a:t>0</a:t>
              </a:r>
            </a:p>
          </p:txBody>
        </p:sp>
        <p:sp>
          <p:nvSpPr>
            <p:cNvPr id="52" name="Tekstiruutu 51">
              <a:extLst>
                <a:ext uri="{FF2B5EF4-FFF2-40B4-BE49-F238E27FC236}">
                  <a16:creationId xmlns:a16="http://schemas.microsoft.com/office/drawing/2014/main" id="{2601CA0A-2C34-4CB6-B44D-7B57C1BABAF3}"/>
                </a:ext>
              </a:extLst>
            </p:cNvPr>
            <p:cNvSpPr txBox="1"/>
            <p:nvPr/>
          </p:nvSpPr>
          <p:spPr>
            <a:xfrm>
              <a:off x="1216579" y="18200984"/>
              <a:ext cx="1097126" cy="861715"/>
            </a:xfrm>
            <a:prstGeom prst="rect">
              <a:avLst/>
            </a:prstGeom>
            <a:noFill/>
          </p:spPr>
          <p:txBody>
            <a:bodyPr wrap="none" rtlCol="0">
              <a:spAutoFit/>
            </a:bodyPr>
            <a:lstStyle/>
            <a:p>
              <a:r>
                <a:rPr lang="fi-FI" sz="1100" dirty="0"/>
                <a:t>2000</a:t>
              </a:r>
            </a:p>
          </p:txBody>
        </p:sp>
        <p:sp>
          <p:nvSpPr>
            <p:cNvPr id="53" name="Tekstiruutu 52">
              <a:extLst>
                <a:ext uri="{FF2B5EF4-FFF2-40B4-BE49-F238E27FC236}">
                  <a16:creationId xmlns:a16="http://schemas.microsoft.com/office/drawing/2014/main" id="{7C3B68E5-7D5B-4C18-B511-7F9D931E743B}"/>
                </a:ext>
              </a:extLst>
            </p:cNvPr>
            <p:cNvSpPr txBox="1"/>
            <p:nvPr/>
          </p:nvSpPr>
          <p:spPr>
            <a:xfrm>
              <a:off x="1216579" y="19570287"/>
              <a:ext cx="1097126" cy="861715"/>
            </a:xfrm>
            <a:prstGeom prst="rect">
              <a:avLst/>
            </a:prstGeom>
            <a:noFill/>
          </p:spPr>
          <p:txBody>
            <a:bodyPr wrap="none" rtlCol="0">
              <a:spAutoFit/>
            </a:bodyPr>
            <a:lstStyle/>
            <a:p>
              <a:r>
                <a:rPr lang="fi-FI" sz="1100" dirty="0"/>
                <a:t>1500</a:t>
              </a:r>
            </a:p>
          </p:txBody>
        </p:sp>
        <p:sp>
          <p:nvSpPr>
            <p:cNvPr id="54" name="Tekstiruutu 53">
              <a:extLst>
                <a:ext uri="{FF2B5EF4-FFF2-40B4-BE49-F238E27FC236}">
                  <a16:creationId xmlns:a16="http://schemas.microsoft.com/office/drawing/2014/main" id="{59A7CA0E-6349-4F55-8885-982ADA46E01C}"/>
                </a:ext>
              </a:extLst>
            </p:cNvPr>
            <p:cNvSpPr txBox="1"/>
            <p:nvPr/>
          </p:nvSpPr>
          <p:spPr>
            <a:xfrm>
              <a:off x="1216579" y="21037304"/>
              <a:ext cx="1097126" cy="861715"/>
            </a:xfrm>
            <a:prstGeom prst="rect">
              <a:avLst/>
            </a:prstGeom>
            <a:noFill/>
          </p:spPr>
          <p:txBody>
            <a:bodyPr wrap="none" rtlCol="0">
              <a:spAutoFit/>
            </a:bodyPr>
            <a:lstStyle/>
            <a:p>
              <a:r>
                <a:rPr lang="fi-FI" sz="1100" dirty="0"/>
                <a:t>1000</a:t>
              </a:r>
            </a:p>
          </p:txBody>
        </p:sp>
        <p:sp>
          <p:nvSpPr>
            <p:cNvPr id="55" name="Tekstiruutu 54">
              <a:extLst>
                <a:ext uri="{FF2B5EF4-FFF2-40B4-BE49-F238E27FC236}">
                  <a16:creationId xmlns:a16="http://schemas.microsoft.com/office/drawing/2014/main" id="{EA41A7A9-49DD-4A8A-B42E-846EDC1AF552}"/>
                </a:ext>
              </a:extLst>
            </p:cNvPr>
            <p:cNvSpPr txBox="1"/>
            <p:nvPr/>
          </p:nvSpPr>
          <p:spPr>
            <a:xfrm>
              <a:off x="1383282" y="22402784"/>
              <a:ext cx="929883" cy="861715"/>
            </a:xfrm>
            <a:prstGeom prst="rect">
              <a:avLst/>
            </a:prstGeom>
            <a:noFill/>
          </p:spPr>
          <p:txBody>
            <a:bodyPr wrap="none" rtlCol="0">
              <a:spAutoFit/>
            </a:bodyPr>
            <a:lstStyle/>
            <a:p>
              <a:r>
                <a:rPr lang="fi-FI" sz="1100" dirty="0"/>
                <a:t>500</a:t>
              </a:r>
            </a:p>
          </p:txBody>
        </p:sp>
      </p:grpSp>
      <p:sp>
        <p:nvSpPr>
          <p:cNvPr id="4" name="Suorakulmio 3">
            <a:extLst>
              <a:ext uri="{FF2B5EF4-FFF2-40B4-BE49-F238E27FC236}">
                <a16:creationId xmlns:a16="http://schemas.microsoft.com/office/drawing/2014/main" id="{E9229771-4711-4DA6-B84F-D743360EF12C}"/>
              </a:ext>
            </a:extLst>
          </p:cNvPr>
          <p:cNvSpPr/>
          <p:nvPr/>
        </p:nvSpPr>
        <p:spPr>
          <a:xfrm>
            <a:off x="5006642" y="4154767"/>
            <a:ext cx="4061538" cy="738664"/>
          </a:xfrm>
          <a:prstGeom prst="rect">
            <a:avLst/>
          </a:prstGeom>
        </p:spPr>
        <p:txBody>
          <a:bodyPr wrap="square">
            <a:spAutoFit/>
          </a:bodyPr>
          <a:lstStyle/>
          <a:p>
            <a:pPr algn="just"/>
            <a:r>
              <a:rPr lang="en-GB" sz="1050" i="1" dirty="0"/>
              <a:t>For clarity only three components are used in figure</a:t>
            </a:r>
            <a:r>
              <a:rPr lang="fi-FI" sz="1050" i="1" dirty="0"/>
              <a:t>. In LIE-NH </a:t>
            </a:r>
            <a:r>
              <a:rPr lang="fi-FI" sz="1050" i="1" dirty="0" err="1"/>
              <a:t>algorithm</a:t>
            </a:r>
            <a:r>
              <a:rPr lang="fi-FI" sz="1050" i="1" dirty="0"/>
              <a:t> </a:t>
            </a:r>
            <a:r>
              <a:rPr lang="fi-FI" sz="1050" i="1" dirty="0" err="1"/>
              <a:t>the</a:t>
            </a:r>
            <a:r>
              <a:rPr lang="fi-FI" sz="1050" i="1" dirty="0"/>
              <a:t> </a:t>
            </a:r>
            <a:r>
              <a:rPr lang="fi-FI" sz="1050" i="1" dirty="0" err="1"/>
              <a:t>initial</a:t>
            </a:r>
            <a:r>
              <a:rPr lang="fi-FI" sz="1050" i="1" dirty="0"/>
              <a:t> </a:t>
            </a:r>
            <a:r>
              <a:rPr lang="fi-FI" sz="1050" i="1" dirty="0" err="1"/>
              <a:t>number</a:t>
            </a:r>
            <a:r>
              <a:rPr lang="fi-FI" sz="1050" i="1" dirty="0"/>
              <a:t> of </a:t>
            </a:r>
            <a:r>
              <a:rPr lang="fi-FI" sz="1050" i="1" dirty="0" err="1"/>
              <a:t>classes</a:t>
            </a:r>
            <a:r>
              <a:rPr lang="fi-FI" sz="1050" i="1" dirty="0"/>
              <a:t> (</a:t>
            </a:r>
            <a:r>
              <a:rPr lang="fi-FI" sz="1050" i="1" dirty="0" err="1"/>
              <a:t>fitted</a:t>
            </a:r>
            <a:r>
              <a:rPr lang="fi-FI" sz="1050" i="1" dirty="0"/>
              <a:t> </a:t>
            </a:r>
            <a:r>
              <a:rPr lang="fi-FI" sz="1050" i="1" dirty="0" err="1"/>
              <a:t>distributions</a:t>
            </a:r>
            <a:r>
              <a:rPr lang="fi-FI" sz="1050" i="1" dirty="0"/>
              <a:t>) is 21 and </a:t>
            </a:r>
            <a:r>
              <a:rPr lang="fi-FI" sz="1050" i="1" dirty="0" err="1"/>
              <a:t>the</a:t>
            </a:r>
            <a:r>
              <a:rPr lang="fi-FI" sz="1050" i="1" dirty="0"/>
              <a:t> </a:t>
            </a:r>
            <a:r>
              <a:rPr lang="fi-FI" sz="1050" i="1" dirty="0" err="1"/>
              <a:t>number</a:t>
            </a:r>
            <a:r>
              <a:rPr lang="fi-FI" sz="1050" i="1" dirty="0"/>
              <a:t> of </a:t>
            </a:r>
            <a:r>
              <a:rPr lang="fi-FI" sz="1050" i="1" dirty="0" err="1"/>
              <a:t>dimensions</a:t>
            </a:r>
            <a:r>
              <a:rPr lang="fi-FI" sz="1050" i="1" dirty="0"/>
              <a:t> is 8: SLSTR </a:t>
            </a:r>
            <a:r>
              <a:rPr lang="fi-FI" sz="1050" i="1" dirty="0" err="1"/>
              <a:t>channels</a:t>
            </a:r>
            <a:r>
              <a:rPr lang="fi-FI" sz="1050" i="1" dirty="0"/>
              <a:t> 1, 2, 5, 6, 8 and 9 and </a:t>
            </a:r>
            <a:r>
              <a:rPr lang="fi-FI" sz="1050" i="1" dirty="0" err="1"/>
              <a:t>two</a:t>
            </a:r>
            <a:r>
              <a:rPr lang="fi-FI" sz="1050" i="1" dirty="0"/>
              <a:t> </a:t>
            </a:r>
            <a:r>
              <a:rPr lang="fi-FI" sz="1050" i="1" dirty="0" err="1"/>
              <a:t>indices</a:t>
            </a:r>
            <a:r>
              <a:rPr lang="fi-FI" sz="1050" i="1" dirty="0"/>
              <a:t> NDSI and NDWI</a:t>
            </a:r>
            <a:r>
              <a:rPr lang="en-US" sz="1050" i="1" dirty="0"/>
              <a:t>.</a:t>
            </a:r>
            <a:endParaRPr lang="fi-FI" sz="1050" i="1" dirty="0"/>
          </a:p>
        </p:txBody>
      </p:sp>
    </p:spTree>
    <p:extLst>
      <p:ext uri="{BB962C8B-B14F-4D97-AF65-F5344CB8AC3E}">
        <p14:creationId xmlns:p14="http://schemas.microsoft.com/office/powerpoint/2010/main" val="2587550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1BAF05-44FD-4B94-8234-C55AA3AB560C}"/>
              </a:ext>
            </a:extLst>
          </p:cNvPr>
          <p:cNvSpPr>
            <a:spLocks noGrp="1"/>
          </p:cNvSpPr>
          <p:nvPr>
            <p:ph type="title"/>
          </p:nvPr>
        </p:nvSpPr>
        <p:spPr>
          <a:xfrm>
            <a:off x="870693" y="206375"/>
            <a:ext cx="8210485" cy="477092"/>
          </a:xfrm>
        </p:spPr>
        <p:txBody>
          <a:bodyPr/>
          <a:lstStyle/>
          <a:p>
            <a:r>
              <a:rPr lang="fi-FI" dirty="0"/>
              <a:t>LIE-NH </a:t>
            </a:r>
            <a:r>
              <a:rPr lang="fi-FI" dirty="0" err="1"/>
              <a:t>processing</a:t>
            </a:r>
            <a:endParaRPr lang="fi-FI" dirty="0"/>
          </a:p>
        </p:txBody>
      </p:sp>
      <p:pic>
        <p:nvPicPr>
          <p:cNvPr id="9" name="Kuva 8">
            <a:extLst>
              <a:ext uri="{FF2B5EF4-FFF2-40B4-BE49-F238E27FC236}">
                <a16:creationId xmlns:a16="http://schemas.microsoft.com/office/drawing/2014/main" id="{8BE612AD-BE27-462F-AC27-F16B2EA225E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2718" y="647737"/>
            <a:ext cx="8341282" cy="4257767"/>
          </a:xfrm>
          <a:prstGeom prst="rect">
            <a:avLst/>
          </a:prstGeom>
        </p:spPr>
      </p:pic>
    </p:spTree>
    <p:extLst>
      <p:ext uri="{BB962C8B-B14F-4D97-AF65-F5344CB8AC3E}">
        <p14:creationId xmlns:p14="http://schemas.microsoft.com/office/powerpoint/2010/main" val="4074349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75E30FA7-17D5-4B19-AC9B-9B29AC701F9D}"/>
              </a:ext>
            </a:extLst>
          </p:cNvPr>
          <p:cNvSpPr>
            <a:spLocks noGrp="1"/>
          </p:cNvSpPr>
          <p:nvPr>
            <p:ph type="title"/>
          </p:nvPr>
        </p:nvSpPr>
        <p:spPr/>
        <p:txBody>
          <a:bodyPr/>
          <a:lstStyle/>
          <a:p>
            <a:r>
              <a:rPr lang="fi-FI" dirty="0" err="1"/>
              <a:t>Validation</a:t>
            </a:r>
            <a:r>
              <a:rPr lang="fi-FI" dirty="0"/>
              <a:t>: In-</a:t>
            </a:r>
            <a:r>
              <a:rPr lang="fi-FI" dirty="0" err="1"/>
              <a:t>situ</a:t>
            </a:r>
            <a:r>
              <a:rPr lang="fi-FI" dirty="0"/>
              <a:t> data</a:t>
            </a:r>
          </a:p>
        </p:txBody>
      </p:sp>
      <p:pic>
        <p:nvPicPr>
          <p:cNvPr id="8" name="Kuva 7">
            <a:extLst>
              <a:ext uri="{FF2B5EF4-FFF2-40B4-BE49-F238E27FC236}">
                <a16:creationId xmlns:a16="http://schemas.microsoft.com/office/drawing/2014/main" id="{AC83230F-B434-44E5-9902-478EE4CB29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4746" y="1062610"/>
            <a:ext cx="2813808" cy="3976187"/>
          </a:xfrm>
          <a:prstGeom prst="rect">
            <a:avLst/>
          </a:prstGeom>
        </p:spPr>
      </p:pic>
      <p:pic>
        <p:nvPicPr>
          <p:cNvPr id="10" name="Kuva 9">
            <a:extLst>
              <a:ext uri="{FF2B5EF4-FFF2-40B4-BE49-F238E27FC236}">
                <a16:creationId xmlns:a16="http://schemas.microsoft.com/office/drawing/2014/main" id="{4B4579C4-9E57-40AA-A596-8366BDA429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294" y="1062612"/>
            <a:ext cx="2887901" cy="4080887"/>
          </a:xfrm>
          <a:prstGeom prst="rect">
            <a:avLst/>
          </a:prstGeom>
        </p:spPr>
      </p:pic>
      <p:pic>
        <p:nvPicPr>
          <p:cNvPr id="12" name="Kuva 11">
            <a:extLst>
              <a:ext uri="{FF2B5EF4-FFF2-40B4-BE49-F238E27FC236}">
                <a16:creationId xmlns:a16="http://schemas.microsoft.com/office/drawing/2014/main" id="{3D3A27F4-626C-42A2-B40A-36A73CBBA9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3298" y="1062611"/>
            <a:ext cx="2887902" cy="4080888"/>
          </a:xfrm>
          <a:prstGeom prst="rect">
            <a:avLst/>
          </a:prstGeom>
        </p:spPr>
      </p:pic>
      <p:sp>
        <p:nvSpPr>
          <p:cNvPr id="13" name="Tekstiruutu 12">
            <a:extLst>
              <a:ext uri="{FF2B5EF4-FFF2-40B4-BE49-F238E27FC236}">
                <a16:creationId xmlns:a16="http://schemas.microsoft.com/office/drawing/2014/main" id="{DEB5BADE-DEAA-4615-BD60-727DBA4EAD73}"/>
              </a:ext>
            </a:extLst>
          </p:cNvPr>
          <p:cNvSpPr txBox="1"/>
          <p:nvPr/>
        </p:nvSpPr>
        <p:spPr>
          <a:xfrm>
            <a:off x="953071" y="754833"/>
            <a:ext cx="6692666" cy="307777"/>
          </a:xfrm>
          <a:prstGeom prst="rect">
            <a:avLst/>
          </a:prstGeom>
          <a:noFill/>
        </p:spPr>
        <p:txBody>
          <a:bodyPr wrap="none" rtlCol="0">
            <a:spAutoFit/>
          </a:bodyPr>
          <a:lstStyle/>
          <a:p>
            <a:r>
              <a:rPr lang="fi-FI" sz="1400" dirty="0"/>
              <a:t>In-</a:t>
            </a:r>
            <a:r>
              <a:rPr lang="fi-FI" sz="1400" dirty="0" err="1"/>
              <a:t>situ</a:t>
            </a:r>
            <a:r>
              <a:rPr lang="fi-FI" sz="1400" dirty="0"/>
              <a:t> </a:t>
            </a:r>
            <a:r>
              <a:rPr lang="fi-FI" sz="1400" dirty="0" err="1"/>
              <a:t>observation</a:t>
            </a:r>
            <a:r>
              <a:rPr lang="fi-FI" sz="1400" dirty="0"/>
              <a:t> ” </a:t>
            </a:r>
            <a:r>
              <a:rPr lang="fi-FI" sz="1400" dirty="0" err="1"/>
              <a:t>The</a:t>
            </a:r>
            <a:r>
              <a:rPr lang="fi-FI" sz="1400" dirty="0"/>
              <a:t> </a:t>
            </a:r>
            <a:r>
              <a:rPr lang="fi-FI" sz="1400" dirty="0" err="1"/>
              <a:t>whole</a:t>
            </a:r>
            <a:r>
              <a:rPr lang="fi-FI" sz="1400" dirty="0"/>
              <a:t> </a:t>
            </a:r>
            <a:r>
              <a:rPr lang="fi-FI" sz="1400" dirty="0" err="1"/>
              <a:t>horizon</a:t>
            </a:r>
            <a:r>
              <a:rPr lang="fi-FI" sz="1400" dirty="0"/>
              <a:t> is ice-</a:t>
            </a:r>
            <a:r>
              <a:rPr lang="fi-FI" sz="1400" dirty="0" err="1"/>
              <a:t>free</a:t>
            </a:r>
            <a:r>
              <a:rPr lang="fi-FI" sz="1400" dirty="0"/>
              <a:t>” in </a:t>
            </a:r>
            <a:r>
              <a:rPr lang="fi-FI" sz="1400" dirty="0" err="1"/>
              <a:t>Nuasjärvi</a:t>
            </a:r>
            <a:r>
              <a:rPr lang="fi-FI" sz="1400" dirty="0"/>
              <a:t>, Finland, on 26 </a:t>
            </a:r>
            <a:r>
              <a:rPr lang="fi-FI" sz="1400" dirty="0" err="1"/>
              <a:t>April</a:t>
            </a:r>
            <a:r>
              <a:rPr lang="fi-FI" sz="1400" dirty="0"/>
              <a:t> 2019</a:t>
            </a:r>
          </a:p>
        </p:txBody>
      </p:sp>
      <p:sp>
        <p:nvSpPr>
          <p:cNvPr id="14" name="Tekstiruutu 13">
            <a:extLst>
              <a:ext uri="{FF2B5EF4-FFF2-40B4-BE49-F238E27FC236}">
                <a16:creationId xmlns:a16="http://schemas.microsoft.com/office/drawing/2014/main" id="{FF2B3FD7-B6BF-4DB6-8C92-39B8A1A667BB}"/>
              </a:ext>
            </a:extLst>
          </p:cNvPr>
          <p:cNvSpPr txBox="1"/>
          <p:nvPr/>
        </p:nvSpPr>
        <p:spPr>
          <a:xfrm>
            <a:off x="645944" y="4522952"/>
            <a:ext cx="2092561" cy="276999"/>
          </a:xfrm>
          <a:prstGeom prst="rect">
            <a:avLst/>
          </a:prstGeom>
          <a:noFill/>
        </p:spPr>
        <p:txBody>
          <a:bodyPr wrap="none" rtlCol="0">
            <a:spAutoFit/>
          </a:bodyPr>
          <a:lstStyle/>
          <a:p>
            <a:r>
              <a:rPr lang="fi-FI" sz="1200" dirty="0"/>
              <a:t>S2 MSI image on 25 </a:t>
            </a:r>
            <a:r>
              <a:rPr lang="fi-FI" sz="1200" dirty="0" err="1"/>
              <a:t>April</a:t>
            </a:r>
            <a:r>
              <a:rPr lang="fi-FI" sz="1200" dirty="0"/>
              <a:t> 2019</a:t>
            </a:r>
          </a:p>
        </p:txBody>
      </p:sp>
      <p:sp>
        <p:nvSpPr>
          <p:cNvPr id="15" name="Tekstiruutu 14">
            <a:extLst>
              <a:ext uri="{FF2B5EF4-FFF2-40B4-BE49-F238E27FC236}">
                <a16:creationId xmlns:a16="http://schemas.microsoft.com/office/drawing/2014/main" id="{B4F2AD86-B381-47F5-9290-9758D128D1AF}"/>
              </a:ext>
            </a:extLst>
          </p:cNvPr>
          <p:cNvSpPr txBox="1"/>
          <p:nvPr/>
        </p:nvSpPr>
        <p:spPr>
          <a:xfrm>
            <a:off x="3442697" y="4522952"/>
            <a:ext cx="2092561" cy="276999"/>
          </a:xfrm>
          <a:prstGeom prst="rect">
            <a:avLst/>
          </a:prstGeom>
          <a:noFill/>
        </p:spPr>
        <p:txBody>
          <a:bodyPr wrap="none" rtlCol="0">
            <a:spAutoFit/>
          </a:bodyPr>
          <a:lstStyle/>
          <a:p>
            <a:r>
              <a:rPr lang="fi-FI" sz="1200" dirty="0"/>
              <a:t>S2 MSI image on 28 </a:t>
            </a:r>
            <a:r>
              <a:rPr lang="fi-FI" sz="1200" dirty="0" err="1"/>
              <a:t>April</a:t>
            </a:r>
            <a:r>
              <a:rPr lang="fi-FI" sz="1200" dirty="0"/>
              <a:t> 2019</a:t>
            </a:r>
          </a:p>
        </p:txBody>
      </p:sp>
    </p:spTree>
    <p:extLst>
      <p:ext uri="{BB962C8B-B14F-4D97-AF65-F5344CB8AC3E}">
        <p14:creationId xmlns:p14="http://schemas.microsoft.com/office/powerpoint/2010/main" val="3510041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C402E4B2-4FA9-4699-BE16-CCA4161A2830}"/>
              </a:ext>
            </a:extLst>
          </p:cNvPr>
          <p:cNvSpPr>
            <a:spLocks noGrp="1"/>
          </p:cNvSpPr>
          <p:nvPr>
            <p:ph idx="1"/>
          </p:nvPr>
        </p:nvSpPr>
        <p:spPr>
          <a:xfrm>
            <a:off x="942975" y="956281"/>
            <a:ext cx="7743826" cy="3566334"/>
          </a:xfrm>
        </p:spPr>
        <p:txBody>
          <a:bodyPr/>
          <a:lstStyle/>
          <a:p>
            <a:r>
              <a:rPr lang="fi-FI" sz="1800" dirty="0" err="1"/>
              <a:t>Over</a:t>
            </a:r>
            <a:r>
              <a:rPr lang="fi-FI" sz="1800" dirty="0"/>
              <a:t> </a:t>
            </a:r>
            <a:r>
              <a:rPr lang="fi-FI" sz="1800" dirty="0" err="1"/>
              <a:t>all</a:t>
            </a:r>
            <a:r>
              <a:rPr lang="fi-FI" sz="1800" dirty="0"/>
              <a:t> 77 </a:t>
            </a:r>
            <a:r>
              <a:rPr lang="fi-FI" sz="1800" dirty="0" err="1"/>
              <a:t>images</a:t>
            </a:r>
            <a:r>
              <a:rPr lang="fi-FI" sz="1800" dirty="0"/>
              <a:t> </a:t>
            </a:r>
            <a:r>
              <a:rPr lang="fi-FI" sz="1800" dirty="0" err="1"/>
              <a:t>between</a:t>
            </a:r>
            <a:r>
              <a:rPr lang="fi-FI" sz="1800" dirty="0"/>
              <a:t> 7 </a:t>
            </a:r>
            <a:r>
              <a:rPr lang="fi-FI" sz="1800" dirty="0" err="1"/>
              <a:t>March</a:t>
            </a:r>
            <a:r>
              <a:rPr lang="fi-FI" sz="1800" dirty="0"/>
              <a:t> and 28 </a:t>
            </a:r>
            <a:r>
              <a:rPr lang="fi-FI" sz="1800" dirty="0" err="1"/>
              <a:t>May</a:t>
            </a:r>
            <a:r>
              <a:rPr lang="fi-FI" sz="1800" dirty="0"/>
              <a:t> 2019</a:t>
            </a:r>
          </a:p>
          <a:p>
            <a:pPr lvl="1"/>
            <a:r>
              <a:rPr lang="fi-FI" sz="1600" dirty="0" err="1"/>
              <a:t>Most</a:t>
            </a:r>
            <a:r>
              <a:rPr lang="fi-FI" sz="1600" dirty="0"/>
              <a:t> </a:t>
            </a:r>
            <a:r>
              <a:rPr lang="fi-FI" sz="1600" dirty="0" err="1"/>
              <a:t>lakes</a:t>
            </a:r>
            <a:r>
              <a:rPr lang="fi-FI" sz="1600" dirty="0"/>
              <a:t> </a:t>
            </a:r>
            <a:r>
              <a:rPr lang="fi-FI" sz="1600" dirty="0" err="1"/>
              <a:t>are</a:t>
            </a:r>
            <a:r>
              <a:rPr lang="fi-FI" sz="1600" dirty="0"/>
              <a:t> </a:t>
            </a:r>
            <a:r>
              <a:rPr lang="fi-FI" sz="1600" dirty="0" err="1"/>
              <a:t>under</a:t>
            </a:r>
            <a:r>
              <a:rPr lang="fi-FI" sz="1600" dirty="0"/>
              <a:t> </a:t>
            </a:r>
            <a:r>
              <a:rPr lang="fi-FI" sz="1600" dirty="0" err="1"/>
              <a:t>melting</a:t>
            </a:r>
            <a:r>
              <a:rPr lang="fi-FI" sz="1600" dirty="0"/>
              <a:t> </a:t>
            </a:r>
            <a:r>
              <a:rPr lang="fi-FI" sz="1600" dirty="0" err="1"/>
              <a:t>stage</a:t>
            </a:r>
            <a:r>
              <a:rPr lang="fi-FI" sz="1600" dirty="0"/>
              <a:t>, </a:t>
            </a:r>
            <a:r>
              <a:rPr lang="fi-FI" sz="1600" dirty="0" err="1"/>
              <a:t>presenting</a:t>
            </a:r>
            <a:r>
              <a:rPr lang="fi-FI" sz="1600" dirty="0"/>
              <a:t> </a:t>
            </a:r>
            <a:r>
              <a:rPr lang="fi-FI" sz="1600" dirty="0" err="1"/>
              <a:t>partial</a:t>
            </a:r>
            <a:r>
              <a:rPr lang="fi-FI" sz="1600" dirty="0"/>
              <a:t> ice cover</a:t>
            </a:r>
          </a:p>
          <a:p>
            <a:pPr lvl="2"/>
            <a:r>
              <a:rPr lang="fi-FI" sz="1400" dirty="0"/>
              <a:t>23.9% of </a:t>
            </a:r>
            <a:r>
              <a:rPr lang="fi-FI" sz="1400" dirty="0" err="1"/>
              <a:t>images</a:t>
            </a:r>
            <a:r>
              <a:rPr lang="fi-FI" sz="1400" dirty="0"/>
              <a:t> </a:t>
            </a:r>
            <a:r>
              <a:rPr lang="fi-FI" sz="1400" dirty="0" err="1"/>
              <a:t>includes</a:t>
            </a:r>
            <a:r>
              <a:rPr lang="fi-FI" sz="1400" dirty="0"/>
              <a:t> </a:t>
            </a:r>
            <a:r>
              <a:rPr lang="fi-FI" sz="1400" dirty="0" err="1"/>
              <a:t>only</a:t>
            </a:r>
            <a:r>
              <a:rPr lang="fi-FI" sz="1400" dirty="0"/>
              <a:t> ice </a:t>
            </a:r>
            <a:r>
              <a:rPr lang="fi-FI" sz="1400" dirty="0" err="1"/>
              <a:t>pixels</a:t>
            </a:r>
            <a:r>
              <a:rPr lang="fi-FI" sz="1400" dirty="0"/>
              <a:t> (</a:t>
            </a:r>
            <a:r>
              <a:rPr lang="fi-FI" sz="1400" dirty="0" err="1"/>
              <a:t>including</a:t>
            </a:r>
            <a:r>
              <a:rPr lang="fi-FI" sz="1400" dirty="0"/>
              <a:t> </a:t>
            </a:r>
            <a:r>
              <a:rPr lang="fi-FI" sz="1400" dirty="0" err="1"/>
              <a:t>different</a:t>
            </a:r>
            <a:r>
              <a:rPr lang="fi-FI" sz="1400" dirty="0"/>
              <a:t> ice </a:t>
            </a:r>
            <a:r>
              <a:rPr lang="fi-FI" sz="1400" dirty="0" err="1"/>
              <a:t>types</a:t>
            </a:r>
            <a:r>
              <a:rPr lang="fi-FI" sz="1400" dirty="0"/>
              <a:t>)</a:t>
            </a:r>
          </a:p>
          <a:p>
            <a:pPr lvl="2"/>
            <a:r>
              <a:rPr lang="fi-FI" sz="1400" dirty="0"/>
              <a:t>8.6% of </a:t>
            </a:r>
            <a:r>
              <a:rPr lang="fi-FI" sz="1400" dirty="0" err="1"/>
              <a:t>images</a:t>
            </a:r>
            <a:r>
              <a:rPr lang="fi-FI" sz="1400" dirty="0"/>
              <a:t> </a:t>
            </a:r>
            <a:r>
              <a:rPr lang="fi-FI" sz="1400" dirty="0" err="1"/>
              <a:t>includes</a:t>
            </a:r>
            <a:r>
              <a:rPr lang="fi-FI" sz="1400" dirty="0"/>
              <a:t> </a:t>
            </a:r>
            <a:r>
              <a:rPr lang="fi-FI" sz="1400" dirty="0" err="1"/>
              <a:t>only</a:t>
            </a:r>
            <a:r>
              <a:rPr lang="fi-FI" sz="1400" dirty="0"/>
              <a:t> open </a:t>
            </a:r>
            <a:r>
              <a:rPr lang="fi-FI" sz="1400" dirty="0" err="1"/>
              <a:t>water</a:t>
            </a:r>
            <a:r>
              <a:rPr lang="fi-FI" sz="1400" dirty="0"/>
              <a:t> </a:t>
            </a:r>
            <a:r>
              <a:rPr lang="fi-FI" sz="1400" dirty="0" err="1"/>
              <a:t>pixels</a:t>
            </a:r>
            <a:endParaRPr lang="fi-FI" sz="1400" dirty="0"/>
          </a:p>
          <a:p>
            <a:pPr lvl="2"/>
            <a:r>
              <a:rPr lang="fi-FI" sz="1400" dirty="0"/>
              <a:t>67.6.% of </a:t>
            </a:r>
            <a:r>
              <a:rPr lang="fi-FI" sz="1400" dirty="0" err="1"/>
              <a:t>images</a:t>
            </a:r>
            <a:r>
              <a:rPr lang="fi-FI" sz="1400" dirty="0"/>
              <a:t> </a:t>
            </a:r>
            <a:r>
              <a:rPr lang="fi-FI" sz="1400" dirty="0" err="1"/>
              <a:t>includes</a:t>
            </a:r>
            <a:r>
              <a:rPr lang="fi-FI" sz="1400" dirty="0"/>
              <a:t> </a:t>
            </a:r>
            <a:r>
              <a:rPr lang="fi-FI" sz="1400" dirty="0" err="1"/>
              <a:t>lakes</a:t>
            </a:r>
            <a:r>
              <a:rPr lang="fi-FI" sz="1400" dirty="0"/>
              <a:t> </a:t>
            </a:r>
            <a:r>
              <a:rPr lang="fi-FI" sz="1400" dirty="0" err="1"/>
              <a:t>with</a:t>
            </a:r>
            <a:r>
              <a:rPr lang="fi-FI" sz="1400" dirty="0"/>
              <a:t> </a:t>
            </a:r>
            <a:r>
              <a:rPr lang="fi-FI" sz="1400" dirty="0" err="1"/>
              <a:t>both</a:t>
            </a:r>
            <a:r>
              <a:rPr lang="fi-FI" sz="1400" dirty="0"/>
              <a:t> ice </a:t>
            </a:r>
            <a:r>
              <a:rPr lang="fi-FI" sz="1400" dirty="0" err="1"/>
              <a:t>covered</a:t>
            </a:r>
            <a:r>
              <a:rPr lang="fi-FI" sz="1400" dirty="0"/>
              <a:t> and open </a:t>
            </a:r>
            <a:r>
              <a:rPr lang="fi-FI" sz="1400" dirty="0" err="1"/>
              <a:t>water</a:t>
            </a:r>
            <a:r>
              <a:rPr lang="fi-FI" sz="1400" dirty="0"/>
              <a:t> </a:t>
            </a:r>
            <a:r>
              <a:rPr lang="fi-FI" sz="1400" dirty="0" err="1"/>
              <a:t>pixels</a:t>
            </a:r>
            <a:r>
              <a:rPr lang="fi-FI" sz="1400" dirty="0"/>
              <a:t> </a:t>
            </a:r>
          </a:p>
          <a:p>
            <a:pPr lvl="1"/>
            <a:r>
              <a:rPr lang="fi-FI" sz="1600" dirty="0" err="1"/>
              <a:t>From</a:t>
            </a:r>
            <a:r>
              <a:rPr lang="fi-FI" sz="1600" dirty="0"/>
              <a:t> Lokka, Finland, and </a:t>
            </a:r>
            <a:r>
              <a:rPr lang="fi-FI" sz="1600" dirty="0" err="1"/>
              <a:t>Tjaktjajaure</a:t>
            </a:r>
            <a:r>
              <a:rPr lang="fi-FI" sz="1600" dirty="0"/>
              <a:t>, </a:t>
            </a:r>
            <a:r>
              <a:rPr lang="fi-FI" sz="1600" dirty="0" err="1"/>
              <a:t>Sweden</a:t>
            </a:r>
            <a:r>
              <a:rPr lang="fi-FI" sz="1600" dirty="0"/>
              <a:t>, </a:t>
            </a:r>
            <a:r>
              <a:rPr lang="fi-FI" sz="1600" dirty="0" err="1"/>
              <a:t>several</a:t>
            </a:r>
            <a:r>
              <a:rPr lang="fi-FI" sz="1600" dirty="0"/>
              <a:t> </a:t>
            </a:r>
            <a:r>
              <a:rPr lang="fi-FI" sz="1600" dirty="0" err="1"/>
              <a:t>images</a:t>
            </a:r>
            <a:r>
              <a:rPr lang="fi-FI" sz="1600" dirty="0"/>
              <a:t> </a:t>
            </a:r>
            <a:r>
              <a:rPr lang="fi-FI" sz="1600" dirty="0" err="1"/>
              <a:t>during</a:t>
            </a:r>
            <a:r>
              <a:rPr lang="fi-FI" sz="1600" dirty="0"/>
              <a:t> </a:t>
            </a:r>
            <a:r>
              <a:rPr lang="fi-FI" sz="1600" dirty="0" err="1"/>
              <a:t>the</a:t>
            </a:r>
            <a:r>
              <a:rPr lang="fi-FI" sz="1600" dirty="0"/>
              <a:t> </a:t>
            </a:r>
            <a:r>
              <a:rPr lang="fi-FI" sz="1600" dirty="0" err="1"/>
              <a:t>spring</a:t>
            </a:r>
            <a:endParaRPr lang="fi-FI" sz="1600" dirty="0"/>
          </a:p>
        </p:txBody>
      </p:sp>
      <p:sp>
        <p:nvSpPr>
          <p:cNvPr id="2" name="Otsikko 1">
            <a:extLst>
              <a:ext uri="{FF2B5EF4-FFF2-40B4-BE49-F238E27FC236}">
                <a16:creationId xmlns:a16="http://schemas.microsoft.com/office/drawing/2014/main" id="{9459E3B8-2B85-4030-9BD9-0BBEB95E73D5}"/>
              </a:ext>
            </a:extLst>
          </p:cNvPr>
          <p:cNvSpPr>
            <a:spLocks noGrp="1"/>
          </p:cNvSpPr>
          <p:nvPr>
            <p:ph type="title"/>
          </p:nvPr>
        </p:nvSpPr>
        <p:spPr/>
        <p:txBody>
          <a:bodyPr/>
          <a:lstStyle/>
          <a:p>
            <a:r>
              <a:rPr lang="fi-FI" dirty="0" err="1"/>
              <a:t>Validation</a:t>
            </a:r>
            <a:r>
              <a:rPr lang="fi-FI" dirty="0"/>
              <a:t>: Sentinel-2 MSI data</a:t>
            </a:r>
          </a:p>
        </p:txBody>
      </p:sp>
      <p:pic>
        <p:nvPicPr>
          <p:cNvPr id="4" name="Kuva 3">
            <a:extLst>
              <a:ext uri="{FF2B5EF4-FFF2-40B4-BE49-F238E27FC236}">
                <a16:creationId xmlns:a16="http://schemas.microsoft.com/office/drawing/2014/main" id="{991D7A1A-30C4-4B26-AD6B-636642006B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71625"/>
            <a:ext cx="9144000" cy="1871875"/>
          </a:xfrm>
          <a:prstGeom prst="rect">
            <a:avLst/>
          </a:prstGeom>
        </p:spPr>
      </p:pic>
    </p:spTree>
    <p:extLst>
      <p:ext uri="{BB962C8B-B14F-4D97-AF65-F5344CB8AC3E}">
        <p14:creationId xmlns:p14="http://schemas.microsoft.com/office/powerpoint/2010/main" val="2395541753"/>
      </p:ext>
    </p:extLst>
  </p:cSld>
  <p:clrMapOvr>
    <a:masterClrMapping/>
  </p:clrMapOvr>
</p:sld>
</file>

<file path=ppt/theme/theme1.xml><?xml version="1.0" encoding="utf-8"?>
<a:theme xmlns:a="http://schemas.openxmlformats.org/drawingml/2006/main" name="Land Ope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nd with background 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nd without background 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Land with background im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Référence_x0020_du_x0020_contrat xmlns="24584a92-cfe5-42c0-880b-1dbd08f20e00">JRC-199496</Référence_x0020_du_x0020_contrat>
    <Language xmlns="http://schemas.microsoft.com/sharepoint/v3" xsi:nil="true"/>
    <Co-auteur xmlns="24584a92-cfe5-42c0-880b-1dbd08f20e00" xsi:nil="true"/>
    <_Source xmlns="http://schemas.microsoft.com/sharepoint/v3/fields" xsi:nil="true"/>
    <Commentaires_relecture xmlns="24584a92-cfe5-42c0-880b-1dbd08f20e00" xsi:nil="true"/>
    <Nomenclature xmlns="24584a92-cfe5-42c0-880b-1dbd08f20e00" xsi:nil="true"/>
    <_Publisher xmlns="http://schemas.microsoft.com/sharepoint/v3/fields">
      <Value>CLS</Value>
    </_Publisher>
    <_Status xmlns="http://schemas.microsoft.com/sharepoint/v3/fields">Non commencé</_Status>
    <TaxCatchAll xmlns="24584a92-cfe5-42c0-880b-1dbd08f20e00"/>
    <Référence xmlns="24584a92-cfe5-42c0-880b-1dbd08f20e00" xsi:nil="true"/>
    <a1c7a85153334bb0955c2f9598d080be xmlns="24584a92-cfe5-42c0-880b-1dbd08f20e00">
      <Terms xmlns="http://schemas.microsoft.com/office/infopath/2007/PartnerControls"/>
    </a1c7a85153334bb0955c2f9598d080be>
    <Date_x0020_version xmlns="24584a92-cfe5-42c0-880b-1dbd08f20e00" xsi:nil="true"/>
    <Destinataires xmlns="24584a92-cfe5-42c0-880b-1dbd08f20e00" xsi:nil="true"/>
    <Référence_x0020_externe xmlns="24584a92-cfe5-42c0-880b-1dbd08f20e00" xsi:nil="true"/>
    <vérificateurs xmlns="24584a92-cfe5-42c0-880b-1dbd08f20e00" xsi:nil="true"/>
    <Approbateurs xmlns="24584a92-cfe5-42c0-880b-1dbd08f20e00" xsi:nil="true"/>
    <_ResourceType xmlns="http://schemas.microsoft.com/sharepoint/v3/fields">Technical Note</_ResourceType>
    <Indice_x0020_édition xmlns="24584a92-cfe5-42c0-880b-1dbd08f20e00" xsi:nil="true"/>
    <Indice_x0020_révision xmlns="24584a92-cfe5-42c0-880b-1dbd08f20e00" xsi:nil="true"/>
  </documentManagement>
</p:properties>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CLS Template Technical Note" ma:contentTypeID="0x010100853BD43EC96A9741BFCB5D4135F0671401030105006874531B0C96B745BBC2C0F4205DBA55" ma:contentTypeVersion="7" ma:contentTypeDescription="" ma:contentTypeScope="" ma:versionID="0ac93042e980ad16283623b2675164da">
  <xsd:schema xmlns:xsd="http://www.w3.org/2001/XMLSchema" xmlns:xs="http://www.w3.org/2001/XMLSchema" xmlns:p="http://schemas.microsoft.com/office/2006/metadata/properties" xmlns:ns1="http://schemas.microsoft.com/sharepoint/v3" xmlns:ns2="24584a92-cfe5-42c0-880b-1dbd08f20e00" xmlns:ns3="http://schemas.microsoft.com/sharepoint/v3/fields" targetNamespace="http://schemas.microsoft.com/office/2006/metadata/properties" ma:root="true" ma:fieldsID="8ae0b6ee02edb7711f585250da27512c" ns1:_="" ns2:_="" ns3:_="">
    <xsd:import namespace="http://schemas.microsoft.com/sharepoint/v3"/>
    <xsd:import namespace="24584a92-cfe5-42c0-880b-1dbd08f20e00"/>
    <xsd:import namespace="http://schemas.microsoft.com/sharepoint/v3/fields"/>
    <xsd:element name="properties">
      <xsd:complexType>
        <xsd:sequence>
          <xsd:element name="documentManagement">
            <xsd:complexType>
              <xsd:all>
                <xsd:element ref="ns2:TaxCatchAll" minOccurs="0"/>
                <xsd:element ref="ns2:TaxCatchAllLabel" minOccurs="0"/>
                <xsd:element ref="ns1:Language" minOccurs="0"/>
                <xsd:element ref="ns2:Date_x0020_version" minOccurs="0"/>
                <xsd:element ref="ns2:Co-auteur" minOccurs="0"/>
                <xsd:element ref="ns2:Référence" minOccurs="0"/>
                <xsd:element ref="ns2:Indice_x0020_édition" minOccurs="0"/>
                <xsd:element ref="ns2:Indice_x0020_révision" minOccurs="0"/>
                <xsd:element ref="ns2:Destinataires" minOccurs="0"/>
                <xsd:element ref="ns3:_Publisher" minOccurs="0"/>
                <xsd:element ref="ns3:_Source" minOccurs="0"/>
                <xsd:element ref="ns2:Référence_x0020_du_x0020_contrat" minOccurs="0"/>
                <xsd:element ref="ns2:Référence_x0020_externe" minOccurs="0"/>
                <xsd:element ref="ns2:Nomenclature" minOccurs="0"/>
                <xsd:element ref="ns2:a1c7a85153334bb0955c2f9598d080be" minOccurs="0"/>
                <xsd:element ref="ns2:vérificateurs" minOccurs="0"/>
                <xsd:element ref="ns2:Approbateurs" minOccurs="0"/>
                <xsd:element ref="ns3:_Status" minOccurs="0"/>
                <xsd:element ref="ns3:_ResourceType" minOccurs="0"/>
                <xsd:element ref="ns2:Commentaires_relectur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0" nillable="true" ma:displayName="Language" ma:format="Dropdown" ma:internalName="Language" ma:readOnly="false">
      <xsd:simpleType>
        <xsd:union memberTypes="dms:Text">
          <xsd:simpleType>
            <xsd:restriction base="dms:Choice">
              <xsd:enumeration value="Arabe (Arabie saoudite)"/>
              <xsd:enumeration value="Bulgare (Bulgarie)"/>
              <xsd:enumeration value="Chinois (R.A.S. de Hong Kong)"/>
              <xsd:enumeration value="Chinois (République populaire de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24584a92-cfe5-42c0-880b-1dbd08f20e00" elementFormDefault="qualified">
    <xsd:import namespace="http://schemas.microsoft.com/office/2006/documentManagement/types"/>
    <xsd:import namespace="http://schemas.microsoft.com/office/infopath/2007/PartnerControls"/>
    <xsd:element name="TaxCatchAll" ma:index="8" nillable="true" ma:displayName="Colonne Attraper tout de Taxonomie" ma:hidden="true" ma:list="{a134cd7b-98e9-4cd3-96ec-1b3fd3b93ec3}" ma:internalName="TaxCatchAll" ma:showField="CatchAllData" ma:web="dd2b85e0-a704-4af7-822f-c7d2aa060d9f">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Colonne Attraper tout de Taxonomie1" ma:hidden="true" ma:list="{a134cd7b-98e9-4cd3-96ec-1b3fd3b93ec3}" ma:internalName="TaxCatchAllLabel" ma:readOnly="true" ma:showField="CatchAllDataLabel" ma:web="dd2b85e0-a704-4af7-822f-c7d2aa060d9f">
      <xsd:complexType>
        <xsd:complexContent>
          <xsd:extension base="dms:MultiChoiceLookup">
            <xsd:sequence>
              <xsd:element name="Value" type="dms:Lookup" maxOccurs="unbounded" minOccurs="0" nillable="true"/>
            </xsd:sequence>
          </xsd:extension>
        </xsd:complexContent>
      </xsd:complexType>
    </xsd:element>
    <xsd:element name="Date_x0020_version" ma:index="14" nillable="true" ma:displayName="Issue Date" ma:format="DateOnly" ma:internalName="Date_x0020_version">
      <xsd:simpleType>
        <xsd:restriction base="dms:DateTime"/>
      </xsd:simpleType>
    </xsd:element>
    <xsd:element name="Co-auteur" ma:index="15" nillable="true" ma:displayName="Co-Author" ma:internalName="Co_x002d_auteur">
      <xsd:simpleType>
        <xsd:restriction base="dms:Text">
          <xsd:maxLength value="255"/>
        </xsd:restriction>
      </xsd:simpleType>
    </xsd:element>
    <xsd:element name="Référence" ma:index="16" nillable="true" ma:displayName="Reference" ma:internalName="R_x00e9_f_x00e9_rence">
      <xsd:simpleType>
        <xsd:restriction base="dms:Text">
          <xsd:maxLength value="255"/>
        </xsd:restriction>
      </xsd:simpleType>
    </xsd:element>
    <xsd:element name="Indice_x0020_édition" ma:index="17" nillable="true" ma:displayName="Edition Number" ma:internalName="Indice_x0020__x00e9_dition">
      <xsd:simpleType>
        <xsd:restriction base="dms:Text">
          <xsd:maxLength value="255"/>
        </xsd:restriction>
      </xsd:simpleType>
    </xsd:element>
    <xsd:element name="Indice_x0020_révision" ma:index="18" nillable="true" ma:displayName="Revision Number" ma:internalName="Indice_x0020_r_x00e9_vision">
      <xsd:simpleType>
        <xsd:restriction base="dms:Text">
          <xsd:maxLength value="255"/>
        </xsd:restriction>
      </xsd:simpleType>
    </xsd:element>
    <xsd:element name="Destinataires" ma:index="19" nillable="true" ma:displayName="Recipients" ma:internalName="Destinataires">
      <xsd:simpleType>
        <xsd:restriction base="dms:Text">
          <xsd:maxLength value="255"/>
        </xsd:restriction>
      </xsd:simpleType>
    </xsd:element>
    <xsd:element name="Référence_x0020_du_x0020_contrat" ma:index="22" nillable="true" ma:displayName="Reference of the contract" ma:internalName="R_x00e9_f_x00e9_rence_x0020_du_x0020_contrat">
      <xsd:simpleType>
        <xsd:restriction base="dms:Text">
          <xsd:maxLength value="255"/>
        </xsd:restriction>
      </xsd:simpleType>
    </xsd:element>
    <xsd:element name="Référence_x0020_externe" ma:index="23" nillable="true" ma:displayName="External reference" ma:internalName="R_x00e9_f_x00e9_rence_x0020_externe">
      <xsd:simpleType>
        <xsd:restriction base="dms:Text">
          <xsd:maxLength value="255"/>
        </xsd:restriction>
      </xsd:simpleType>
    </xsd:element>
    <xsd:element name="Nomenclature" ma:index="24" nillable="true" ma:displayName="Nomenclature" ma:internalName="Nomenclature">
      <xsd:simpleType>
        <xsd:restriction base="dms:Text">
          <xsd:maxLength value="255"/>
        </xsd:restriction>
      </xsd:simpleType>
    </xsd:element>
    <xsd:element name="a1c7a85153334bb0955c2f9598d080be" ma:index="25" nillable="true" ma:taxonomy="true" ma:internalName="a1c7a85153334bb0955c2f9598d080be" ma:taxonomyFieldName="Composants" ma:displayName="Components" ma:default="" ma:fieldId="{a1c7a851-5333-4bb0-955c-2f9598d080be}" ma:taxonomyMulti="true" ma:sspId="e67887bc-73e1-46c3-a151-501b31e7815b" ma:termSetId="271a31bc-27ff-4c6f-b48c-4f87cf342eff" ma:anchorId="00000000-0000-0000-0000-000000000000" ma:open="true" ma:isKeyword="false">
      <xsd:complexType>
        <xsd:sequence>
          <xsd:element ref="pc:Terms" minOccurs="0" maxOccurs="1"/>
        </xsd:sequence>
      </xsd:complexType>
    </xsd:element>
    <xsd:element name="vérificateurs" ma:index="27" nillable="true" ma:displayName="Checker" ma:internalName="v_x00e9_rificateurs">
      <xsd:simpleType>
        <xsd:restriction base="dms:Text">
          <xsd:maxLength value="255"/>
        </xsd:restriction>
      </xsd:simpleType>
    </xsd:element>
    <xsd:element name="Approbateurs" ma:index="28" nillable="true" ma:displayName="Approver" ma:internalName="Approbateurs">
      <xsd:simpleType>
        <xsd:restriction base="dms:Text">
          <xsd:maxLength value="255"/>
        </xsd:restriction>
      </xsd:simpleType>
    </xsd:element>
    <xsd:element name="Commentaires_relecture" ma:index="31" nillable="true" ma:displayName="Feedback_comments" ma:internalName="Commentaires_relectur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Publisher" ma:index="20" nillable="true" ma:displayName="Publisher" ma:default="CLS" ma:description="Person, organization or service that published the resource" ma:internalName="_Publisher">
      <xsd:complexType>
        <xsd:complexContent>
          <xsd:extension base="dms:MultiChoice">
            <xsd:sequence>
              <xsd:element name="Value" maxOccurs="unbounded" minOccurs="0" nillable="true">
                <xsd:simpleType>
                  <xsd:restriction base="dms:Choice">
                    <xsd:enumeration value="CLS"/>
                    <xsd:enumeration value="Brockmann Consult"/>
                    <xsd:enumeration value="ENVEO"/>
                    <xsd:enumeration value="Finnish Meteorological Institute (FMI)"/>
                    <xsd:enumeration value="HYGEOS"/>
                    <xsd:enumeration value="International Marine and Dredging Consultants (IMDC)"/>
                    <xsd:enumeration value="LEGOS"/>
                    <xsd:enumeration value="PML"/>
                    <xsd:enumeration value="Finnish Environment Institute (SYKE)"/>
                    <xsd:enumeration value="VITO"/>
                    <xsd:enumeration value="University of Reading (URead)"/>
                    <xsd:enumeration value="University of Wien"/>
                  </xsd:restriction>
                </xsd:simpleType>
              </xsd:element>
            </xsd:sequence>
          </xsd:extension>
        </xsd:complexContent>
      </xsd:complexType>
    </xsd:element>
    <xsd:element name="_Source" ma:index="21" nillable="true" ma:displayName="Source" ma:description="References to resources from which this resource was derived" ma:internalName="_Source">
      <xsd:simpleType>
        <xsd:restriction base="dms:Note">
          <xsd:maxLength value="255"/>
        </xsd:restriction>
      </xsd:simpleType>
    </xsd:element>
    <xsd:element name="_Status" ma:index="29" nillable="true" ma:displayName="Status" ma:default="Non commencé" ma:format="Dropdown" ma:internalName="_Status" ma:readOnly="false">
      <xsd:simpleType>
        <xsd:restriction base="dms:Choice">
          <xsd:enumeration value="Non commencé"/>
          <xsd:enumeration value="Brouillon"/>
          <xsd:enumeration value="En travail"/>
          <xsd:enumeration value="A revoir"/>
          <xsd:enumeration value="Révisé"/>
          <xsd:enumeration value="Planifié"/>
          <xsd:enumeration value="Publié"/>
          <xsd:enumeration value="Final"/>
          <xsd:enumeration value="Date d'expiration"/>
          <xsd:enumeration value="Not Started"/>
          <xsd:enumeration value="Draft"/>
          <xsd:enumeration value="Reviewed"/>
          <xsd:enumeration value="Scheduled"/>
          <xsd:enumeration value="Published"/>
          <xsd:enumeration value="Expired"/>
        </xsd:restriction>
      </xsd:simpleType>
    </xsd:element>
    <xsd:element name="_ResourceType" ma:index="30" nillable="true" ma:displayName="ResourceType" ma:default="Technical Note" ma:description="Jeu de catégories, fonctions, genres ou niveau d'agrégation" ma:format="Dropdown" ma:indexed="true" ma:internalName="_ResourceType" ma:readOnly="false">
      <xsd:simpleType>
        <xsd:restriction base="dms:Choice">
          <xsd:enumeration value="Technical Note"/>
          <xsd:enumeration value="Acceptance document"/>
          <xsd:enumeration value="Dashboard"/>
          <xsd:enumeration value="Delivery note"/>
          <xsd:enumeration value="Design document"/>
          <xsd:enumeration value="Manual"/>
          <xsd:enumeration value="Memorandum"/>
          <xsd:enumeration value="Minute of Meeting"/>
          <xsd:enumeration value="Minute of Mission"/>
          <xsd:enumeration value="Monthly Report"/>
          <xsd:enumeration value="Organizational Note"/>
          <xsd:enumeration value="Plan"/>
          <xsd:enumeration value="Planning"/>
          <xsd:enumeration value="Powerpoint"/>
          <xsd:enumeration value="Report"/>
          <xsd:enumeration value="Reporting"/>
          <xsd:enumeration value="Requirement"/>
          <xsd:enumeration value="Specification"/>
          <xsd:enumeration value="Tests Documen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2"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1" ma:displayName="Comments"/>
        <xsd:element name="keywords" minOccurs="0" maxOccurs="1" type="xsd:string"/>
        <xsd:element ref="dc:language" minOccurs="0" maxOccurs="1"/>
        <xsd:element name="category" minOccurs="0" maxOccurs="1" type="xsd:string" ma:index="13" ma:displayName="Category"/>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haredContentType xmlns="Microsoft.SharePoint.Taxonomy.ContentTypeSync" SourceId="e67887bc-73e1-46c3-a151-501b31e7815b" ContentTypeId="0x010100853BD43EC96A9741BFCB5D4135F0671401030105" PreviousValue="false"/>
</file>

<file path=customXml/itemProps1.xml><?xml version="1.0" encoding="utf-8"?>
<ds:datastoreItem xmlns:ds="http://schemas.openxmlformats.org/officeDocument/2006/customXml" ds:itemID="{47F47498-B2D0-4598-8B74-EFFA3E1DB3D0}">
  <ds:schemaRefs>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schemas.microsoft.com/office/infopath/2007/PartnerControls"/>
    <ds:schemaRef ds:uri="http://purl.org/dc/elements/1.1/"/>
    <ds:schemaRef ds:uri="http://purl.org/dc/dcmitype/"/>
    <ds:schemaRef ds:uri="http://schemas.microsoft.com/sharepoint/v3/fields"/>
    <ds:schemaRef ds:uri="24584a92-cfe5-42c0-880b-1dbd08f20e00"/>
    <ds:schemaRef ds:uri="http://schemas.microsoft.com/sharepoint/v3"/>
    <ds:schemaRef ds:uri="http://www.w3.org/XML/1998/namespace"/>
  </ds:schemaRefs>
</ds:datastoreItem>
</file>

<file path=customXml/itemProps2.xml><?xml version="1.0" encoding="utf-8"?>
<ds:datastoreItem xmlns:ds="http://schemas.openxmlformats.org/officeDocument/2006/customXml" ds:itemID="{9E388444-EEA5-4B46-93C3-30506A01E651}">
  <ds:schemaRefs>
    <ds:schemaRef ds:uri="http://schemas.microsoft.com/sharepoint/events"/>
  </ds:schemaRefs>
</ds:datastoreItem>
</file>

<file path=customXml/itemProps3.xml><?xml version="1.0" encoding="utf-8"?>
<ds:datastoreItem xmlns:ds="http://schemas.openxmlformats.org/officeDocument/2006/customXml" ds:itemID="{5AC54774-B142-47B6-8A1B-2A85BD78D1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4584a92-cfe5-42c0-880b-1dbd08f20e00"/>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7D64F48-4B89-4552-881F-68FE8E17EDF6}">
  <ds:schemaRefs>
    <ds:schemaRef ds:uri="http://schemas.microsoft.com/sharepoint/v3/contenttype/forms"/>
  </ds:schemaRefs>
</ds:datastoreItem>
</file>

<file path=customXml/itemProps5.xml><?xml version="1.0" encoding="utf-8"?>
<ds:datastoreItem xmlns:ds="http://schemas.openxmlformats.org/officeDocument/2006/customXml" ds:itemID="{F427695A-310B-441D-B168-F24DA718CA14}">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5340</TotalTime>
  <Words>988</Words>
  <Application>Microsoft Office PowerPoint</Application>
  <PresentationFormat>Näytössä katseltava esitys (16:9)</PresentationFormat>
  <Paragraphs>145</Paragraphs>
  <Slides>16</Slides>
  <Notes>2</Notes>
  <HiddenSlides>0</HiddenSlides>
  <MMClips>0</MMClips>
  <ScaleCrop>false</ScaleCrop>
  <HeadingPairs>
    <vt:vector size="6" baseType="variant">
      <vt:variant>
        <vt:lpstr>Käytetyt fontit</vt:lpstr>
      </vt:variant>
      <vt:variant>
        <vt:i4>5</vt:i4>
      </vt:variant>
      <vt:variant>
        <vt:lpstr>Teema</vt:lpstr>
      </vt:variant>
      <vt:variant>
        <vt:i4>4</vt:i4>
      </vt:variant>
      <vt:variant>
        <vt:lpstr>Dian otsikot</vt:lpstr>
      </vt:variant>
      <vt:variant>
        <vt:i4>16</vt:i4>
      </vt:variant>
    </vt:vector>
  </HeadingPairs>
  <TitlesOfParts>
    <vt:vector size="25" baseType="lpstr">
      <vt:lpstr>Arial</vt:lpstr>
      <vt:lpstr>Arial Black</vt:lpstr>
      <vt:lpstr>Calibri</vt:lpstr>
      <vt:lpstr>Futura Bk BT</vt:lpstr>
      <vt:lpstr>Wingdings</vt:lpstr>
      <vt:lpstr>Land Opening</vt:lpstr>
      <vt:lpstr>Land with background image</vt:lpstr>
      <vt:lpstr>Land without background image</vt:lpstr>
      <vt:lpstr>1_Land with background image</vt:lpstr>
      <vt:lpstr>Global Land Service-  Cryosphere &amp; Water LAKE ICE EXTENT FOR NORTHERN HEMISPHERE</vt:lpstr>
      <vt:lpstr>Introduction - Lake Ice Extent (LIE)</vt:lpstr>
      <vt:lpstr>Lake Ice Extent for Northern Europe</vt:lpstr>
      <vt:lpstr>Lake Ice Extent for Northern Hemisphere</vt:lpstr>
      <vt:lpstr>LIE-NH Watermask</vt:lpstr>
      <vt:lpstr>LIE-NH algorithm</vt:lpstr>
      <vt:lpstr>LIE-NH processing</vt:lpstr>
      <vt:lpstr>Validation: In-situ data</vt:lpstr>
      <vt:lpstr>Validation: Sentinel-2 MSI data</vt:lpstr>
      <vt:lpstr>Example of validation: Time series from Lake Lokka</vt:lpstr>
      <vt:lpstr>Challenges in validation – preparation of S2-based reference data</vt:lpstr>
      <vt:lpstr>Pros and cons</vt:lpstr>
      <vt:lpstr>Pros and cons</vt:lpstr>
      <vt:lpstr>Validation results</vt:lpstr>
      <vt:lpstr>Summary - Northern Hemisphere Lake Ice Extent product in 500 m</vt:lpstr>
      <vt:lpstr>PowerPoint-esitys</vt:lpstr>
    </vt:vector>
  </TitlesOfParts>
  <Company>GCG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Borras, Telm</dc:creator>
  <cp:lastModifiedBy>Heinilä Kirsikka</cp:lastModifiedBy>
  <cp:revision>591</cp:revision>
  <dcterms:created xsi:type="dcterms:W3CDTF">2016-08-05T07:21:09Z</dcterms:created>
  <dcterms:modified xsi:type="dcterms:W3CDTF">2020-02-02T20:56:54Z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0x010100853BD43EC96A9741BFCB5D4135F0671401030105006874531B0C96B745BBC2C0F4205DBA55</vt:lpwstr>
  </property>
  <property fmtid="{D5CDD505-2E9C-101B-9397-08002B2CF9AE}" pid="3" name="Composants">
    <vt:lpwstr/>
  </property>
</Properties>
</file>