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94" r:id="rId2"/>
    <p:sldId id="370" r:id="rId3"/>
    <p:sldId id="317" r:id="rId4"/>
    <p:sldId id="274" r:id="rId5"/>
    <p:sldId id="301" r:id="rId6"/>
    <p:sldId id="296" r:id="rId7"/>
    <p:sldId id="298" r:id="rId8"/>
    <p:sldId id="321" r:id="rId9"/>
    <p:sldId id="299" r:id="rId10"/>
    <p:sldId id="303" r:id="rId11"/>
    <p:sldId id="308" r:id="rId12"/>
    <p:sldId id="309" r:id="rId13"/>
    <p:sldId id="310" r:id="rId14"/>
    <p:sldId id="312" r:id="rId15"/>
    <p:sldId id="314" r:id="rId16"/>
    <p:sldId id="315" r:id="rId17"/>
    <p:sldId id="322" r:id="rId18"/>
    <p:sldId id="323" r:id="rId19"/>
    <p:sldId id="288" r:id="rId20"/>
    <p:sldId id="319" r:id="rId21"/>
    <p:sldId id="318" r:id="rId22"/>
  </p:sldIdLst>
  <p:sldSz cx="9144000" cy="5143500" type="screen16x9"/>
  <p:notesSz cx="7559675" cy="10691813"/>
  <p:defaultTextStyle>
    <a:defPPr>
      <a:defRPr lang="en-US"/>
    </a:defPPr>
    <a:lvl1pPr marL="0" algn="l" defTabSz="457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457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457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457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1" algn="l" defTabSz="457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8" algn="l" defTabSz="457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457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8" algn="l" defTabSz="457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4" algn="l" defTabSz="457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BD5FF"/>
    <a:srgbClr val="064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BC0B5-787B-E140-8039-E497A1031C7E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CCE0F-A783-FA40-B130-E3C934673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457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457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457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1" algn="l" defTabSz="457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8" algn="l" defTabSz="457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457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8" algn="l" defTabSz="457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4" algn="l" defTabSz="4571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647359" indent="-240669" defTabSz="47298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3128698" indent="-240669" defTabSz="47298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610036" indent="-240669" defTabSz="47298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4091374" indent="-240669" defTabSz="47298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r>
              <a:rPr lang="en-GB">
                <a:solidFill>
                  <a:srgbClr val="000000"/>
                </a:solidFill>
                <a:latin typeface="DejaVu Serif" pitchFamily="16" charset="0"/>
              </a:rPr>
              <a:t>15/09/12</a:t>
            </a:r>
          </a:p>
        </p:txBody>
      </p:sp>
      <p:sp>
        <p:nvSpPr>
          <p:cNvPr id="34819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647359" indent="-240669" defTabSz="47298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3128698" indent="-240669" defTabSz="47298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610036" indent="-240669" defTabSz="47298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4091374" indent="-240669" defTabSz="47298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1338" algn="l"/>
                <a:tab pos="962677" algn="l"/>
                <a:tab pos="1444014" algn="l"/>
                <a:tab pos="1925352" algn="l"/>
                <a:tab pos="2406691" algn="l"/>
                <a:tab pos="2888029" algn="l"/>
                <a:tab pos="3369367" algn="l"/>
                <a:tab pos="3850706" algn="l"/>
                <a:tab pos="4332043" algn="l"/>
                <a:tab pos="4813381" algn="l"/>
                <a:tab pos="5294720" algn="l"/>
                <a:tab pos="5776058" algn="l"/>
                <a:tab pos="6257395" algn="l"/>
                <a:tab pos="6738733" algn="l"/>
                <a:tab pos="7220072" algn="l"/>
                <a:tab pos="7701410" algn="l"/>
                <a:tab pos="8182748" algn="l"/>
                <a:tab pos="8664087" algn="l"/>
                <a:tab pos="9145424" algn="l"/>
                <a:tab pos="9626762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C18D15A9-55C5-47D3-BF3C-4493C4B91187}" type="slidenum">
              <a:rPr lang="en-GB" smtClean="0">
                <a:solidFill>
                  <a:srgbClr val="000000"/>
                </a:solidFill>
                <a:latin typeface="DejaVu Serif" pitchFamily="16" charset="0"/>
              </a:rPr>
              <a:pPr/>
              <a:t>3</a:t>
            </a:fld>
            <a:endParaRPr lang="en-GB">
              <a:solidFill>
                <a:srgbClr val="000000"/>
              </a:solidFill>
              <a:latin typeface="DejaVu Serif" pitchFamily="16" charset="0"/>
            </a:endParaRPr>
          </a:p>
        </p:txBody>
      </p:sp>
      <p:sp>
        <p:nvSpPr>
          <p:cNvPr id="348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36600"/>
            <a:ext cx="7354887" cy="41386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2721" y="5097973"/>
            <a:ext cx="5509163" cy="499017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20663" y="801688"/>
            <a:ext cx="7112000" cy="40020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4515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755630" y="5078074"/>
            <a:ext cx="6045035" cy="470161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5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1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20360" y="270001"/>
            <a:ext cx="5903280" cy="276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20360" y="702000"/>
            <a:ext cx="590328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20360" y="2655360"/>
            <a:ext cx="590328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620360" y="270001"/>
            <a:ext cx="5903280" cy="276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620360" y="702000"/>
            <a:ext cx="288072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45440" y="702000"/>
            <a:ext cx="288072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45440" y="2655360"/>
            <a:ext cx="288072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620360" y="2655360"/>
            <a:ext cx="288072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620360" y="270001"/>
            <a:ext cx="5903280" cy="276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20360" y="702001"/>
            <a:ext cx="5903280" cy="3739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620360" y="702001"/>
            <a:ext cx="5903280" cy="3739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28041" y="701641"/>
            <a:ext cx="4687560" cy="373932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28041" y="701641"/>
            <a:ext cx="4687560" cy="373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270000"/>
            <a:ext cx="5903737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3" y="702000"/>
            <a:ext cx="5903738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4987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1pPr>
            <a:lvl2pPr marL="472454" indent="-202481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428" indent="-202481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100">
                <a:solidFill>
                  <a:schemeClr val="tx1"/>
                </a:solidFill>
              </a:defRPr>
            </a:lvl3pPr>
            <a:lvl4pPr marL="1012402" indent="-202481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375" indent="-202481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4" y="4720198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7245010" y="4763875"/>
            <a:ext cx="1465181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342866">
              <a:defRPr/>
            </a:pPr>
            <a:r>
              <a:rPr lang="en-US" sz="700" dirty="0">
                <a:solidFill>
                  <a:srgbClr val="064E83"/>
                </a:solidFill>
              </a:rPr>
              <a:t>© ECMWF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423" y="970649"/>
            <a:ext cx="5903738" cy="38985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7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23" y="1485000"/>
            <a:ext cx="5903738" cy="28661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8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23" y="2025002"/>
            <a:ext cx="5903738" cy="23083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20423" y="2340919"/>
            <a:ext cx="5903738" cy="19107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20423" y="2571750"/>
            <a:ext cx="5903738" cy="17248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350"/>
              </a:lnSpc>
              <a:spcBef>
                <a:spcPts val="0"/>
              </a:spcBef>
              <a:buNone/>
              <a:defRPr sz="11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55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270000"/>
            <a:ext cx="752416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702000"/>
            <a:ext cx="7524160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4731192"/>
            <a:ext cx="1099172" cy="17299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defTabSz="342900">
              <a:defRPr/>
            </a:pPr>
            <a:r>
              <a:rPr lang="en-US" sz="675" dirty="0">
                <a:solidFill>
                  <a:prstClr val="white"/>
                </a:solidFill>
              </a:rPr>
              <a:t>October 29, 2014</a:t>
            </a:r>
          </a:p>
        </p:txBody>
      </p:sp>
    </p:spTree>
    <p:extLst>
      <p:ext uri="{BB962C8B-B14F-4D97-AF65-F5344CB8AC3E}">
        <p14:creationId xmlns:p14="http://schemas.microsoft.com/office/powerpoint/2010/main" val="214894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20360" y="270001"/>
            <a:ext cx="5903280" cy="276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20360" y="702001"/>
            <a:ext cx="5903280" cy="3739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20360" y="270001"/>
            <a:ext cx="5903280" cy="276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20360" y="702001"/>
            <a:ext cx="5903280" cy="3739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20360" y="270001"/>
            <a:ext cx="5903280" cy="276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20360" y="702001"/>
            <a:ext cx="2880720" cy="3739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45440" y="702001"/>
            <a:ext cx="2880720" cy="3739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20360" y="270001"/>
            <a:ext cx="5903280" cy="276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620360" y="270000"/>
            <a:ext cx="5903280" cy="128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620360" y="270001"/>
            <a:ext cx="5903280" cy="276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20360" y="702000"/>
            <a:ext cx="288072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620360" y="2655360"/>
            <a:ext cx="288072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45440" y="702001"/>
            <a:ext cx="2880720" cy="3739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620360" y="270001"/>
            <a:ext cx="5903280" cy="276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20360" y="702001"/>
            <a:ext cx="2880720" cy="3739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45440" y="702000"/>
            <a:ext cx="288072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45440" y="2655360"/>
            <a:ext cx="288072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620360" y="270001"/>
            <a:ext cx="5903280" cy="276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20360" y="702000"/>
            <a:ext cx="288072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45440" y="702000"/>
            <a:ext cx="288072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620360" y="2655360"/>
            <a:ext cx="5903280" cy="1783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17"/>
          <a:stretch/>
        </p:blipFill>
        <p:spPr>
          <a:xfrm>
            <a:off x="1" y="0"/>
            <a:ext cx="136800" cy="514332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360" y="270001"/>
            <a:ext cx="5903280" cy="276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64E8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620360" y="702001"/>
            <a:ext cx="5903280" cy="3739320"/>
          </a:xfrm>
          <a:prstGeom prst="rect">
            <a:avLst/>
          </a:prstGeom>
        </p:spPr>
        <p:txBody>
          <a:bodyPr lIns="0" tIns="0" rIns="0" bIns="0"/>
          <a:lstStyle/>
          <a:p>
            <a:pPr indent="-134640">
              <a:lnSpc>
                <a:spcPct val="100000"/>
              </a:lnSpc>
              <a:buClr>
                <a:srgbClr val="064E83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Top level text goes in here </a:t>
            </a:r>
            <a:endParaRPr lang="en-US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72634" lvl="1" indent="-202300">
              <a:lnSpc>
                <a:spcPct val="100000"/>
              </a:lnSpc>
              <a:buClr>
                <a:srgbClr val="064E83"/>
              </a:buClr>
              <a:buFont typeface="Arial"/>
              <a:buChar char="–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 text goes in here</a:t>
            </a:r>
            <a:endParaRPr lang="en-US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2608" lvl="2" indent="-202300">
              <a:lnSpc>
                <a:spcPct val="100000"/>
              </a:lnSpc>
              <a:buClr>
                <a:srgbClr val="064E83"/>
              </a:buClr>
              <a:buFont typeface="Arial"/>
              <a:buChar char="•"/>
            </a:pPr>
            <a:r>
              <a:rPr lang="en-U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 text goes in here</a:t>
            </a:r>
            <a:endParaRPr lang="en-US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12582" lvl="3" indent="-202300">
              <a:lnSpc>
                <a:spcPct val="100000"/>
              </a:lnSpc>
              <a:buClr>
                <a:srgbClr val="064E83"/>
              </a:buClr>
              <a:buFont typeface="Arial"/>
              <a:buChar char="–"/>
            </a:pPr>
            <a:r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 text goes in here</a:t>
            </a:r>
            <a:endParaRPr lang="en-US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82555" lvl="4" indent="-202300">
              <a:lnSpc>
                <a:spcPct val="100000"/>
              </a:lnSpc>
              <a:buClr>
                <a:srgbClr val="064E83"/>
              </a:buClr>
              <a:buFont typeface="Arial"/>
              <a:buChar char="»"/>
            </a:pPr>
            <a:r>
              <a:rPr lang="en-US" sz="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 text goes in here</a:t>
            </a:r>
            <a:endParaRPr lang="en-US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7"/>
          <p:cNvPicPr/>
          <p:nvPr/>
        </p:nvPicPr>
        <p:blipFill>
          <a:blip r:embed="rId18"/>
          <a:stretch/>
        </p:blipFill>
        <p:spPr>
          <a:xfrm>
            <a:off x="1620360" y="4720320"/>
            <a:ext cx="1006560" cy="1728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/>
    <p:bodyStyle>
      <a:lvl1pPr indent="-109045">
        <a:lnSpc>
          <a:spcPct val="100000"/>
        </a:lnSpc>
        <a:buClr>
          <a:srgbClr val="064E83"/>
        </a:buClr>
        <a:buFont typeface="Arial"/>
        <a:buChar char="•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dpi.com/journal/remotesensing/special_issues/Land_Surface_Earth_System_Modeli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1"/>
          <p:cNvSpPr txBox="1"/>
          <p:nvPr/>
        </p:nvSpPr>
        <p:spPr>
          <a:xfrm>
            <a:off x="201217" y="592964"/>
            <a:ext cx="8942783" cy="8587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2400" b="1" dirty="0">
                <a:solidFill>
                  <a:srgbClr val="064E83"/>
                </a:solidFill>
              </a:rPr>
              <a:t>Impact of snow cover data assimilation over the Tibetan Plateau on medium-range Numerical Weather Prediction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1767" y="1764348"/>
            <a:ext cx="6526684" cy="1131071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GB" dirty="0"/>
              <a:t>Patricia de Rosnay, </a:t>
            </a:r>
            <a:r>
              <a:rPr lang="en-GB" dirty="0" err="1"/>
              <a:t>Gianpaolo</a:t>
            </a:r>
            <a:r>
              <a:rPr lang="en-GB" dirty="0"/>
              <a:t> </a:t>
            </a:r>
            <a:r>
              <a:rPr lang="en-GB" dirty="0" err="1"/>
              <a:t>Balsamo,Yvan</a:t>
            </a:r>
            <a:r>
              <a:rPr lang="en-GB" dirty="0"/>
              <a:t> </a:t>
            </a:r>
            <a:r>
              <a:rPr lang="en-GB" dirty="0" err="1"/>
              <a:t>Orsolini</a:t>
            </a:r>
            <a:r>
              <a:rPr lang="en-GB" dirty="0"/>
              <a:t>, Emanuel Dutra, </a:t>
            </a:r>
            <a:r>
              <a:rPr lang="en-GB" dirty="0" err="1"/>
              <a:t>Boqi</a:t>
            </a:r>
            <a:r>
              <a:rPr lang="en-GB" dirty="0"/>
              <a:t> Liu,  </a:t>
            </a:r>
            <a:r>
              <a:rPr lang="en-GB" dirty="0" err="1"/>
              <a:t>Retish</a:t>
            </a:r>
            <a:r>
              <a:rPr lang="en-GB" dirty="0"/>
              <a:t> </a:t>
            </a:r>
            <a:r>
              <a:rPr lang="en-GB" dirty="0" err="1"/>
              <a:t>Senan</a:t>
            </a:r>
            <a:r>
              <a:rPr lang="en-GB" dirty="0"/>
              <a:t>, </a:t>
            </a:r>
            <a:r>
              <a:rPr lang="en-GB" dirty="0" err="1"/>
              <a:t>Wenli</a:t>
            </a:r>
            <a:r>
              <a:rPr lang="en-GB" dirty="0"/>
              <a:t> Wang, </a:t>
            </a:r>
          </a:p>
          <a:p>
            <a:pPr algn="ctr"/>
            <a:r>
              <a:rPr lang="en-GB" dirty="0"/>
              <a:t>Martin </a:t>
            </a:r>
            <a:r>
              <a:rPr lang="en-GB" dirty="0" err="1"/>
              <a:t>Wegmann</a:t>
            </a:r>
            <a:r>
              <a:rPr lang="en-GB" dirty="0"/>
              <a:t>, Kun Yang, </a:t>
            </a:r>
            <a:r>
              <a:rPr lang="en-GB" dirty="0" err="1"/>
              <a:t>Congwen</a:t>
            </a:r>
            <a:r>
              <a:rPr lang="en-GB" dirty="0"/>
              <a:t> Zhu</a:t>
            </a:r>
          </a:p>
          <a:p>
            <a:pPr algn="ctr"/>
            <a:endParaRPr lang="en-GB" sz="1500" dirty="0">
              <a:solidFill>
                <a:srgbClr val="376092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2582331" y="86196"/>
            <a:ext cx="3793892" cy="1692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ts val="0"/>
              </a:spcBef>
              <a:buClr>
                <a:schemeClr val="bg1"/>
              </a:buClr>
              <a:buFont typeface="Arial"/>
              <a:buNone/>
              <a:defRPr sz="2400" kern="1200">
                <a:solidFill>
                  <a:srgbClr val="064E8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buClr>
                <a:sysClr val="window" lastClr="FFFFFF"/>
              </a:buClr>
              <a:defRPr/>
            </a:pPr>
            <a:r>
              <a:rPr lang="en-US" sz="1100" b="1" dirty="0" err="1">
                <a:solidFill>
                  <a:srgbClr val="376092"/>
                </a:solidFill>
                <a:cs typeface="Calibri" panose="020F0502020204030204" pitchFamily="34" charset="0"/>
              </a:rPr>
              <a:t>EARSeL</a:t>
            </a:r>
            <a:r>
              <a:rPr lang="en-US" sz="1100" b="1" dirty="0">
                <a:solidFill>
                  <a:srgbClr val="376092"/>
                </a:solidFill>
                <a:cs typeface="Calibri" panose="020F0502020204030204" pitchFamily="34" charset="0"/>
              </a:rPr>
              <a:t>, Bern, 3-5 February 2020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48" y="6516142"/>
            <a:ext cx="10080873" cy="646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Thank to the International Space Science Institute in Beijing (ISSI-BJ), through the working </a:t>
            </a:r>
          </a:p>
          <a:p>
            <a:r>
              <a:rPr lang="en-US" dirty="0">
                <a:solidFill>
                  <a:srgbClr val="0070C0"/>
                </a:solidFill>
              </a:rPr>
              <a:t>team “Snow </a:t>
            </a:r>
            <a:r>
              <a:rPr lang="en-US" dirty="0" err="1">
                <a:solidFill>
                  <a:srgbClr val="0070C0"/>
                </a:solidFill>
              </a:rPr>
              <a:t>reanalyses</a:t>
            </a:r>
            <a:r>
              <a:rPr lang="en-US" dirty="0">
                <a:solidFill>
                  <a:srgbClr val="0070C0"/>
                </a:solidFill>
              </a:rPr>
              <a:t> over the Himalaya-Tibetan Plateau region and the monsoons”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5833" y="4011084"/>
            <a:ext cx="184648" cy="369324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6376" y="3564812"/>
            <a:ext cx="8465347" cy="892544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</a:rPr>
              <a:t>Thanks to the International Space Science Institute in Beijing (ISSI-BJ)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Team “Snow </a:t>
            </a:r>
            <a:r>
              <a:rPr lang="en-US" sz="1700" dirty="0" err="1">
                <a:solidFill>
                  <a:srgbClr val="000000"/>
                </a:solidFill>
              </a:rPr>
              <a:t>reanalyses</a:t>
            </a:r>
            <a:r>
              <a:rPr lang="en-US" sz="1700" dirty="0">
                <a:solidFill>
                  <a:srgbClr val="000000"/>
                </a:solidFill>
              </a:rPr>
              <a:t> over the Himalaya-Tibetan Plateau region and the monsoons”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02F5FDAD-2EFF-45F0-949C-EEECB83135FA}"/>
              </a:ext>
            </a:extLst>
          </p:cNvPr>
          <p:cNvSpPr txBox="1">
            <a:spLocks/>
          </p:cNvSpPr>
          <p:nvPr/>
        </p:nvSpPr>
        <p:spPr>
          <a:xfrm>
            <a:off x="2627464" y="4645153"/>
            <a:ext cx="3212504" cy="2590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600" b="1" kern="1200" cap="all" baseline="0">
                <a:solidFill>
                  <a:srgbClr val="064E83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</p:spTree>
    <p:extLst>
      <p:ext uri="{BB962C8B-B14F-4D97-AF65-F5344CB8AC3E}">
        <p14:creationId xmlns:p14="http://schemas.microsoft.com/office/powerpoint/2010/main" val="125196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ean_diff_t2m_120_2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4"/>
          <a:stretch/>
        </p:blipFill>
        <p:spPr>
          <a:xfrm>
            <a:off x="337746" y="1432363"/>
            <a:ext cx="7978074" cy="2958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975" y="705429"/>
            <a:ext cx="282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4E83"/>
                </a:solidFill>
              </a:rPr>
              <a:t>Impact on air temperature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6333" y="675859"/>
            <a:ext cx="3307330" cy="646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GB" dirty="0"/>
              <a:t>IMS removes snow</a:t>
            </a:r>
          </a:p>
          <a:p>
            <a:pPr marL="285722" indent="-285722" algn="ctr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Warmer surface conditions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746" y="108417"/>
            <a:ext cx="6620498" cy="39242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2100" dirty="0">
                <a:solidFill>
                  <a:srgbClr val="064E83"/>
                </a:solidFill>
                <a:latin typeface="+mj-lt"/>
              </a:rPr>
              <a:t>Snow cover data assimilation over the Tibetan Plateau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876" y="3895753"/>
            <a:ext cx="395070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T2m impact  10-day forecasts </a:t>
            </a:r>
          </a:p>
          <a:p>
            <a:pPr algn="ctr"/>
            <a:r>
              <a:rPr lang="en-US" dirty="0"/>
              <a:t>Oct 2011-Sept 2012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0449" y="3924020"/>
            <a:ext cx="417543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T2m impact  10-day forecasts </a:t>
            </a:r>
          </a:p>
          <a:p>
            <a:pPr algn="ctr"/>
            <a:r>
              <a:rPr lang="en-US" dirty="0"/>
              <a:t>Dec 2011-Feb 2012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988879B-E0FD-4A0F-BA2A-B3011C8F9DF0}"/>
              </a:ext>
            </a:extLst>
          </p:cNvPr>
          <p:cNvSpPr txBox="1">
            <a:spLocks/>
          </p:cNvSpPr>
          <p:nvPr/>
        </p:nvSpPr>
        <p:spPr>
          <a:xfrm>
            <a:off x="7524159" y="4840915"/>
            <a:ext cx="1619840" cy="162000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z="1200" smtClean="0"/>
              <a:pPr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461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46" y="10711"/>
            <a:ext cx="6275978" cy="39242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2100" dirty="0">
                <a:solidFill>
                  <a:srgbClr val="064E83"/>
                </a:solidFill>
                <a:latin typeface="+mj-lt"/>
              </a:rPr>
              <a:t>Snow cover data assimilation in mountainous areas</a:t>
            </a:r>
          </a:p>
        </p:txBody>
      </p:sp>
      <p:pic>
        <p:nvPicPr>
          <p:cNvPr id="5" name="Picture 4" descr="Screen Shot 2019-07-14 at 16.13.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50" y="429410"/>
            <a:ext cx="1956039" cy="4791306"/>
          </a:xfrm>
          <a:prstGeom prst="rect">
            <a:avLst/>
          </a:prstGeom>
        </p:spPr>
      </p:pic>
      <p:pic>
        <p:nvPicPr>
          <p:cNvPr id="8" name="Picture 7" descr="Screen Shot 2019-07-14 at 16.15.0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41" y="403136"/>
            <a:ext cx="2311567" cy="4864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0415" y="356407"/>
            <a:ext cx="595035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T2m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7935" y="359620"/>
            <a:ext cx="1097276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 500hPa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746" y="1273068"/>
            <a:ext cx="3195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Year </a:t>
            </a:r>
          </a:p>
          <a:p>
            <a:r>
              <a:rPr lang="en-US" dirty="0"/>
              <a:t>(Oct 2011-Sep 2012)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 change in near surface air temperature (T2m) and 500 </a:t>
            </a:r>
            <a:r>
              <a:rPr lang="en-US" dirty="0" err="1"/>
              <a:t>hPa</a:t>
            </a:r>
            <a:r>
              <a:rPr lang="en-US" dirty="0"/>
              <a:t> humidity forecasts</a:t>
            </a:r>
          </a:p>
          <a:p>
            <a:endParaRPr lang="en-US" dirty="0"/>
          </a:p>
          <a:p>
            <a:r>
              <a:rPr lang="en-US" dirty="0"/>
              <a:t>IMS DA: </a:t>
            </a:r>
          </a:p>
          <a:p>
            <a:r>
              <a:rPr lang="en-US" dirty="0"/>
              <a:t>Remove snow</a:t>
            </a:r>
          </a:p>
          <a:p>
            <a:r>
              <a:rPr lang="en-US" dirty="0"/>
              <a:t>T2m increases</a:t>
            </a:r>
          </a:p>
          <a:p>
            <a:r>
              <a:rPr lang="en-US" dirty="0"/>
              <a:t>Humidity decreases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9709" y="1116635"/>
            <a:ext cx="56980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48h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96h</a:t>
            </a:r>
          </a:p>
        </p:txBody>
      </p:sp>
    </p:spTree>
    <p:extLst>
      <p:ext uri="{BB962C8B-B14F-4D97-AF65-F5344CB8AC3E}">
        <p14:creationId xmlns:p14="http://schemas.microsoft.com/office/powerpoint/2010/main" val="10250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7-14 at 16.19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69" y="170039"/>
            <a:ext cx="2566447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746" y="1268488"/>
            <a:ext cx="357208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 </a:t>
            </a:r>
          </a:p>
          <a:p>
            <a:r>
              <a:rPr lang="en-US" dirty="0"/>
              <a:t>(Oct 2011-Sep 2012)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 change in zonal wind </a:t>
            </a:r>
          </a:p>
          <a:p>
            <a:r>
              <a:rPr lang="en-US" dirty="0"/>
              <a:t>atmospheric forecasts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IMS DA:</a:t>
            </a:r>
          </a:p>
          <a:p>
            <a:r>
              <a:rPr lang="en-US" dirty="0"/>
              <a:t>Jet circulation shifted to the north</a:t>
            </a:r>
          </a:p>
        </p:txBody>
      </p:sp>
      <p:pic>
        <p:nvPicPr>
          <p:cNvPr id="3" name="Picture 2" descr="Screen Shot 2019-07-14 at 16.21.5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24" y="211913"/>
            <a:ext cx="2503659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11" y="82832"/>
            <a:ext cx="2156701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    Zonal wind</a:t>
            </a:r>
          </a:p>
          <a:p>
            <a:r>
              <a:rPr lang="en-US" sz="1600" dirty="0"/>
              <a:t> 500hPa   200hPa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9709" y="1116635"/>
            <a:ext cx="56980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48h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96h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746" y="10711"/>
            <a:ext cx="6275978" cy="392425"/>
          </a:xfrm>
          <a:prstGeom prst="rect">
            <a:avLst/>
          </a:prstGeom>
          <a:solidFill>
            <a:srgbClr val="FFFFFF"/>
          </a:solidFill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2100" dirty="0">
                <a:solidFill>
                  <a:srgbClr val="064E83"/>
                </a:solidFill>
                <a:latin typeface="+mj-lt"/>
              </a:rPr>
              <a:t>Snow cover data assimilation in mountainous areas</a:t>
            </a:r>
          </a:p>
        </p:txBody>
      </p:sp>
    </p:spTree>
    <p:extLst>
      <p:ext uri="{BB962C8B-B14F-4D97-AF65-F5344CB8AC3E}">
        <p14:creationId xmlns:p14="http://schemas.microsoft.com/office/powerpoint/2010/main" val="399754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7-14 at 16.29.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83" y="211913"/>
            <a:ext cx="2523226" cy="5143500"/>
          </a:xfrm>
          <a:prstGeom prst="rect">
            <a:avLst/>
          </a:prstGeom>
        </p:spPr>
      </p:pic>
      <p:pic>
        <p:nvPicPr>
          <p:cNvPr id="6" name="Picture 5" descr="Screen Shot 2019-07-14 at 16.31.0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19" y="206123"/>
            <a:ext cx="2631057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746" y="1268488"/>
            <a:ext cx="320036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 </a:t>
            </a:r>
          </a:p>
          <a:p>
            <a:r>
              <a:rPr lang="en-US" dirty="0"/>
              <a:t>(Oct 2011-Sep 2012)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 change in </a:t>
            </a:r>
          </a:p>
          <a:p>
            <a:r>
              <a:rPr lang="en-US" dirty="0" err="1"/>
              <a:t>geopotential</a:t>
            </a:r>
            <a:r>
              <a:rPr lang="en-US" dirty="0"/>
              <a:t> height  forecasts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5961" y="67093"/>
            <a:ext cx="2024422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Z</a:t>
            </a:r>
          </a:p>
          <a:p>
            <a:r>
              <a:rPr lang="en-US" sz="1600" dirty="0"/>
              <a:t>500hPa   200hPa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746" y="10711"/>
            <a:ext cx="6275978" cy="392425"/>
          </a:xfrm>
          <a:prstGeom prst="rect">
            <a:avLst/>
          </a:prstGeom>
          <a:solidFill>
            <a:srgbClr val="FFFFFF"/>
          </a:solidFill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2100" dirty="0">
                <a:solidFill>
                  <a:srgbClr val="064E83"/>
                </a:solidFill>
                <a:latin typeface="+mj-lt"/>
              </a:rPr>
              <a:t>Snow cover data assimilation in mountainous areas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9709" y="1116635"/>
            <a:ext cx="56980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48h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96h</a:t>
            </a:r>
          </a:p>
        </p:txBody>
      </p:sp>
    </p:spTree>
    <p:extLst>
      <p:ext uri="{BB962C8B-B14F-4D97-AF65-F5344CB8AC3E}">
        <p14:creationId xmlns:p14="http://schemas.microsoft.com/office/powerpoint/2010/main" val="331948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7-14 at 16.45.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73" y="345662"/>
            <a:ext cx="2582333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746" y="10711"/>
            <a:ext cx="6275978" cy="39242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2100" dirty="0">
                <a:solidFill>
                  <a:srgbClr val="064E83"/>
                </a:solidFill>
                <a:latin typeface="+mj-lt"/>
              </a:rPr>
              <a:t>Snow cover data assimilation in mountainous areas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0415" y="356407"/>
            <a:ext cx="595035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T2m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746" y="1273068"/>
            <a:ext cx="319569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Year </a:t>
            </a:r>
          </a:p>
          <a:p>
            <a:r>
              <a:rPr lang="en-US" dirty="0"/>
              <a:t>(Oct 2011-Sep 2012)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Impact on forecasts error</a:t>
            </a:r>
          </a:p>
          <a:p>
            <a:r>
              <a:rPr lang="en-US" u="sng" dirty="0"/>
              <a:t>(RMSE </a:t>
            </a:r>
            <a:r>
              <a:rPr lang="en-US" u="sng" dirty="0" err="1"/>
              <a:t>normalised</a:t>
            </a:r>
            <a:r>
              <a:rPr lang="en-US" u="sng" dirty="0"/>
              <a:t> difference)</a:t>
            </a:r>
          </a:p>
          <a:p>
            <a:endParaRPr lang="en-US" dirty="0"/>
          </a:p>
          <a:p>
            <a:r>
              <a:rPr lang="en-US" dirty="0"/>
              <a:t>air temperature (T2m) and 500 </a:t>
            </a:r>
            <a:r>
              <a:rPr lang="en-US" dirty="0" err="1"/>
              <a:t>hPa</a:t>
            </a:r>
            <a:r>
              <a:rPr lang="en-US" dirty="0"/>
              <a:t> humidity forecasts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2699" y="1116635"/>
            <a:ext cx="56980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48h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96h</a:t>
            </a:r>
          </a:p>
        </p:txBody>
      </p:sp>
      <p:pic>
        <p:nvPicPr>
          <p:cNvPr id="3" name="Picture 2" descr="Screen Shot 2019-07-14 at 16.47.5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30" y="279159"/>
            <a:ext cx="2608868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7935" y="359620"/>
            <a:ext cx="1097276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 500hPa</a:t>
            </a:r>
          </a:p>
        </p:txBody>
      </p:sp>
      <p:pic>
        <p:nvPicPr>
          <p:cNvPr id="12" name="Picture 11" descr="smiley-fac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09" y="4929400"/>
            <a:ext cx="260489" cy="26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5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46" y="10711"/>
            <a:ext cx="6275978" cy="39242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2100" dirty="0">
                <a:solidFill>
                  <a:srgbClr val="064E83"/>
                </a:solidFill>
                <a:latin typeface="+mj-lt"/>
              </a:rPr>
              <a:t>Snow cover data assimilation in mountainous areas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0638" y="2135564"/>
            <a:ext cx="56980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48h</a:t>
            </a:r>
          </a:p>
        </p:txBody>
      </p:sp>
      <p:pic>
        <p:nvPicPr>
          <p:cNvPr id="5" name="Picture 4" descr="Screen Shot 2019-07-14 at 16.52.3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7"/>
          <a:stretch/>
        </p:blipFill>
        <p:spPr>
          <a:xfrm>
            <a:off x="1996035" y="1001722"/>
            <a:ext cx="2566469" cy="3367112"/>
          </a:xfrm>
          <a:prstGeom prst="rect">
            <a:avLst/>
          </a:prstGeom>
        </p:spPr>
      </p:pic>
      <p:pic>
        <p:nvPicPr>
          <p:cNvPr id="7" name="Picture 6" descr="Screen Shot 2019-07-14 at 16.52.55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94"/>
          <a:stretch/>
        </p:blipFill>
        <p:spPr>
          <a:xfrm>
            <a:off x="4070556" y="973810"/>
            <a:ext cx="2210430" cy="3395024"/>
          </a:xfrm>
          <a:prstGeom prst="rect">
            <a:avLst/>
          </a:prstGeom>
        </p:spPr>
      </p:pic>
      <p:pic>
        <p:nvPicPr>
          <p:cNvPr id="8" name="Picture 7" descr="Screen Shot 2019-07-14 at 16.53.09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65"/>
          <a:stretch/>
        </p:blipFill>
        <p:spPr>
          <a:xfrm>
            <a:off x="6239121" y="931932"/>
            <a:ext cx="2105588" cy="3283365"/>
          </a:xfrm>
          <a:prstGeom prst="rect">
            <a:avLst/>
          </a:prstGeom>
        </p:spPr>
      </p:pic>
      <p:pic>
        <p:nvPicPr>
          <p:cNvPr id="12" name="Picture 11" descr="Screen Shot 2019-07-14 at 16.56.4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8994" y="1950623"/>
            <a:ext cx="526143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234" y="471357"/>
            <a:ext cx="622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Geopotential</a:t>
            </a:r>
            <a:r>
              <a:rPr lang="en-US" dirty="0"/>
              <a:t> height </a:t>
            </a:r>
            <a:r>
              <a:rPr lang="en-US" dirty="0" err="1"/>
              <a:t>forecats</a:t>
            </a:r>
            <a:r>
              <a:rPr lang="en-US" dirty="0"/>
              <a:t> RMSE difference (</a:t>
            </a:r>
            <a:r>
              <a:rPr lang="en-US" dirty="0" err="1"/>
              <a:t>normalised</a:t>
            </a:r>
            <a:r>
              <a:rPr lang="en-US" dirty="0"/>
              <a:t>)</a:t>
            </a:r>
          </a:p>
        </p:txBody>
      </p:sp>
      <p:pic>
        <p:nvPicPr>
          <p:cNvPr id="16" name="Picture 15" descr="smiley-fac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01" y="4568761"/>
            <a:ext cx="260489" cy="260489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F568BFD-834F-468B-B9BB-C0A0D8955EA6}"/>
              </a:ext>
            </a:extLst>
          </p:cNvPr>
          <p:cNvSpPr txBox="1">
            <a:spLocks/>
          </p:cNvSpPr>
          <p:nvPr/>
        </p:nvSpPr>
        <p:spPr>
          <a:xfrm>
            <a:off x="7524159" y="4840915"/>
            <a:ext cx="1619840" cy="162000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z="1200" smtClean="0"/>
              <a:pPr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5576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46" y="10711"/>
            <a:ext cx="6275978" cy="39242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2100" dirty="0">
                <a:solidFill>
                  <a:srgbClr val="064E83"/>
                </a:solidFill>
                <a:latin typeface="+mj-lt"/>
              </a:rPr>
              <a:t>Snow cover data assimilation in mountainous areas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0466" y="320457"/>
            <a:ext cx="449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 of first guess departure to observations</a:t>
            </a:r>
          </a:p>
        </p:txBody>
      </p:sp>
      <p:pic>
        <p:nvPicPr>
          <p:cNvPr id="2" name="Picture 1" descr="Screen Shot 2019-07-14 at 17.08.52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1" t="7113"/>
          <a:stretch/>
        </p:blipFill>
        <p:spPr>
          <a:xfrm>
            <a:off x="554485" y="1346047"/>
            <a:ext cx="1626589" cy="199014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51899" y="2112483"/>
            <a:ext cx="835559" cy="11597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37746" y="3499031"/>
            <a:ext cx="4413688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Improved first guess match with Ps and Temp observations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230B4D4-1888-46C5-81CC-A0214B68FF0D}"/>
              </a:ext>
            </a:extLst>
          </p:cNvPr>
          <p:cNvSpPr txBox="1">
            <a:spLocks/>
          </p:cNvSpPr>
          <p:nvPr/>
        </p:nvSpPr>
        <p:spPr>
          <a:xfrm>
            <a:off x="7524159" y="4840915"/>
            <a:ext cx="1619840" cy="162000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z="1200" smtClean="0"/>
              <a:pPr/>
              <a:t>16</a:t>
            </a:fld>
            <a:endParaRPr lang="en-US" sz="1200" dirty="0"/>
          </a:p>
        </p:txBody>
      </p:sp>
      <p:pic>
        <p:nvPicPr>
          <p:cNvPr id="10" name="Picture 9" descr="Screen Shot 2019-07-14 at 17.08.52.png">
            <a:extLst>
              <a:ext uri="{FF2B5EF4-FFF2-40B4-BE49-F238E27FC236}">
                <a16:creationId xmlns:a16="http://schemas.microsoft.com/office/drawing/2014/main" id="{4A0C30FB-0C90-4831-B6DC-B1F7E21386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5" r="1" b="91563"/>
          <a:stretch/>
        </p:blipFill>
        <p:spPr>
          <a:xfrm>
            <a:off x="275265" y="1169572"/>
            <a:ext cx="2735919" cy="180763"/>
          </a:xfrm>
          <a:prstGeom prst="rect">
            <a:avLst/>
          </a:prstGeom>
        </p:spPr>
      </p:pic>
      <p:pic>
        <p:nvPicPr>
          <p:cNvPr id="3" name="Picture 2" descr="Screen Shot 2019-07-14 at 17.10.3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1" t="13750"/>
          <a:stretch/>
        </p:blipFill>
        <p:spPr>
          <a:xfrm>
            <a:off x="3007199" y="1399197"/>
            <a:ext cx="1538714" cy="206289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310466" y="2293081"/>
            <a:ext cx="679431" cy="6025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GB"/>
          </a:p>
        </p:txBody>
      </p:sp>
      <p:pic>
        <p:nvPicPr>
          <p:cNvPr id="12" name="Picture 11" descr="Screen Shot 2019-07-14 at 17.10.34.png">
            <a:extLst>
              <a:ext uri="{FF2B5EF4-FFF2-40B4-BE49-F238E27FC236}">
                <a16:creationId xmlns:a16="http://schemas.microsoft.com/office/drawing/2014/main" id="{F80CBC14-813D-4693-9FAC-6B937A01EB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-1295" r="1" b="87993"/>
          <a:stretch/>
        </p:blipFill>
        <p:spPr>
          <a:xfrm>
            <a:off x="2674437" y="1032189"/>
            <a:ext cx="2892593" cy="318146"/>
          </a:xfrm>
          <a:prstGeom prst="rect">
            <a:avLst/>
          </a:prstGeom>
        </p:spPr>
      </p:pic>
      <p:pic>
        <p:nvPicPr>
          <p:cNvPr id="18" name="Picture 17" descr="Screen Shot 2019-07-14 at 17.13.49.png">
            <a:extLst>
              <a:ext uri="{FF2B5EF4-FFF2-40B4-BE49-F238E27FC236}">
                <a16:creationId xmlns:a16="http://schemas.microsoft.com/office/drawing/2014/main" id="{88993ED2-204F-47EB-BF65-EAC8F5A1DC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2" t="14360"/>
          <a:stretch/>
        </p:blipFill>
        <p:spPr>
          <a:xfrm>
            <a:off x="5576115" y="1419999"/>
            <a:ext cx="1884323" cy="213666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C4FC557-9CF3-4257-BE0C-B3306D9EB1B2}"/>
              </a:ext>
            </a:extLst>
          </p:cNvPr>
          <p:cNvSpPr/>
          <p:nvPr/>
        </p:nvSpPr>
        <p:spPr>
          <a:xfrm>
            <a:off x="5716765" y="2767242"/>
            <a:ext cx="1432887" cy="7317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GB"/>
          </a:p>
        </p:txBody>
      </p:sp>
      <p:pic>
        <p:nvPicPr>
          <p:cNvPr id="20" name="Picture 19" descr="Screen Shot 2019-07-14 at 17.13.49.png">
            <a:extLst>
              <a:ext uri="{FF2B5EF4-FFF2-40B4-BE49-F238E27FC236}">
                <a16:creationId xmlns:a16="http://schemas.microsoft.com/office/drawing/2014/main" id="{77BFB4D4-A179-4BE3-B0CB-67E24BA489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5" t="-443" r="-1" b="88953"/>
          <a:stretch/>
        </p:blipFill>
        <p:spPr>
          <a:xfrm>
            <a:off x="4702473" y="1029501"/>
            <a:ext cx="3631606" cy="2866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C04B71-3BFA-4AF7-9EEE-6AC287C4E66D}"/>
              </a:ext>
            </a:extLst>
          </p:cNvPr>
          <p:cNvSpPr txBox="1"/>
          <p:nvPr/>
        </p:nvSpPr>
        <p:spPr>
          <a:xfrm>
            <a:off x="4545913" y="3845218"/>
            <a:ext cx="4565655" cy="369324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Degraded match with wind observations</a:t>
            </a:r>
          </a:p>
        </p:txBody>
      </p:sp>
      <p:pic>
        <p:nvPicPr>
          <p:cNvPr id="22" name="Picture 21" descr="Screen Shot 2019-07-14 at 17.08.52.png">
            <a:extLst>
              <a:ext uri="{FF2B5EF4-FFF2-40B4-BE49-F238E27FC236}">
                <a16:creationId xmlns:a16="http://schemas.microsoft.com/office/drawing/2014/main" id="{9B244674-C6A5-43CA-8CE9-68BDBB97E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t="7113" r="88559"/>
          <a:stretch/>
        </p:blipFill>
        <p:spPr>
          <a:xfrm>
            <a:off x="180112" y="1349586"/>
            <a:ext cx="393405" cy="1990142"/>
          </a:xfrm>
          <a:prstGeom prst="rect">
            <a:avLst/>
          </a:prstGeom>
        </p:spPr>
      </p:pic>
      <p:pic>
        <p:nvPicPr>
          <p:cNvPr id="23" name="Picture 22" descr="Screen Shot 2019-07-14 at 17.10.34.png">
            <a:extLst>
              <a:ext uri="{FF2B5EF4-FFF2-40B4-BE49-F238E27FC236}">
                <a16:creationId xmlns:a16="http://schemas.microsoft.com/office/drawing/2014/main" id="{B788464A-1803-4FBA-8BF2-CD343058E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t="13750" r="77418" b="10091"/>
          <a:stretch/>
        </p:blipFill>
        <p:spPr>
          <a:xfrm>
            <a:off x="2243474" y="1402735"/>
            <a:ext cx="835559" cy="1821529"/>
          </a:xfrm>
          <a:prstGeom prst="rect">
            <a:avLst/>
          </a:prstGeom>
        </p:spPr>
      </p:pic>
      <p:pic>
        <p:nvPicPr>
          <p:cNvPr id="24" name="Picture 23" descr="Screen Shot 2019-07-14 at 17.13.49.png">
            <a:extLst>
              <a:ext uri="{FF2B5EF4-FFF2-40B4-BE49-F238E27FC236}">
                <a16:creationId xmlns:a16="http://schemas.microsoft.com/office/drawing/2014/main" id="{0E7DCBB1-00D1-446F-A049-33C91D145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" t="14360" r="89532" b="9899"/>
          <a:stretch/>
        </p:blipFill>
        <p:spPr>
          <a:xfrm>
            <a:off x="5162778" y="1423539"/>
            <a:ext cx="446927" cy="18896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F38CC3-B7F9-4E13-9116-52CF713D5CF0}"/>
              </a:ext>
            </a:extLst>
          </p:cNvPr>
          <p:cNvSpPr/>
          <p:nvPr/>
        </p:nvSpPr>
        <p:spPr>
          <a:xfrm>
            <a:off x="4702473" y="1169572"/>
            <a:ext cx="787402" cy="26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A4DA0F-7D89-4E5F-98FE-8F84A19B46EA}"/>
              </a:ext>
            </a:extLst>
          </p:cNvPr>
          <p:cNvSpPr/>
          <p:nvPr/>
        </p:nvSpPr>
        <p:spPr>
          <a:xfrm>
            <a:off x="337746" y="3171099"/>
            <a:ext cx="407093" cy="11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03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E97D2003-EA05-41BC-8B64-3928E81BFDFA}"/>
              </a:ext>
            </a:extLst>
          </p:cNvPr>
          <p:cNvSpPr txBox="1"/>
          <p:nvPr/>
        </p:nvSpPr>
        <p:spPr>
          <a:xfrm>
            <a:off x="432113" y="159488"/>
            <a:ext cx="8711886" cy="2911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100" spc="-1" dirty="0">
                <a:solidFill>
                  <a:srgbClr val="064E8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Snow data assimilation score card: </a:t>
            </a:r>
            <a:r>
              <a:rPr lang="en-US" sz="2100" b="1" spc="-1" dirty="0">
                <a:solidFill>
                  <a:srgbClr val="064E8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winter</a:t>
            </a:r>
            <a:r>
              <a:rPr lang="en-US" sz="2100" spc="-1" dirty="0">
                <a:solidFill>
                  <a:srgbClr val="064E8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Impact of IMS DA in mountains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592B4-B4D7-472E-923A-86982B43FF14}"/>
              </a:ext>
            </a:extLst>
          </p:cNvPr>
          <p:cNvSpPr txBox="1"/>
          <p:nvPr/>
        </p:nvSpPr>
        <p:spPr>
          <a:xfrm>
            <a:off x="167726" y="1021868"/>
            <a:ext cx="2098455" cy="367024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>
                <a:sym typeface="Wingdings" panose="05000000000000000000" pitchFamily="2" charset="2"/>
              </a:rPr>
              <a:t>IMS snow DA in the Himalayas</a:t>
            </a:r>
          </a:p>
          <a:p>
            <a:r>
              <a:rPr lang="en-GB" dirty="0">
                <a:sym typeface="Wingdings" panose="05000000000000000000" pitchFamily="2" charset="2"/>
              </a:rPr>
              <a:t>- Improves T2m</a:t>
            </a:r>
          </a:p>
          <a:p>
            <a:pPr marL="214341" indent="-214341">
              <a:buFontTx/>
              <a:buChar char="-"/>
            </a:pPr>
            <a:r>
              <a:rPr lang="en-GB" dirty="0">
                <a:sym typeface="Wingdings" panose="05000000000000000000" pitchFamily="2" charset="2"/>
              </a:rPr>
              <a:t>Degrades atmospheric FC in East Asia</a:t>
            </a:r>
          </a:p>
          <a:p>
            <a:pPr marL="214341" indent="-214341">
              <a:buFontTx/>
              <a:buChar char="-"/>
            </a:pP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 Model issue to solve before activating IMS DA in the IFS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6564" y="4408482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DJF 10-day forecasts verified against observations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8E1C4A-1DB5-4890-9F5C-9049FC466E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0"/>
          <a:stretch/>
        </p:blipFill>
        <p:spPr>
          <a:xfrm>
            <a:off x="3211390" y="960049"/>
            <a:ext cx="3912424" cy="3475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3459B4-5232-4643-B75F-B924B00440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0" b="5672"/>
          <a:stretch/>
        </p:blipFill>
        <p:spPr>
          <a:xfrm>
            <a:off x="3211391" y="644850"/>
            <a:ext cx="3912424" cy="31519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05B8AAF-D7FF-4CFC-9C30-6F14EAA8298E}"/>
              </a:ext>
            </a:extLst>
          </p:cNvPr>
          <p:cNvSpPr txBox="1">
            <a:spLocks/>
          </p:cNvSpPr>
          <p:nvPr/>
        </p:nvSpPr>
        <p:spPr>
          <a:xfrm>
            <a:off x="7524159" y="4840915"/>
            <a:ext cx="1619840" cy="162000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z="1200" smtClean="0"/>
              <a:pPr/>
              <a:t>17</a:t>
            </a:fld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6DF54-6E14-4C24-A867-7DBA1690D00A}"/>
              </a:ext>
            </a:extLst>
          </p:cNvPr>
          <p:cNvSpPr txBox="1"/>
          <p:nvPr/>
        </p:nvSpPr>
        <p:spPr>
          <a:xfrm>
            <a:off x="4438443" y="474788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Improved</a:t>
            </a:r>
            <a:r>
              <a:rPr lang="en-GB" dirty="0"/>
              <a:t>  </a:t>
            </a:r>
            <a:r>
              <a:rPr lang="en-GB" dirty="0">
                <a:solidFill>
                  <a:srgbClr val="FF0000"/>
                </a:solidFill>
              </a:rPr>
              <a:t>Degraded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80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E97D2003-EA05-41BC-8B64-3928E81BFDFA}"/>
              </a:ext>
            </a:extLst>
          </p:cNvPr>
          <p:cNvSpPr txBox="1"/>
          <p:nvPr/>
        </p:nvSpPr>
        <p:spPr>
          <a:xfrm>
            <a:off x="432112" y="173880"/>
            <a:ext cx="8828846" cy="259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100" spc="-1" dirty="0">
                <a:solidFill>
                  <a:srgbClr val="064E8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Snow data assimilation score card: </a:t>
            </a:r>
            <a:r>
              <a:rPr lang="en-US" sz="2100" b="1" spc="-1" dirty="0">
                <a:solidFill>
                  <a:srgbClr val="064E8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spring</a:t>
            </a:r>
            <a:r>
              <a:rPr lang="en-US" sz="2100" spc="-1" dirty="0">
                <a:solidFill>
                  <a:srgbClr val="064E8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impact of IMS DA in mountains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592B4-B4D7-472E-923A-86982B43FF14}"/>
              </a:ext>
            </a:extLst>
          </p:cNvPr>
          <p:cNvSpPr txBox="1"/>
          <p:nvPr/>
        </p:nvSpPr>
        <p:spPr>
          <a:xfrm>
            <a:off x="167726" y="1021868"/>
            <a:ext cx="2098455" cy="33932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>
                <a:sym typeface="Wingdings" panose="05000000000000000000" pitchFamily="2" charset="2"/>
              </a:rPr>
              <a:t>IMS snow DA in the Himalayas </a:t>
            </a:r>
          </a:p>
          <a:p>
            <a:r>
              <a:rPr lang="en-GB" dirty="0">
                <a:sym typeface="Wingdings" panose="05000000000000000000" pitchFamily="2" charset="2"/>
              </a:rPr>
              <a:t>- Improves T2m</a:t>
            </a:r>
          </a:p>
          <a:p>
            <a:pPr marL="214341" indent="-214341">
              <a:buFontTx/>
              <a:buChar char="-"/>
            </a:pPr>
            <a:r>
              <a:rPr lang="en-GB" dirty="0">
                <a:sym typeface="Wingdings" panose="05000000000000000000" pitchFamily="2" charset="2"/>
              </a:rPr>
              <a:t>Degrades FC in East Asia</a:t>
            </a:r>
          </a:p>
          <a:p>
            <a:pPr marL="214341" indent="-214341">
              <a:buFontTx/>
              <a:buChar char="-"/>
            </a:pP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 Model issue to solve before activating IMS DA in the IFS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1390" y="4525453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 10-day forecasts verified against observations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3459B4-5232-4643-B75F-B924B0044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1"/>
          <a:stretch/>
        </p:blipFill>
        <p:spPr>
          <a:xfrm>
            <a:off x="3211390" y="634217"/>
            <a:ext cx="3923057" cy="334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93FA2-82C3-43E2-A0A7-6E0A844E6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7"/>
          <a:stretch/>
        </p:blipFill>
        <p:spPr>
          <a:xfrm>
            <a:off x="3232655" y="980671"/>
            <a:ext cx="3923057" cy="3497633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D87CEED-7C6B-4F75-B203-281DF37DAD57}"/>
              </a:ext>
            </a:extLst>
          </p:cNvPr>
          <p:cNvSpPr txBox="1">
            <a:spLocks/>
          </p:cNvSpPr>
          <p:nvPr/>
        </p:nvSpPr>
        <p:spPr>
          <a:xfrm>
            <a:off x="7524159" y="4840915"/>
            <a:ext cx="1619840" cy="162000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z="1200" smtClean="0"/>
              <a:pPr/>
              <a:t>18</a:t>
            </a:fld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9D2B4-A3D3-4675-84A8-3D4220D85CB7}"/>
              </a:ext>
            </a:extLst>
          </p:cNvPr>
          <p:cNvSpPr txBox="1"/>
          <p:nvPr/>
        </p:nvSpPr>
        <p:spPr>
          <a:xfrm>
            <a:off x="4438443" y="4737249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Improved</a:t>
            </a:r>
            <a:r>
              <a:rPr lang="en-GB" dirty="0"/>
              <a:t>  </a:t>
            </a:r>
            <a:r>
              <a:rPr lang="en-GB" dirty="0">
                <a:solidFill>
                  <a:srgbClr val="FF0000"/>
                </a:solidFill>
              </a:rPr>
              <a:t>Degraded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64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8427" y="132862"/>
            <a:ext cx="1287514" cy="40010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GB" sz="2000" dirty="0">
                <a:solidFill>
                  <a:srgbClr val="064E83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16" y="511317"/>
            <a:ext cx="9054984" cy="463921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GB" dirty="0"/>
              <a:t>IMS snow cover provides relevant snow information over the TP, whereas the model overestimates snow over the TP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 marL="285722" indent="-285722">
              <a:lnSpc>
                <a:spcPct val="110000"/>
              </a:lnSpc>
              <a:buFontTx/>
              <a:buChar char="-"/>
            </a:pPr>
            <a:r>
              <a:rPr lang="en-GB" dirty="0"/>
              <a:t>DA tests for Sept 2011- Dec 2012 with IMS DA activated in mountainous areas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 marL="285722" indent="-285722">
              <a:lnSpc>
                <a:spcPct val="110000"/>
              </a:lnSpc>
              <a:buFontTx/>
              <a:buChar char="-"/>
            </a:pPr>
            <a:r>
              <a:rPr lang="en-GB" dirty="0"/>
              <a:t>IMS removes snow over the TP and improves snow (compared to in situ data)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 marL="285722" indent="-285722">
              <a:lnSpc>
                <a:spcPct val="110000"/>
              </a:lnSpc>
              <a:buFontTx/>
              <a:buChar char="-"/>
            </a:pPr>
            <a:r>
              <a:rPr lang="en-GB" dirty="0"/>
              <a:t>Very strong impact on T2m (warmer) and reduced T2m forecasts errors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 marL="285722" indent="-285722">
              <a:lnSpc>
                <a:spcPct val="110000"/>
              </a:lnSpc>
              <a:buFontTx/>
              <a:buChar char="-"/>
            </a:pPr>
            <a:r>
              <a:rPr lang="en-GB" dirty="0"/>
              <a:t>Shift the jet position and impact Z500 </a:t>
            </a:r>
            <a:r>
              <a:rPr lang="en-GB" dirty="0" err="1"/>
              <a:t>hPa</a:t>
            </a:r>
            <a:r>
              <a:rPr lang="en-GB" dirty="0"/>
              <a:t> to Z50 </a:t>
            </a:r>
            <a:r>
              <a:rPr lang="en-GB" dirty="0" err="1"/>
              <a:t>hPa</a:t>
            </a:r>
            <a:r>
              <a:rPr lang="en-GB" dirty="0"/>
              <a:t> significantly</a:t>
            </a:r>
          </a:p>
          <a:p>
            <a:pPr>
              <a:lnSpc>
                <a:spcPct val="110000"/>
              </a:lnSpc>
            </a:pPr>
            <a:r>
              <a:rPr lang="en-GB" dirty="0">
                <a:sym typeface="Wingdings"/>
              </a:rPr>
              <a:t>	 </a:t>
            </a:r>
            <a:r>
              <a:rPr lang="en-GB" dirty="0"/>
              <a:t>Degradations of the some components of the medium range NH forecasts </a:t>
            </a:r>
            <a:r>
              <a:rPr lang="en-GB" dirty="0">
                <a:sym typeface="Wingdings"/>
              </a:rPr>
              <a:t>	 </a:t>
            </a:r>
            <a:r>
              <a:rPr lang="en-GB" dirty="0"/>
              <a:t>Model inconsistencies between surface and jet circulation over the TP</a:t>
            </a:r>
          </a:p>
          <a:p>
            <a:pPr>
              <a:lnSpc>
                <a:spcPct val="110000"/>
              </a:lnSpc>
            </a:pPr>
            <a:r>
              <a:rPr lang="en-GB" dirty="0"/>
              <a:t>	</a:t>
            </a:r>
            <a:r>
              <a:rPr lang="en-GB" dirty="0">
                <a:sym typeface="Wingdings"/>
              </a:rPr>
              <a:t> To be solved before we can activate IMS DA over the TP</a:t>
            </a: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FF43684-0AE9-44FD-9DD6-26789CB4B5E1}"/>
              </a:ext>
            </a:extLst>
          </p:cNvPr>
          <p:cNvSpPr txBox="1">
            <a:spLocks/>
          </p:cNvSpPr>
          <p:nvPr/>
        </p:nvSpPr>
        <p:spPr>
          <a:xfrm>
            <a:off x="7524159" y="4840915"/>
            <a:ext cx="1619840" cy="162000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z="1200" smtClean="0"/>
              <a:pPr/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531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DD270321-8025-4463-8C48-1AF3BDCCEB52}"/>
              </a:ext>
            </a:extLst>
          </p:cNvPr>
          <p:cNvSpPr/>
          <p:nvPr/>
        </p:nvSpPr>
        <p:spPr>
          <a:xfrm>
            <a:off x="4223511" y="825499"/>
            <a:ext cx="1032051" cy="884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/>
          <p:cNvSpPr txBox="1"/>
          <p:nvPr/>
        </p:nvSpPr>
        <p:spPr>
          <a:xfrm>
            <a:off x="4411653" y="1029551"/>
            <a:ext cx="72007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GB" sz="1350" dirty="0"/>
          </a:p>
          <a:p>
            <a:pPr algn="ctr"/>
            <a:r>
              <a:rPr lang="en-GB" sz="1350" dirty="0"/>
              <a:t>4D-Var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31636" y="2175649"/>
            <a:ext cx="797672" cy="837601"/>
            <a:chOff x="2062929" y="2625256"/>
            <a:chExt cx="1296144" cy="1296144"/>
          </a:xfrm>
        </p:grpSpPr>
        <p:sp>
          <p:nvSpPr>
            <p:cNvPr id="8" name="Oval 7"/>
            <p:cNvSpPr/>
            <p:nvPr/>
          </p:nvSpPr>
          <p:spPr>
            <a:xfrm>
              <a:off x="2062929" y="2625256"/>
              <a:ext cx="1296144" cy="129614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09723" y="2948758"/>
              <a:ext cx="925202" cy="4643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350" dirty="0"/>
                <a:t>Land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01693" y="2388697"/>
            <a:ext cx="886635" cy="909614"/>
            <a:chOff x="5436096" y="2440590"/>
            <a:chExt cx="1296144" cy="1296144"/>
          </a:xfrm>
        </p:grpSpPr>
        <p:sp>
          <p:nvSpPr>
            <p:cNvPr id="10" name="Oval 9"/>
            <p:cNvSpPr/>
            <p:nvPr/>
          </p:nvSpPr>
          <p:spPr>
            <a:xfrm>
              <a:off x="5436096" y="2440590"/>
              <a:ext cx="1296144" cy="129614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81265" y="2819676"/>
              <a:ext cx="1015152" cy="4275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350" dirty="0"/>
                <a:t>Ocean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87165" y="1228036"/>
            <a:ext cx="856836" cy="813107"/>
            <a:chOff x="5179317" y="537293"/>
            <a:chExt cx="1386211" cy="1296144"/>
          </a:xfrm>
        </p:grpSpPr>
        <p:sp>
          <p:nvSpPr>
            <p:cNvPr id="12" name="Oval 11"/>
            <p:cNvSpPr/>
            <p:nvPr/>
          </p:nvSpPr>
          <p:spPr>
            <a:xfrm>
              <a:off x="5179317" y="537293"/>
              <a:ext cx="1296144" cy="129614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17594" y="917582"/>
              <a:ext cx="1247934" cy="4783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350" dirty="0"/>
                <a:t>Sea Ice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80795" y="2713783"/>
            <a:ext cx="917206" cy="914111"/>
            <a:chOff x="3688628" y="3137510"/>
            <a:chExt cx="1296144" cy="1296144"/>
          </a:xfrm>
        </p:grpSpPr>
        <p:sp>
          <p:nvSpPr>
            <p:cNvPr id="14" name="Oval 13"/>
            <p:cNvSpPr/>
            <p:nvPr/>
          </p:nvSpPr>
          <p:spPr>
            <a:xfrm>
              <a:off x="3688628" y="3137510"/>
              <a:ext cx="1296144" cy="129614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8834" y="3552068"/>
              <a:ext cx="999439" cy="4254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350" dirty="0"/>
                <a:t>Waves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2572590" y="843558"/>
            <a:ext cx="2380657" cy="33414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Oval 44"/>
          <p:cNvSpPr/>
          <p:nvPr/>
        </p:nvSpPr>
        <p:spPr>
          <a:xfrm>
            <a:off x="2498977" y="904533"/>
            <a:ext cx="3829328" cy="33414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6" name="TextBox 45"/>
          <p:cNvSpPr txBox="1"/>
          <p:nvPr/>
        </p:nvSpPr>
        <p:spPr>
          <a:xfrm>
            <a:off x="4239600" y="1088558"/>
            <a:ext cx="1117614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350" dirty="0"/>
              <a:t>Atmosphere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93809" y="1621045"/>
            <a:ext cx="720069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350" dirty="0"/>
              <a:t>3D-Var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61546" y="2810790"/>
            <a:ext cx="720069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350" dirty="0"/>
              <a:t>3D-Var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55693" y="3242836"/>
            <a:ext cx="367408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OI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96698" y="2589475"/>
            <a:ext cx="867545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OI/SEKF</a:t>
            </a:r>
          </a:p>
        </p:txBody>
      </p:sp>
      <p:sp>
        <p:nvSpPr>
          <p:cNvPr id="67" name="Content Placeholder 4"/>
          <p:cNvSpPr txBox="1">
            <a:spLocks/>
          </p:cNvSpPr>
          <p:nvPr/>
        </p:nvSpPr>
        <p:spPr>
          <a:xfrm>
            <a:off x="176359" y="3983293"/>
            <a:ext cx="8928576" cy="786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1725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Importance of interface observations (snow, soil moisture, </a:t>
            </a:r>
            <a:r>
              <a:rPr lang="en-GB" sz="1725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sst</a:t>
            </a:r>
            <a:r>
              <a:rPr lang="en-GB" sz="1725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sea ice, …)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245962" y="1334219"/>
            <a:ext cx="640334" cy="191648"/>
          </a:xfrm>
          <a:prstGeom prst="straightConnector1">
            <a:avLst/>
          </a:prstGeom>
          <a:ln w="19050">
            <a:solidFill>
              <a:srgbClr val="4A7EBB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78315" y="2041143"/>
            <a:ext cx="0" cy="285061"/>
          </a:xfrm>
          <a:prstGeom prst="straightConnector1">
            <a:avLst/>
          </a:prstGeom>
          <a:ln w="1905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425453" y="2972974"/>
            <a:ext cx="355091" cy="40274"/>
          </a:xfrm>
          <a:prstGeom prst="straightConnector1">
            <a:avLst/>
          </a:prstGeom>
          <a:ln w="19050" cmpd="sng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048775" y="1619047"/>
            <a:ext cx="795653" cy="856066"/>
          </a:xfrm>
          <a:prstGeom prst="straightConnector1">
            <a:avLst/>
          </a:prstGeom>
          <a:ln w="1905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5851" y="1754751"/>
            <a:ext cx="133547" cy="839696"/>
          </a:xfrm>
          <a:prstGeom prst="straightConnector1">
            <a:avLst/>
          </a:prstGeom>
          <a:ln w="1905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010830" y="1645054"/>
            <a:ext cx="441587" cy="541061"/>
          </a:xfrm>
          <a:prstGeom prst="straightConnector1">
            <a:avLst/>
          </a:prstGeom>
          <a:ln w="1905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8AC1BF65-8676-41F8-9E8F-EC7348EC6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6534" y="1017534"/>
            <a:ext cx="2186056" cy="2046148"/>
          </a:xfrm>
          <a:prstGeom prst="rect">
            <a:avLst/>
          </a:prstGeom>
        </p:spPr>
      </p:pic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F45D45F2-FDA2-4DB6-ABD8-906D5BCDC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523391" y="4840915"/>
            <a:ext cx="1619418" cy="162000"/>
          </a:xfrm>
        </p:spPr>
        <p:txBody>
          <a:bodyPr/>
          <a:lstStyle/>
          <a:p>
            <a:fld id="{6B3B0B0F-E794-1244-9699-107C60B9C23A}" type="slidenum">
              <a:rPr lang="en-US" sz="1050"/>
              <a:pPr/>
              <a:t>2</a:t>
            </a:fld>
            <a:endParaRPr 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6010120" y="810986"/>
            <a:ext cx="29738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Integrated Forecasting System (IFS)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A2065AB-F106-A646-936E-7D077BAF41C2}"/>
              </a:ext>
            </a:extLst>
          </p:cNvPr>
          <p:cNvSpPr txBox="1">
            <a:spLocks/>
          </p:cNvSpPr>
          <p:nvPr/>
        </p:nvSpPr>
        <p:spPr>
          <a:xfrm>
            <a:off x="510950" y="221232"/>
            <a:ext cx="5903738" cy="27699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Earth System approach</a:t>
            </a:r>
          </a:p>
        </p:txBody>
      </p:sp>
      <p:sp>
        <p:nvSpPr>
          <p:cNvPr id="41" name="Oval 40"/>
          <p:cNvSpPr/>
          <p:nvPr/>
        </p:nvSpPr>
        <p:spPr>
          <a:xfrm>
            <a:off x="3329794" y="2173767"/>
            <a:ext cx="797672" cy="83760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Footer Placeholder 11">
            <a:extLst>
              <a:ext uri="{FF2B5EF4-FFF2-40B4-BE49-F238E27FC236}">
                <a16:creationId xmlns:a16="http://schemas.microsoft.com/office/drawing/2014/main" id="{ECD045E9-EB2B-4FB6-BBE4-8673C69F7DB1}"/>
              </a:ext>
            </a:extLst>
          </p:cNvPr>
          <p:cNvSpPr txBox="1">
            <a:spLocks/>
          </p:cNvSpPr>
          <p:nvPr/>
        </p:nvSpPr>
        <p:spPr>
          <a:xfrm>
            <a:off x="2627464" y="4645153"/>
            <a:ext cx="3212504" cy="2590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457155" rtl="0" eaLnBrk="1" latinLnBrk="0" hangingPunct="1">
              <a:defRPr sz="600" b="1" kern="1200" cap="all" baseline="0">
                <a:solidFill>
                  <a:srgbClr val="064E83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</p:spTree>
    <p:extLst>
      <p:ext uri="{BB962C8B-B14F-4D97-AF65-F5344CB8AC3E}">
        <p14:creationId xmlns:p14="http://schemas.microsoft.com/office/powerpoint/2010/main" val="411225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7-14 at 09.16.3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65"/>
          <a:stretch/>
        </p:blipFill>
        <p:spPr>
          <a:xfrm>
            <a:off x="218803" y="0"/>
            <a:ext cx="6725876" cy="2810514"/>
          </a:xfrm>
          <a:prstGeom prst="rect">
            <a:avLst/>
          </a:prstGeom>
        </p:spPr>
      </p:pic>
      <p:pic>
        <p:nvPicPr>
          <p:cNvPr id="3" name="Picture 2" descr="Screen Shot 2019-07-14 at 09.16.3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5" b="-810"/>
          <a:stretch/>
        </p:blipFill>
        <p:spPr>
          <a:xfrm>
            <a:off x="4745359" y="2352895"/>
            <a:ext cx="4398641" cy="2790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2945" y="818916"/>
            <a:ext cx="5164845" cy="117725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>
                <a:hlinkClick r:id="rId4"/>
              </a:rPr>
              <a:t>https://www.mdpi.com/journal/remotesensing/special_issues/Land_Surface_Earth_System_Modeling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904" y="2609178"/>
            <a:ext cx="4646245" cy="2562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marL="214341" indent="-214341">
              <a:buFontTx/>
              <a:buChar char="-"/>
            </a:pPr>
            <a:r>
              <a:rPr lang="en-US" dirty="0"/>
              <a:t>Land surface data assimilation</a:t>
            </a:r>
          </a:p>
          <a:p>
            <a:pPr marL="214341" indent="-214341">
              <a:buFontTx/>
              <a:buChar char="-"/>
            </a:pPr>
            <a:r>
              <a:rPr lang="en-US" dirty="0"/>
              <a:t>Land surface re-analysis</a:t>
            </a:r>
          </a:p>
          <a:p>
            <a:pPr marL="214341" indent="-214341">
              <a:buFontTx/>
              <a:buChar char="-"/>
            </a:pPr>
            <a:r>
              <a:rPr lang="en-US" dirty="0"/>
              <a:t>Land surface forward </a:t>
            </a:r>
            <a:r>
              <a:rPr lang="en-US" dirty="0" err="1"/>
              <a:t>modelling</a:t>
            </a:r>
            <a:r>
              <a:rPr lang="en-US" dirty="0"/>
              <a:t> (VIS/IR/MW), </a:t>
            </a:r>
          </a:p>
          <a:p>
            <a:pPr marL="214341" indent="-214341">
              <a:buFontTx/>
              <a:buChar char="-"/>
            </a:pPr>
            <a:r>
              <a:rPr lang="en-US" dirty="0"/>
              <a:t>Inverse </a:t>
            </a:r>
            <a:r>
              <a:rPr lang="en-US" dirty="0" err="1"/>
              <a:t>modelling</a:t>
            </a:r>
            <a:r>
              <a:rPr lang="en-US" dirty="0"/>
              <a:t> and machine learning</a:t>
            </a:r>
          </a:p>
          <a:p>
            <a:pPr marL="214341" indent="-214341">
              <a:buFontTx/>
              <a:buChar char="-"/>
            </a:pPr>
            <a:r>
              <a:rPr lang="en-US" dirty="0"/>
              <a:t>Land surface parameter retrieval</a:t>
            </a:r>
          </a:p>
          <a:p>
            <a:pPr marL="214341" indent="-214341">
              <a:buFontTx/>
              <a:buChar char="-"/>
            </a:pPr>
            <a:r>
              <a:rPr lang="en-US" dirty="0"/>
              <a:t>Coupled assimilation (land-hydrology-atmosphere)</a:t>
            </a:r>
          </a:p>
          <a:p>
            <a:pPr marL="214341" indent="-214341">
              <a:buFontTx/>
              <a:buChar char="-"/>
            </a:pPr>
            <a:r>
              <a:rPr lang="en-US" dirty="0" err="1"/>
              <a:t>Intercomparison</a:t>
            </a:r>
            <a:r>
              <a:rPr lang="en-US" dirty="0"/>
              <a:t> (model and DA)</a:t>
            </a:r>
          </a:p>
        </p:txBody>
      </p:sp>
    </p:spTree>
    <p:extLst>
      <p:ext uri="{BB962C8B-B14F-4D97-AF65-F5344CB8AC3E}">
        <p14:creationId xmlns:p14="http://schemas.microsoft.com/office/powerpoint/2010/main" val="280115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746" y="10711"/>
            <a:ext cx="3626195" cy="39242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2100" dirty="0">
                <a:solidFill>
                  <a:srgbClr val="064E83"/>
                </a:solidFill>
                <a:latin typeface="+mj-lt"/>
              </a:rPr>
              <a:t>IMS above 1500m DA impact</a:t>
            </a:r>
          </a:p>
        </p:txBody>
      </p:sp>
      <p:pic>
        <p:nvPicPr>
          <p:cNvPr id="3" name="Picture 2" descr="gtvi_gtvh_paper_fctime_drmse_z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73" b="10330"/>
          <a:stretch/>
        </p:blipFill>
        <p:spPr>
          <a:xfrm>
            <a:off x="4843078" y="-1467703"/>
            <a:ext cx="3666543" cy="66112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34077" y="1881390"/>
            <a:ext cx="1719069" cy="10934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37746" y="1105236"/>
            <a:ext cx="232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IFS 36r4 (2010)</a:t>
            </a:r>
          </a:p>
        </p:txBody>
      </p:sp>
      <p:pic>
        <p:nvPicPr>
          <p:cNvPr id="7" name="Picture 14" descr="scores_figf_figg_z3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6"/>
          <a:stretch/>
        </p:blipFill>
        <p:spPr bwMode="auto">
          <a:xfrm>
            <a:off x="229684" y="1668308"/>
            <a:ext cx="4181699" cy="212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1383" y="1829148"/>
            <a:ext cx="26173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With IFS 43r3 (2018) </a:t>
            </a:r>
            <a:r>
              <a:rPr lang="en-US" dirty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5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488282" y="33468"/>
            <a:ext cx="6512719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9120" tIns="34560" rIns="69120" bIns="3456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2400" dirty="0">
                <a:solidFill>
                  <a:srgbClr val="064E83"/>
                </a:solidFill>
                <a:latin typeface="+mj-lt"/>
              </a:rPr>
              <a:t>Snow assimilation at ECMWF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25601" y="290084"/>
            <a:ext cx="5208090" cy="610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9120" tIns="34560" rIns="69120" bIns="3456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lnSpc>
                <a:spcPct val="104000"/>
              </a:lnSpc>
              <a:buClrTx/>
              <a:buFontTx/>
              <a:buNone/>
            </a:pPr>
            <a:endParaRPr lang="en-US" sz="1500" b="1" dirty="0">
              <a:solidFill>
                <a:srgbClr val="000099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Snow Model: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Component of H-TESSEL 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900" b="1" dirty="0">
                <a:solidFill>
                  <a:srgbClr val="000000"/>
                </a:solidFill>
                <a:latin typeface="+mn-lt"/>
              </a:rPr>
              <a:t>Dutra et al., JHM 2010, Balsamo et al JHM 2009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endParaRPr lang="en-US" sz="15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Single layer snowpack	</a:t>
            </a:r>
          </a:p>
          <a:p>
            <a:pPr marL="257175" indent="-257175">
              <a:lnSpc>
                <a:spcPct val="104000"/>
              </a:lnSpc>
              <a:buFontTx/>
              <a:buChar char="-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Snow water equivalent SWE</a:t>
            </a:r>
            <a:r>
              <a:rPr lang="en-US" sz="1500" dirty="0">
                <a:solidFill>
                  <a:srgbClr val="000080"/>
                </a:solidFill>
                <a:latin typeface="+mn-lt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(m)</a:t>
            </a:r>
          </a:p>
          <a:p>
            <a:pPr marL="257175" indent="-257175">
              <a:lnSpc>
                <a:spcPct val="104000"/>
              </a:lnSpc>
              <a:buFontTx/>
              <a:buChar char="-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Snow Density </a:t>
            </a:r>
            <a:r>
              <a:rPr lang="en-US" sz="1500" dirty="0" err="1">
                <a:solidFill>
                  <a:srgbClr val="000000"/>
                </a:solidFill>
                <a:latin typeface="+mn-lt"/>
              </a:rPr>
              <a:t>ρ</a:t>
            </a:r>
            <a:r>
              <a:rPr lang="en-US" sz="1500" baseline="-33000" dirty="0" err="1">
                <a:solidFill>
                  <a:srgbClr val="000000"/>
                </a:solidFill>
                <a:latin typeface="+mn-lt"/>
              </a:rPr>
              <a:t>s</a:t>
            </a:r>
            <a:endParaRPr lang="en-US" sz="1500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04000"/>
              </a:lnSpc>
            </a:pPr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Observations: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900" b="1" dirty="0">
                <a:solidFill>
                  <a:schemeClr val="tx1"/>
                </a:solidFill>
              </a:rPr>
              <a:t>de Rosnay et al ECMWF Newsletter 2015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	- In situ snow depth data: SYNOP and National networks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	- Snow cover extent: IMS daily product (4km)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endParaRPr lang="en-US" sz="15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Data Assimilation:  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900" b="1" dirty="0">
                <a:solidFill>
                  <a:schemeClr val="tx1"/>
                </a:solidFill>
                <a:latin typeface="+mn-lt"/>
              </a:rPr>
              <a:t>de Rosnay et al SG 2014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endParaRPr lang="en-US" sz="9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4000"/>
              </a:lnSpc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Optimal Interpolation (OI) </a:t>
            </a:r>
            <a:r>
              <a:rPr lang="en-US" sz="1500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optimally combines the model first guess, in situ snow depth and IMS snow cover (data used only below 1500m altitude)</a:t>
            </a:r>
          </a:p>
          <a:p>
            <a:pPr marL="128588" indent="-128588">
              <a:lnSpc>
                <a:spcPct val="104000"/>
              </a:lnSpc>
              <a:buFontTx/>
              <a:buChar char="-"/>
            </a:pPr>
            <a:endParaRPr lang="en-US" sz="1500" dirty="0">
              <a:solidFill>
                <a:srgbClr val="595959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900" b="1" dirty="0">
                <a:solidFill>
                  <a:srgbClr val="595959"/>
                </a:solidFill>
                <a:latin typeface="+mn-lt"/>
              </a:rPr>
              <a:t> 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900" b="1" dirty="0">
                <a:solidFill>
                  <a:srgbClr val="595959"/>
                </a:solidFill>
                <a:latin typeface="+mn-lt"/>
              </a:rPr>
              <a:t>   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endParaRPr lang="en-US" sz="15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                </a:t>
            </a:r>
          </a:p>
          <a:p>
            <a:pPr>
              <a:lnSpc>
                <a:spcPct val="104000"/>
              </a:lnSpc>
              <a:buClrTx/>
              <a:buFontTx/>
              <a:buNone/>
            </a:pPr>
            <a:endParaRPr lang="en-US" sz="15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endParaRPr lang="en-US" sz="15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              </a:t>
            </a:r>
          </a:p>
        </p:txBody>
      </p:sp>
      <p:sp>
        <p:nvSpPr>
          <p:cNvPr id="6164" name="Rectangle 19"/>
          <p:cNvSpPr>
            <a:spLocks noChangeArrowheads="1"/>
          </p:cNvSpPr>
          <p:nvPr/>
        </p:nvSpPr>
        <p:spPr bwMode="auto">
          <a:xfrm>
            <a:off x="7120811" y="3459206"/>
            <a:ext cx="1481138" cy="66675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6165" name="Rectangle 20"/>
          <p:cNvSpPr>
            <a:spLocks noChangeArrowheads="1"/>
          </p:cNvSpPr>
          <p:nvPr/>
        </p:nvSpPr>
        <p:spPr bwMode="auto">
          <a:xfrm>
            <a:off x="9206712" y="2124206"/>
            <a:ext cx="666750" cy="136564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97113" y="4970508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 b="1" cap="all" baseline="0">
                <a:solidFill>
                  <a:srgbClr val="064E83"/>
                </a:solidFill>
              </a:defRPr>
            </a:lvl1pPr>
          </a:lstStyle>
          <a:p>
            <a:pPr algn="ctr" defTabSz="342900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0648F-E0B5-4565-A0C7-AE297DA64B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7" y="1133783"/>
            <a:ext cx="3773021" cy="37730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E622BF4-72F0-459A-A615-C00E616F4275}"/>
              </a:ext>
            </a:extLst>
          </p:cNvPr>
          <p:cNvSpPr/>
          <p:nvPr/>
        </p:nvSpPr>
        <p:spPr>
          <a:xfrm>
            <a:off x="6993220" y="1776717"/>
            <a:ext cx="786060" cy="519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D173F99-5103-4E52-B882-1B38E3C50979}"/>
              </a:ext>
            </a:extLst>
          </p:cNvPr>
          <p:cNvSpPr txBox="1">
            <a:spLocks/>
          </p:cNvSpPr>
          <p:nvPr/>
        </p:nvSpPr>
        <p:spPr>
          <a:xfrm>
            <a:off x="7524159" y="4840915"/>
            <a:ext cx="1619840" cy="162000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z="1200" smtClean="0"/>
              <a:pPr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169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scores_figf_figg_z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0" y="907795"/>
            <a:ext cx="501332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797749" y="518457"/>
            <a:ext cx="6505004" cy="4001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Impact of </a:t>
            </a:r>
            <a:r>
              <a:rPr lang="fr-FR" sz="2000" dirty="0" err="1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blacklisting</a:t>
            </a:r>
            <a:r>
              <a:rPr lang="fr-FR" sz="20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 IMS </a:t>
            </a:r>
            <a:r>
              <a:rPr lang="fr-FR" sz="2000" dirty="0" err="1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above</a:t>
            </a:r>
            <a:r>
              <a:rPr lang="fr-FR" sz="2000" dirty="0">
                <a:solidFill>
                  <a:schemeClr val="tx1"/>
                </a:solidFill>
                <a:latin typeface="+mn-lt"/>
                <a:ea typeface="Arial Unicode MS" pitchFamily="34" charset="-128"/>
                <a:cs typeface="Arial" charset="0"/>
              </a:rPr>
              <a:t> 1500m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3364" y="-342338"/>
            <a:ext cx="8899186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51" tIns="44276" rIns="90351" bIns="4427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>
              <a:lnSpc>
                <a:spcPct val="104000"/>
              </a:lnSpc>
              <a:buClr>
                <a:srgbClr val="0F3692"/>
              </a:buClr>
              <a:buFont typeface="Arial Black" pitchFamily="34" charset="0"/>
              <a:buNone/>
            </a:pPr>
            <a:endParaRPr lang="en-GB" dirty="0">
              <a:solidFill>
                <a:srgbClr val="064E83"/>
              </a:solidFill>
              <a:latin typeface="+mn-lt"/>
            </a:endParaRPr>
          </a:p>
          <a:p>
            <a:pPr algn="ctr">
              <a:lnSpc>
                <a:spcPct val="104000"/>
              </a:lnSpc>
              <a:buClr>
                <a:srgbClr val="0F3692"/>
              </a:buClr>
              <a:buFont typeface="Arial Black" pitchFamily="34" charset="0"/>
              <a:buNone/>
            </a:pPr>
            <a:r>
              <a:rPr lang="en-GB" dirty="0">
                <a:solidFill>
                  <a:srgbClr val="064E83"/>
                </a:solidFill>
                <a:latin typeface="+mn-lt"/>
              </a:rPr>
              <a:t>10 years ago: IMS data assimilation impact study in the IFS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492" y="1038233"/>
            <a:ext cx="5182953" cy="9007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dirty="0"/>
              <a:t>DJF 2009-2010, NH</a:t>
            </a:r>
          </a:p>
          <a:p>
            <a:pPr algn="ctr">
              <a:lnSpc>
                <a:spcPct val="110000"/>
              </a:lnSpc>
            </a:pPr>
            <a:r>
              <a:rPr lang="en-US" sz="1600" dirty="0"/>
              <a:t>500 </a:t>
            </a:r>
            <a:r>
              <a:rPr lang="en-US" sz="1600" dirty="0" err="1"/>
              <a:t>hPa</a:t>
            </a:r>
            <a:r>
              <a:rPr lang="en-US" sz="1600" dirty="0"/>
              <a:t> </a:t>
            </a:r>
            <a:r>
              <a:rPr lang="en-US" sz="1600" dirty="0" err="1"/>
              <a:t>Geopot</a:t>
            </a:r>
            <a:r>
              <a:rPr lang="en-US" sz="1600" dirty="0"/>
              <a:t> RMSE</a:t>
            </a:r>
          </a:p>
          <a:p>
            <a:pPr algn="ctr">
              <a:lnSpc>
                <a:spcPct val="110000"/>
              </a:lnSpc>
            </a:pPr>
            <a:r>
              <a:rPr lang="en-US" sz="1600" dirty="0"/>
              <a:t>[with IMS]-[without IMS]  in mountains above 1500m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0635" y="1490615"/>
            <a:ext cx="3958839" cy="203131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IMS DA over the Himalayas degrades NWP performances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Unknown quality of IMS over in this region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>
                <a:sym typeface="Wingdings"/>
              </a:rPr>
              <a:t>Stopped using IMS for NWP at high altitude from IFS cycle 36r4 (2010)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052" y="4147047"/>
            <a:ext cx="8846993" cy="830997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- ERA-Interim: IFS cycle 31r1 (2006) </a:t>
            </a:r>
            <a:r>
              <a:rPr lang="en-US" sz="1600" dirty="0">
                <a:sym typeface="Wingdings"/>
              </a:rPr>
              <a:t> assimilates IMS (24km) including mountains</a:t>
            </a:r>
          </a:p>
          <a:p>
            <a:r>
              <a:rPr lang="en-US" sz="1600" dirty="0">
                <a:sym typeface="Wingdings"/>
              </a:rPr>
              <a:t>- ERA5:  IFS cycle 41r2 (2016) assimilate IMS (4km) only below 1500m altitude</a:t>
            </a:r>
          </a:p>
          <a:p>
            <a:r>
              <a:rPr lang="en-US" sz="1600" dirty="0">
                <a:sym typeface="Wingdings"/>
              </a:rPr>
              <a:t>- Current </a:t>
            </a:r>
            <a:r>
              <a:rPr lang="en-US" sz="1600" dirty="0" err="1">
                <a:sym typeface="Wingdings"/>
              </a:rPr>
              <a:t>oper</a:t>
            </a:r>
            <a:r>
              <a:rPr lang="en-US" sz="1600" dirty="0">
                <a:sym typeface="Wingdings"/>
              </a:rPr>
              <a:t> NWP: IFS cycle 46r1 (2019)  assimilate IMS (4km) only below 1500m altitude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8F64ADDF-CAAB-4D85-9D9E-D7C2E832BCB4}"/>
              </a:ext>
            </a:extLst>
          </p:cNvPr>
          <p:cNvSpPr txBox="1">
            <a:spLocks/>
          </p:cNvSpPr>
          <p:nvPr/>
        </p:nvSpPr>
        <p:spPr>
          <a:xfrm>
            <a:off x="7524159" y="4840915"/>
            <a:ext cx="1619840" cy="162000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z="1200" smtClean="0"/>
              <a:pPr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9379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AFC265-38A5-438F-89B2-9C4AA2B41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" r="58960" b="75272"/>
          <a:stretch/>
        </p:blipFill>
        <p:spPr>
          <a:xfrm>
            <a:off x="7009534" y="3268935"/>
            <a:ext cx="2134466" cy="55981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5739" y="-39270"/>
            <a:ext cx="8295322" cy="444113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>
              <a:lnSpc>
                <a:spcPct val="100000"/>
              </a:lnSpc>
            </a:pPr>
            <a:r>
              <a:rPr lang="en-GB" altLang="zh-CN" sz="2300" dirty="0">
                <a:solidFill>
                  <a:srgbClr val="064E83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Comparison of </a:t>
            </a:r>
            <a:r>
              <a:rPr lang="en-GB" altLang="zh-CN" sz="2400" dirty="0">
                <a:solidFill>
                  <a:srgbClr val="064E83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reanalysis</a:t>
            </a:r>
            <a:r>
              <a:rPr lang="en-GB" altLang="zh-CN" sz="2300" dirty="0">
                <a:solidFill>
                  <a:srgbClr val="064E83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products over the Tibetan Plateau</a:t>
            </a:r>
          </a:p>
        </p:txBody>
      </p:sp>
      <p:sp>
        <p:nvSpPr>
          <p:cNvPr id="11" name="矩形 10"/>
          <p:cNvSpPr/>
          <p:nvPr/>
        </p:nvSpPr>
        <p:spPr>
          <a:xfrm>
            <a:off x="6555245" y="2483341"/>
            <a:ext cx="2155477" cy="521057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r>
              <a:rPr lang="en-GB" altLang="zh-CN" sz="160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ERA5</a:t>
            </a:r>
          </a:p>
          <a:p>
            <a:r>
              <a:rPr lang="en-GB" altLang="zh-CN" sz="1300" i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ECMWF</a:t>
            </a:r>
            <a:endParaRPr lang="zh-CN" altLang="en-US" sz="1300" i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8194" y="1962039"/>
            <a:ext cx="2484896" cy="521057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ERA-Interim</a:t>
            </a:r>
          </a:p>
          <a:p>
            <a:r>
              <a:rPr lang="en-US" altLang="zh-CN" sz="1300" i="1" dirty="0">
                <a:latin typeface="Calibri" panose="020F0502020204030204" pitchFamily="34" charset="0"/>
                <a:cs typeface="Calibri" panose="020F0502020204030204" pitchFamily="34" charset="0"/>
              </a:rPr>
              <a:t>ECMWF</a:t>
            </a:r>
            <a:endParaRPr lang="zh-CN" altLang="en-US" sz="13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0"/>
          <a:stretch/>
        </p:blipFill>
        <p:spPr bwMode="auto">
          <a:xfrm>
            <a:off x="1931164" y="752531"/>
            <a:ext cx="4580928" cy="229027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矩形 5"/>
          <p:cNvSpPr/>
          <p:nvPr/>
        </p:nvSpPr>
        <p:spPr>
          <a:xfrm>
            <a:off x="299166" y="793114"/>
            <a:ext cx="1305025" cy="567224"/>
          </a:xfrm>
          <a:prstGeom prst="rect">
            <a:avLst/>
          </a:prstGeom>
        </p:spPr>
        <p:txBody>
          <a:bodyPr wrap="none" lIns="74057" tIns="37029" rIns="74057" bIns="37029">
            <a:spAutoFit/>
          </a:bodyPr>
          <a:lstStyle/>
          <a:p>
            <a:r>
              <a:rPr lang="en-GB" altLang="zh-CN" sz="160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Observations:</a:t>
            </a:r>
          </a:p>
          <a:p>
            <a:r>
              <a:rPr lang="en-GB" altLang="zh-CN" sz="160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In-situ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1164" y="1962039"/>
            <a:ext cx="4624080" cy="1121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07444" y="799471"/>
            <a:ext cx="2216488" cy="1121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2133" y="3344547"/>
            <a:ext cx="595784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ERA5: overestimates SD over the Tibetan Plateau (TP)</a:t>
            </a:r>
          </a:p>
          <a:p>
            <a:r>
              <a:rPr lang="en-US" dirty="0"/>
              <a:t>ERA-Interim: SD in better agreement with in situ stations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447" y="640169"/>
            <a:ext cx="2228734" cy="128103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2A2333-ABAC-44CC-94BF-1190CCC52A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8"/>
          <a:stretch/>
        </p:blipFill>
        <p:spPr>
          <a:xfrm>
            <a:off x="4473951" y="3891127"/>
            <a:ext cx="5200984" cy="1121735"/>
          </a:xfrm>
          <a:prstGeom prst="rect">
            <a:avLst/>
          </a:prstGeom>
        </p:spPr>
      </p:pic>
      <p:sp>
        <p:nvSpPr>
          <p:cNvPr id="20" name="矩形 4"/>
          <p:cNvSpPr/>
          <p:nvPr/>
        </p:nvSpPr>
        <p:spPr>
          <a:xfrm>
            <a:off x="4300989" y="1063008"/>
            <a:ext cx="914153" cy="274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74057" tIns="37029" rIns="74057" bIns="37029">
            <a:spAutoFit/>
          </a:bodyPr>
          <a:lstStyle/>
          <a:p>
            <a:pPr>
              <a:lnSpc>
                <a:spcPct val="100000"/>
              </a:lnSpc>
            </a:pPr>
            <a:r>
              <a:rPr lang="en-GB" altLang="zh-CN" sz="13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2009-2013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E03318-23BF-4492-BD5E-BFA69BBD8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133" y="607894"/>
            <a:ext cx="3240994" cy="14599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C08ADD-17E9-45AA-85DE-AC87286A9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021" y="1959342"/>
            <a:ext cx="2848035" cy="372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EC6650-D24A-4F7B-ABB8-DA74930E2FB9}"/>
              </a:ext>
            </a:extLst>
          </p:cNvPr>
          <p:cNvSpPr txBox="1"/>
          <p:nvPr/>
        </p:nvSpPr>
        <p:spPr>
          <a:xfrm>
            <a:off x="258194" y="4132538"/>
            <a:ext cx="404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Orsolini</a:t>
            </a:r>
            <a:r>
              <a:rPr lang="en-GB" dirty="0"/>
              <a:t> et al. The Cryosphere, 2019)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07BE7-39C3-4A74-A2B2-26EABFFBEF66}"/>
              </a:ext>
            </a:extLst>
          </p:cNvPr>
          <p:cNvSpPr txBox="1"/>
          <p:nvPr/>
        </p:nvSpPr>
        <p:spPr>
          <a:xfrm>
            <a:off x="6241079" y="455181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situ stations, orography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B3D47-099E-4F2A-B465-D27B61F30B83}"/>
              </a:ext>
            </a:extLst>
          </p:cNvPr>
          <p:cNvSpPr txBox="1"/>
          <p:nvPr/>
        </p:nvSpPr>
        <p:spPr>
          <a:xfrm>
            <a:off x="2023872" y="41282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Snow depth (cm)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40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6299" y="122088"/>
            <a:ext cx="8034052" cy="428716"/>
          </a:xfrm>
          <a:prstGeom prst="rect">
            <a:avLst/>
          </a:prstGeom>
          <a:noFill/>
        </p:spPr>
        <p:txBody>
          <a:bodyPr wrap="square" lIns="74050" tIns="37025" rIns="74050" bIns="37025" rtlCol="0">
            <a:spAutoFit/>
          </a:bodyPr>
          <a:lstStyle/>
          <a:p>
            <a:pPr defTabSz="408163"/>
            <a:r>
              <a:rPr lang="en-GB" sz="2300" dirty="0">
                <a:solidFill>
                  <a:srgbClr val="064E83"/>
                </a:solidFill>
                <a:latin typeface="Calibri" panose="020F0502020204030204" pitchFamily="34" charset="0"/>
              </a:rPr>
              <a:t>Numerical weather prediction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299" y="1065981"/>
            <a:ext cx="8202957" cy="2290765"/>
          </a:xfrm>
          <a:prstGeom prst="rect">
            <a:avLst/>
          </a:prstGeom>
          <a:noFill/>
        </p:spPr>
        <p:txBody>
          <a:bodyPr wrap="square" lIns="74050" tIns="37025" rIns="74050" bIns="37025" rtlCol="0">
            <a:spAutoFit/>
          </a:bodyPr>
          <a:lstStyle/>
          <a:p>
            <a:pPr marL="285750" indent="-285750" defTabSz="408163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/>
              </a:rPr>
              <a:t>NWP e</a:t>
            </a:r>
            <a:r>
              <a:rPr lang="en-GB" b="0" dirty="0">
                <a:solidFill>
                  <a:prstClr val="black"/>
                </a:solidFill>
                <a:latin typeface="Arial"/>
              </a:rPr>
              <a:t>xperiments, Sept 2011 </a:t>
            </a:r>
            <a:r>
              <a:rPr lang="mr-IN" b="0" dirty="0">
                <a:solidFill>
                  <a:prstClr val="black"/>
                </a:solidFill>
                <a:latin typeface="Arial"/>
              </a:rPr>
              <a:t>–</a:t>
            </a:r>
            <a:r>
              <a:rPr lang="en-GB" b="0" dirty="0">
                <a:solidFill>
                  <a:prstClr val="black"/>
                </a:solidFill>
                <a:latin typeface="Arial"/>
              </a:rPr>
              <a:t> Dec 2012 </a:t>
            </a:r>
          </a:p>
          <a:p>
            <a:pPr marL="285750" indent="-285750" defTabSz="408163">
              <a:buFontTx/>
              <a:buChar char="-"/>
            </a:pPr>
            <a:r>
              <a:rPr lang="en-GB" b="0" dirty="0">
                <a:solidFill>
                  <a:prstClr val="black"/>
                </a:solidFill>
                <a:latin typeface="Arial"/>
              </a:rPr>
              <a:t>Two 10-day FC per day (976 forecasts)</a:t>
            </a:r>
          </a:p>
          <a:p>
            <a:pPr marL="285750" indent="-285750" defTabSz="408163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/>
              </a:rPr>
              <a:t>Resolution: </a:t>
            </a:r>
            <a:r>
              <a:rPr lang="en-GB" b="0" dirty="0">
                <a:solidFill>
                  <a:prstClr val="black"/>
                </a:solidFill>
                <a:latin typeface="Arial"/>
              </a:rPr>
              <a:t>Tco399 (~25 km)</a:t>
            </a:r>
          </a:p>
          <a:p>
            <a:pPr marL="285750" indent="-285750" defTabSz="408163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/>
              </a:rPr>
              <a:t>IFS cycle: 43r3</a:t>
            </a:r>
            <a:endParaRPr lang="en-GB" b="0" dirty="0">
              <a:solidFill>
                <a:prstClr val="black"/>
              </a:solidFill>
              <a:latin typeface="Arial"/>
            </a:endParaRPr>
          </a:p>
          <a:p>
            <a:pPr marL="285750" indent="-285750" defTabSz="408163">
              <a:buFontTx/>
              <a:buChar char="-"/>
            </a:pPr>
            <a:endParaRPr lang="en-GB" b="0" dirty="0">
              <a:solidFill>
                <a:prstClr val="black"/>
              </a:solidFill>
              <a:latin typeface="Arial"/>
            </a:endParaRPr>
          </a:p>
          <a:p>
            <a:r>
              <a:rPr lang="en-GB" dirty="0">
                <a:solidFill>
                  <a:srgbClr val="0070C0"/>
                </a:solidFill>
                <a:latin typeface="Arial"/>
              </a:rPr>
              <a:t>CTRL</a:t>
            </a:r>
            <a:r>
              <a:rPr lang="en-GB" b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GB" b="0" dirty="0">
                <a:solidFill>
                  <a:prstClr val="black"/>
                </a:solidFill>
                <a:latin typeface="Arial"/>
              </a:rPr>
              <a:t>: blacklist IMS above</a:t>
            </a:r>
            <a:r>
              <a:rPr lang="en-US" dirty="0">
                <a:sym typeface="Wingdings"/>
              </a:rPr>
              <a:t>1500m altitude (like in NWP and ERA5)</a:t>
            </a:r>
          </a:p>
          <a:p>
            <a:pPr defTabSz="408163"/>
            <a:endParaRPr lang="en-GB" b="0" dirty="0">
              <a:solidFill>
                <a:prstClr val="black"/>
              </a:solidFill>
              <a:latin typeface="Arial"/>
            </a:endParaRPr>
          </a:p>
          <a:p>
            <a:pPr defTabSz="408163"/>
            <a:r>
              <a:rPr lang="en-GB" dirty="0">
                <a:solidFill>
                  <a:srgbClr val="0070C0"/>
                </a:solidFill>
                <a:latin typeface="Arial"/>
              </a:rPr>
              <a:t>TEST</a:t>
            </a:r>
            <a:r>
              <a:rPr lang="en-GB" b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GB" b="0" dirty="0">
                <a:solidFill>
                  <a:prstClr val="black"/>
                </a:solidFill>
                <a:latin typeface="Arial"/>
              </a:rPr>
              <a:t>: no blacklist for IMS (use IMS everywhere)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C6B0D4A-2AC1-4D85-B958-6AFBD9C3A58C}"/>
              </a:ext>
            </a:extLst>
          </p:cNvPr>
          <p:cNvSpPr txBox="1">
            <a:spLocks/>
          </p:cNvSpPr>
          <p:nvPr/>
        </p:nvSpPr>
        <p:spPr>
          <a:xfrm>
            <a:off x="7524159" y="4840915"/>
            <a:ext cx="1619840" cy="162000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z="1200" smtClean="0"/>
              <a:pPr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778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41321" r="21337" b="1"/>
          <a:stretch/>
        </p:blipFill>
        <p:spPr>
          <a:xfrm>
            <a:off x="487296" y="1781126"/>
            <a:ext cx="4054374" cy="1678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4680" y="2737365"/>
            <a:ext cx="743774" cy="351780"/>
          </a:xfrm>
          <a:prstGeom prst="rect">
            <a:avLst/>
          </a:prstGeom>
          <a:noFill/>
        </p:spPr>
        <p:txBody>
          <a:bodyPr wrap="none" lIns="74057" tIns="37029" rIns="74057" bIns="37029" rtlCol="0">
            <a:spAutoFit/>
          </a:bodyPr>
          <a:lstStyle/>
          <a:p>
            <a:pPr defTabSz="408203"/>
            <a:r>
              <a:rPr lang="en-GB" b="0" dirty="0">
                <a:solidFill>
                  <a:prstClr val="black"/>
                </a:solidFill>
                <a:latin typeface="Arial"/>
              </a:rPr>
              <a:t>CTRL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39243" r="21582"/>
          <a:stretch/>
        </p:blipFill>
        <p:spPr>
          <a:xfrm>
            <a:off x="4756979" y="1658963"/>
            <a:ext cx="4117654" cy="1773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00063" y="2764844"/>
            <a:ext cx="739466" cy="351780"/>
          </a:xfrm>
          <a:prstGeom prst="rect">
            <a:avLst/>
          </a:prstGeom>
          <a:noFill/>
        </p:spPr>
        <p:txBody>
          <a:bodyPr wrap="none" lIns="74057" tIns="37029" rIns="74057" bIns="37029" rtlCol="0">
            <a:spAutoFit/>
          </a:bodyPr>
          <a:lstStyle/>
          <a:p>
            <a:pPr defTabSz="408203"/>
            <a:r>
              <a:rPr lang="en-GB" b="0" dirty="0">
                <a:solidFill>
                  <a:prstClr val="black"/>
                </a:solidFill>
                <a:latin typeface="Arial"/>
              </a:rPr>
              <a:t>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7973" y="3007243"/>
            <a:ext cx="1304850" cy="351780"/>
          </a:xfrm>
          <a:prstGeom prst="rect">
            <a:avLst/>
          </a:prstGeom>
          <a:solidFill>
            <a:schemeClr val="bg1"/>
          </a:solidFill>
        </p:spPr>
        <p:txBody>
          <a:bodyPr wrap="none" lIns="74057" tIns="37029" rIns="74057" bIns="37029" rtlCol="0">
            <a:spAutoFit/>
          </a:bodyPr>
          <a:lstStyle/>
          <a:p>
            <a:pPr defTabSz="408203"/>
            <a:r>
              <a:rPr lang="en-GB" b="0" dirty="0">
                <a:solidFill>
                  <a:prstClr val="black"/>
                </a:solidFill>
                <a:latin typeface="Arial"/>
              </a:rPr>
              <a:t>2012 02 01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2832" y="3647531"/>
            <a:ext cx="3317222" cy="351780"/>
          </a:xfrm>
          <a:prstGeom prst="rect">
            <a:avLst/>
          </a:prstGeom>
          <a:solidFill>
            <a:srgbClr val="FFFFFF"/>
          </a:solidFill>
        </p:spPr>
        <p:txBody>
          <a:bodyPr wrap="none" lIns="74057" tIns="37029" rIns="74057" bIns="37029" rtlCol="0">
            <a:spAutoFit/>
          </a:bodyPr>
          <a:lstStyle/>
          <a:p>
            <a:pPr defTabSz="408203"/>
            <a:r>
              <a:rPr lang="en-GB" b="0" dirty="0">
                <a:solidFill>
                  <a:prstClr val="black"/>
                </a:solidFill>
                <a:latin typeface="Arial"/>
              </a:rPr>
              <a:t>CTRL (no IMS DA </a:t>
            </a:r>
            <a:r>
              <a:rPr lang="en-GB" dirty="0">
                <a:solidFill>
                  <a:prstClr val="black"/>
                </a:solidFill>
                <a:latin typeface="Arial"/>
              </a:rPr>
              <a:t>over the TP</a:t>
            </a:r>
            <a:r>
              <a:rPr lang="en-GB" b="0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097" y="145829"/>
            <a:ext cx="5657030" cy="428724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defTabSz="408203"/>
            <a:r>
              <a:rPr lang="en-GB" sz="2300" dirty="0">
                <a:solidFill>
                  <a:srgbClr val="064E83"/>
                </a:solidFill>
                <a:latin typeface="Arial"/>
              </a:rPr>
              <a:t>Snow depth (m)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7013" y="3647531"/>
            <a:ext cx="2988223" cy="351780"/>
          </a:xfrm>
          <a:prstGeom prst="rect">
            <a:avLst/>
          </a:prstGeom>
          <a:noFill/>
        </p:spPr>
        <p:txBody>
          <a:bodyPr wrap="none" lIns="74057" tIns="37029" rIns="74057" bIns="37029" rtlCol="0">
            <a:spAutoFit/>
          </a:bodyPr>
          <a:lstStyle/>
          <a:p>
            <a:pPr defTabSz="408203"/>
            <a:r>
              <a:rPr lang="en-GB" b="0" dirty="0">
                <a:solidFill>
                  <a:prstClr val="black"/>
                </a:solidFill>
                <a:latin typeface="Arial"/>
              </a:rPr>
              <a:t>TEST (IMS </a:t>
            </a:r>
            <a:r>
              <a:rPr lang="en-GB" dirty="0">
                <a:solidFill>
                  <a:prstClr val="black"/>
                </a:solidFill>
                <a:latin typeface="Arial"/>
              </a:rPr>
              <a:t>DA over </a:t>
            </a:r>
            <a:r>
              <a:rPr lang="en-GB">
                <a:solidFill>
                  <a:prstClr val="black"/>
                </a:solidFill>
                <a:latin typeface="Arial"/>
              </a:rPr>
              <a:t>the TP</a:t>
            </a:r>
            <a:r>
              <a:rPr lang="en-GB" dirty="0">
                <a:solidFill>
                  <a:prstClr val="black"/>
                </a:solidFill>
                <a:latin typeface="Arial"/>
              </a:rPr>
              <a:t>)</a:t>
            </a:r>
            <a:endParaRPr lang="en-GB" b="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15024" r="39605" b="78951"/>
          <a:stretch/>
        </p:blipFill>
        <p:spPr>
          <a:xfrm>
            <a:off x="3328612" y="1323383"/>
            <a:ext cx="4102285" cy="3248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84680" y="1059157"/>
            <a:ext cx="411765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               0.05             0.2              0.5   SD (m)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B73C854-98A1-4ED8-A124-FC8FD520A133}"/>
              </a:ext>
            </a:extLst>
          </p:cNvPr>
          <p:cNvSpPr txBox="1">
            <a:spLocks/>
          </p:cNvSpPr>
          <p:nvPr/>
        </p:nvSpPr>
        <p:spPr>
          <a:xfrm>
            <a:off x="7524159" y="4840915"/>
            <a:ext cx="1619840" cy="162000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z="1200" smtClean="0"/>
              <a:pPr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800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E3218-D21B-45AC-99EF-88A5BAB746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8849" b="51704"/>
          <a:stretch/>
        </p:blipFill>
        <p:spPr>
          <a:xfrm>
            <a:off x="1484555" y="2593145"/>
            <a:ext cx="5551632" cy="2028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9501" y="64466"/>
            <a:ext cx="5657030" cy="428724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defTabSz="408203"/>
            <a:r>
              <a:rPr lang="en-GB" sz="2300" dirty="0">
                <a:solidFill>
                  <a:srgbClr val="064E83"/>
                </a:solidFill>
                <a:latin typeface="Arial"/>
              </a:rPr>
              <a:t>Snow Water Equivalent (mm)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21793C-3EE9-45C7-A68C-B4E2C2A60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8335" b="52218"/>
          <a:stretch/>
        </p:blipFill>
        <p:spPr>
          <a:xfrm>
            <a:off x="1484555" y="455128"/>
            <a:ext cx="5551632" cy="20289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4597D0-4948-468D-A54F-C6986EEF595D}"/>
              </a:ext>
            </a:extLst>
          </p:cNvPr>
          <p:cNvSpPr txBox="1"/>
          <p:nvPr/>
        </p:nvSpPr>
        <p:spPr>
          <a:xfrm>
            <a:off x="7165279" y="91575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(CTRL)</a:t>
            </a:r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A18485-DCBF-44C3-9733-78C7CAAD8949}"/>
              </a:ext>
            </a:extLst>
          </p:cNvPr>
          <p:cNvSpPr/>
          <p:nvPr/>
        </p:nvSpPr>
        <p:spPr>
          <a:xfrm>
            <a:off x="4012602" y="455128"/>
            <a:ext cx="290456" cy="1709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9FE053-96D7-4FFB-BD5A-0FE4117059AF}"/>
              </a:ext>
            </a:extLst>
          </p:cNvPr>
          <p:cNvSpPr/>
          <p:nvPr/>
        </p:nvSpPr>
        <p:spPr>
          <a:xfrm>
            <a:off x="4010451" y="2538590"/>
            <a:ext cx="290456" cy="1709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2B70AC-85B5-4C38-84C3-A519B8694596}"/>
              </a:ext>
            </a:extLst>
          </p:cNvPr>
          <p:cNvSpPr/>
          <p:nvPr/>
        </p:nvSpPr>
        <p:spPr>
          <a:xfrm>
            <a:off x="6702009" y="547745"/>
            <a:ext cx="290456" cy="142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89D27E-3EE6-4F4F-B759-8E17D9E8BB69}"/>
              </a:ext>
            </a:extLst>
          </p:cNvPr>
          <p:cNvSpPr/>
          <p:nvPr/>
        </p:nvSpPr>
        <p:spPr>
          <a:xfrm>
            <a:off x="4165002" y="607528"/>
            <a:ext cx="290456" cy="1709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B54A9C-127E-4402-91FF-97C8D0B526E9}"/>
              </a:ext>
            </a:extLst>
          </p:cNvPr>
          <p:cNvSpPr txBox="1"/>
          <p:nvPr/>
        </p:nvSpPr>
        <p:spPr>
          <a:xfrm>
            <a:off x="7259246" y="3238267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Due to IMS DA</a:t>
            </a:r>
          </a:p>
          <a:p>
            <a:r>
              <a:rPr lang="en-GB" dirty="0"/>
              <a:t>(TEST)</a:t>
            </a:r>
            <a:endParaRPr lang="fr-FR" dirty="0"/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55E649D-CBF9-42C6-9515-CCE0F68DA91B}"/>
              </a:ext>
            </a:extLst>
          </p:cNvPr>
          <p:cNvSpPr txBox="1">
            <a:spLocks/>
          </p:cNvSpPr>
          <p:nvPr/>
        </p:nvSpPr>
        <p:spPr>
          <a:xfrm>
            <a:off x="7524159" y="4840915"/>
            <a:ext cx="1619840" cy="162000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D7EF8F-45FC-4196-9C8B-07797D41589F}"/>
              </a:ext>
            </a:extLst>
          </p:cNvPr>
          <p:cNvSpPr/>
          <p:nvPr/>
        </p:nvSpPr>
        <p:spPr>
          <a:xfrm>
            <a:off x="6692592" y="2571110"/>
            <a:ext cx="354612" cy="77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09292B-85B0-4401-BF72-1A3283D352D6}"/>
              </a:ext>
            </a:extLst>
          </p:cNvPr>
          <p:cNvSpPr txBox="1"/>
          <p:nvPr/>
        </p:nvSpPr>
        <p:spPr>
          <a:xfrm>
            <a:off x="6870932" y="2782266"/>
            <a:ext cx="5657030" cy="428724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defTabSz="408203"/>
            <a:r>
              <a:rPr lang="en-GB" sz="2300" dirty="0">
                <a:solidFill>
                  <a:srgbClr val="064E83"/>
                </a:solidFill>
                <a:latin typeface="Arial"/>
              </a:rPr>
              <a:t>Increments (m) </a:t>
            </a:r>
          </a:p>
        </p:txBody>
      </p:sp>
    </p:spTree>
    <p:extLst>
      <p:ext uri="{BB962C8B-B14F-4D97-AF65-F5344CB8AC3E}">
        <p14:creationId xmlns:p14="http://schemas.microsoft.com/office/powerpoint/2010/main" val="324356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884" y="153993"/>
            <a:ext cx="5708727" cy="469771"/>
          </a:xfrm>
        </p:spPr>
        <p:txBody>
          <a:bodyPr/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Evaluation against in situ snow depth stations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199B9E-B3F1-48AF-A935-7667A5F71B3B}"/>
              </a:ext>
            </a:extLst>
          </p:cNvPr>
          <p:cNvGrpSpPr/>
          <p:nvPr/>
        </p:nvGrpSpPr>
        <p:grpSpPr>
          <a:xfrm>
            <a:off x="435029" y="962326"/>
            <a:ext cx="8940304" cy="3517925"/>
            <a:chOff x="435030" y="1471582"/>
            <a:chExt cx="8940304" cy="351792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949" y="1471582"/>
              <a:ext cx="6793019" cy="351792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261894" y="2025102"/>
              <a:ext cx="594394" cy="321002"/>
            </a:xfrm>
            <a:prstGeom prst="rect">
              <a:avLst/>
            </a:prstGeom>
          </p:spPr>
          <p:txBody>
            <a:bodyPr wrap="none" lIns="74057" tIns="37029" rIns="74057" bIns="37029">
              <a:spAutoFit/>
            </a:bodyPr>
            <a:lstStyle/>
            <a:p>
              <a:r>
                <a:rPr lang="en-US" altLang="zh-CN" sz="1600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ERA-I </a:t>
              </a:r>
              <a:endParaRPr lang="zh-CN" alt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481350" y="2338807"/>
              <a:ext cx="1893984" cy="567224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r>
                <a:rPr lang="en-US" altLang="zh-CN" sz="16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TEST with IMS DA</a:t>
              </a:r>
            </a:p>
            <a:p>
              <a:r>
                <a:rPr lang="en-US" altLang="zh-CN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situ data</a:t>
              </a:r>
              <a:endParaRPr lang="zh-CN" alt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380709" y="2515887"/>
              <a:ext cx="1983258" cy="3517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74057" tIns="37029" rIns="74057" bIns="37029" rtlCol="0">
              <a:spAutoFit/>
            </a:bodyPr>
            <a:lstStyle/>
            <a:p>
              <a:pPr defTabSz="408203"/>
              <a:r>
                <a:rPr lang="en-GB" b="0" dirty="0">
                  <a:solidFill>
                    <a:prstClr val="black"/>
                  </a:solidFill>
                  <a:latin typeface="Arial"/>
                </a:rPr>
                <a:t>SNOW DEPH (m)</a:t>
              </a:r>
            </a:p>
          </p:txBody>
        </p:sp>
        <p:sp>
          <p:nvSpPr>
            <p:cNvPr id="12" name="矩形 5"/>
            <p:cNvSpPr/>
            <p:nvPr/>
          </p:nvSpPr>
          <p:spPr>
            <a:xfrm>
              <a:off x="1432509" y="2144216"/>
              <a:ext cx="1629833" cy="567224"/>
            </a:xfrm>
            <a:prstGeom prst="rect">
              <a:avLst/>
            </a:prstGeom>
          </p:spPr>
          <p:txBody>
            <a:bodyPr wrap="none" lIns="74057" tIns="37029" rIns="74057" bIns="37029">
              <a:spAutoFit/>
            </a:bodyPr>
            <a:lstStyle/>
            <a:p>
              <a:r>
                <a:rPr lang="en-US" altLang="zh-CN" sz="1600" kern="0" dirty="0">
                  <a:solidFill>
                    <a:srgbClr val="2BD5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CTRL(no IMS DA)</a:t>
              </a:r>
            </a:p>
            <a:p>
              <a:r>
                <a:rPr lang="en-US" altLang="zh-CN" sz="16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ERA5 (no IMS DA)</a:t>
              </a:r>
              <a:endParaRPr lang="zh-CN" alt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2BB0A82-40A8-40DF-9B8E-07C0EB8027C0}"/>
                </a:ext>
              </a:extLst>
            </p:cNvPr>
            <p:cNvCxnSpPr>
              <a:cxnSpLocks/>
            </p:cNvCxnSpPr>
            <p:nvPr/>
          </p:nvCxnSpPr>
          <p:spPr>
            <a:xfrm>
              <a:off x="3011424" y="2317710"/>
              <a:ext cx="268224" cy="0"/>
            </a:xfrm>
            <a:prstGeom prst="straightConnector1">
              <a:avLst/>
            </a:prstGeom>
            <a:ln>
              <a:solidFill>
                <a:srgbClr val="2BD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4A89687-23C4-4985-A6CB-B752095DBC2B}"/>
                </a:ext>
              </a:extLst>
            </p:cNvPr>
            <p:cNvCxnSpPr>
              <a:cxnSpLocks/>
            </p:cNvCxnSpPr>
            <p:nvPr/>
          </p:nvCxnSpPr>
          <p:spPr>
            <a:xfrm>
              <a:off x="2993136" y="2531070"/>
              <a:ext cx="2682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EE46A07-6761-4EA3-9D81-619EE57E30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4697" y="2185603"/>
              <a:ext cx="2971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66DEBA-9312-495A-9C10-BF11A3272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4794" y="2499789"/>
              <a:ext cx="360101" cy="14392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72E8A08-DB21-4923-895D-373BA8723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7698" y="2721289"/>
              <a:ext cx="297197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F4AF4049-0C56-47F6-97AF-4D841E31CDAC}"/>
              </a:ext>
            </a:extLst>
          </p:cNvPr>
          <p:cNvSpPr txBox="1">
            <a:spLocks/>
          </p:cNvSpPr>
          <p:nvPr/>
        </p:nvSpPr>
        <p:spPr>
          <a:xfrm>
            <a:off x="7524159" y="4840915"/>
            <a:ext cx="1619840" cy="162000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5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6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1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3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8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4" algn="l" defTabSz="4571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z="1200" smtClean="0"/>
              <a:pPr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779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7971</TotalTime>
  <Words>1006</Words>
  <Application>Microsoft Office PowerPoint</Application>
  <PresentationFormat>On-screen Show (16:9)</PresentationFormat>
  <Paragraphs>282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DejaVu 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against in situ snow depth stations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Anabel Bowen</dc:creator>
  <dc:description/>
  <cp:lastModifiedBy>Patricia de Rosnay</cp:lastModifiedBy>
  <cp:revision>141</cp:revision>
  <cp:lastPrinted>2015-09-03T13:42:22Z</cp:lastPrinted>
  <dcterms:created xsi:type="dcterms:W3CDTF">2015-09-03T13:40:49Z</dcterms:created>
  <dcterms:modified xsi:type="dcterms:W3CDTF">2020-02-03T07:25:49Z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ECMWF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</vt:i4>
  </property>
</Properties>
</file>