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0" r:id="rId2"/>
    <p:sldId id="305" r:id="rId3"/>
    <p:sldId id="263" r:id="rId4"/>
    <p:sldId id="289" r:id="rId5"/>
    <p:sldId id="293" r:id="rId6"/>
    <p:sldId id="291" r:id="rId7"/>
    <p:sldId id="362" r:id="rId8"/>
    <p:sldId id="374" r:id="rId9"/>
    <p:sldId id="294" r:id="rId10"/>
    <p:sldId id="371" r:id="rId11"/>
    <p:sldId id="257" r:id="rId12"/>
    <p:sldId id="370" r:id="rId13"/>
    <p:sldId id="375" r:id="rId14"/>
    <p:sldId id="376" r:id="rId15"/>
    <p:sldId id="361" r:id="rId16"/>
    <p:sldId id="308" r:id="rId17"/>
    <p:sldId id="363" r:id="rId18"/>
    <p:sldId id="364" r:id="rId19"/>
    <p:sldId id="368" r:id="rId20"/>
    <p:sldId id="369" r:id="rId21"/>
    <p:sldId id="372" r:id="rId22"/>
    <p:sldId id="373" r:id="rId23"/>
    <p:sldId id="377" r:id="rId24"/>
    <p:sldId id="269" r:id="rId25"/>
    <p:sldId id="261" r:id="rId26"/>
    <p:sldId id="366" r:id="rId27"/>
    <p:sldId id="367" r:id="rId2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0" autoAdjust="0"/>
    <p:restoredTop sz="94680"/>
  </p:normalViewPr>
  <p:slideViewPr>
    <p:cSldViewPr snapToGrid="0" snapToObjects="1">
      <p:cViewPr varScale="1">
        <p:scale>
          <a:sx n="114" d="100"/>
          <a:sy n="114" d="100"/>
        </p:scale>
        <p:origin x="112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2.2.2020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2.2.2020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Kun pinnan</a:t>
            </a:r>
            <a:r>
              <a:rPr lang="fi-FI" baseline="0" dirty="0"/>
              <a:t> karkeus on mitattu, sitä pitää kuvata. Koska säteilyn ja heijastumisen kannalta useat eri mittakaavat ovat merkittäviä, tarvitaan muuttujia, jotka kuvaavat eri mittakaavoja.</a:t>
            </a:r>
          </a:p>
          <a:p>
            <a:r>
              <a:rPr lang="fi-FI" baseline="0" dirty="0"/>
              <a:t>Tässä väitöstyössä testattiin kahden tällaisen muuttujan käyttöä lumen pinnankarkeuden kuvaamisessa</a:t>
            </a:r>
          </a:p>
          <a:p>
            <a:r>
              <a:rPr lang="fi-FI" baseline="0" dirty="0"/>
              <a:t>Nämä muuttujat ovat a ja b, joista a on herkkä pinnan korkeusvaihtelulle ja b korkeusvaihtelun jakautumiselle profiilin matkalla.</a:t>
            </a:r>
          </a:p>
          <a:p>
            <a:r>
              <a:rPr lang="fi-FI" baseline="0" dirty="0"/>
              <a:t>Muuttujia testattiin levymetodilla kerätyillä profiileilla, jotka mitattiin Sodankylässä vuosoina 2009 ja 2010. </a:t>
            </a:r>
            <a:endParaRPr lang="fi-FI" dirty="0"/>
          </a:p>
          <a:p>
            <a:r>
              <a:rPr lang="fi-FI" dirty="0"/>
              <a:t>Profiilit mitattiin</a:t>
            </a:r>
            <a:r>
              <a:rPr lang="fi-FI" baseline="0" dirty="0"/>
              <a:t> SNORTEX-kampanjan aikana.</a:t>
            </a:r>
          </a:p>
          <a:p>
            <a:r>
              <a:rPr lang="fi-FI" baseline="0" dirty="0"/>
              <a:t>Levyprofiileja mitattiin eri tyyppisissä paikoissa, esim. järven jäällä, metsässä, suolla jne. Yhteensä kerättiin 669 profiilia.</a:t>
            </a:r>
          </a:p>
          <a:p>
            <a:r>
              <a:rPr lang="fi-FI" baseline="0" dirty="0"/>
              <a:t>Tuloksista nähdään, että nämä parametrit kykenevät erottelemaan kevättalven sulavan lumen ja keskitalven lumen toisistaan.</a:t>
            </a:r>
          </a:p>
          <a:p>
            <a:r>
              <a:rPr lang="fi-FI" baseline="0" dirty="0"/>
              <a:t>Tämä johtuu siitä että parametri a on herkkä pienten mittakaavojen korkeusvaihtelulle, ja b on herkkä korkeusvaihteluiden jakautumiselle profiilin matkalla siten että epäsäännöllisyys nostaa b:n arvoa</a:t>
            </a:r>
          </a:p>
          <a:p>
            <a:r>
              <a:rPr lang="fi-FI" baseline="0" dirty="0"/>
              <a:t>Parametreja käyttäen kyettiin myös näkemään lumisateen vaikutus pinnankarkeuteen ja pintalumen ikääntymisen vaikutus pinnankarkeuteen.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440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277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12" y="504000"/>
            <a:ext cx="271721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45825" y="0"/>
            <a:ext cx="4598175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85E7F585-AB1A-5F49-BB06-7622921B6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A0520BEB-0EC9-F44E-AF9A-C28EAE11B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2" y="6120000"/>
            <a:ext cx="2329043" cy="432000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90A42081-1A42-7440-A2B6-1B154B0785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B2CEAC09-7AA0-EE41-95B4-63F3B06A6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40A8955B-FEE3-A444-B88A-A79D09DBA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6858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6858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FECFB1-C79B-E148-A4B4-3331058A2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837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4001" y="6173476"/>
            <a:ext cx="6101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000" y="1825625"/>
            <a:ext cx="4050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8000" y="1825625"/>
            <a:ext cx="4050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00" y="504000"/>
            <a:ext cx="271721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24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000" y="503999"/>
            <a:ext cx="4860000" cy="5364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24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78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78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549899" y="-15764"/>
            <a:ext cx="4594102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000" y="365125"/>
            <a:ext cx="56700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7014" y="5632973"/>
            <a:ext cx="814137" cy="273844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409310" y="1076517"/>
            <a:ext cx="174678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6858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560" y="6026740"/>
            <a:ext cx="580443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  <p:pic>
        <p:nvPicPr>
          <p:cNvPr id="9" name="Patterni">
            <a:extLst>
              <a:ext uri="{FF2B5EF4-FFF2-40B4-BE49-F238E27FC236}">
                <a16:creationId xmlns:a16="http://schemas.microsoft.com/office/drawing/2014/main" id="{01438F34-3BCE-AA48-8D72-4C2A89565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3459" y="702249"/>
            <a:ext cx="6969087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93458" y="2046861"/>
            <a:ext cx="7942718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84661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70"/>
            </a:lvl1pPr>
          </a:lstStyle>
          <a:p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970"/>
            </a:lvl1pPr>
          </a:lstStyle>
          <a:p>
            <a:r>
              <a:rPr lang="fi-FI"/>
              <a:t>TM 29.1.2020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>
            <a:lvl1pPr>
              <a:defRPr sz="97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1" y="204445"/>
            <a:ext cx="306204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FDA7807-8F90-6043-B36B-C98BEB406A1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6350" ty="0" sx="45000" sy="45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66E8222C-69DF-AB41-85D0-F6B09C462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0CA76E93-B1FC-EC47-9F63-8E678F6D8698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45000" sy="4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1026C0C3-E1BB-DE42-9014-3A2D15AC2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08050" ty="0" sx="46000" sy="46000" flip="none" algn="b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E102D793-BC9C-654A-BDB4-37C396A94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0F591B0-4E4C-194E-8404-6E35A9F466A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21590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Patterni">
            <a:extLst>
              <a:ext uri="{FF2B5EF4-FFF2-40B4-BE49-F238E27FC236}">
                <a16:creationId xmlns:a16="http://schemas.microsoft.com/office/drawing/2014/main" id="{78331BA9-064F-354A-A047-0AF066A52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/>
              <a:t>TM 29.1.2020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00" y="1825625"/>
            <a:ext cx="837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4000" y="6173476"/>
            <a:ext cx="610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24013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  <p:sldLayoutId id="2147483682" r:id="rId2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dx.doi.org/10.1002/2014JD021597" TargetMode="Externa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1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dx.doi.org/10.3189/2012JoG11J144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E06126-5377-3B4A-8F9C-8E3AA9C26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795476"/>
            <a:ext cx="3915000" cy="2387600"/>
          </a:xfrm>
        </p:spPr>
        <p:txBody>
          <a:bodyPr>
            <a:normAutofit/>
          </a:bodyPr>
          <a:lstStyle/>
          <a:p>
            <a:r>
              <a:rPr lang="en-US" dirty="0"/>
              <a:t>Surface roughness effect on snow albedo</a:t>
            </a:r>
            <a:endParaRPr lang="en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E2908B1-6CEA-754A-A864-3072DDE15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8271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i-FI" sz="1400" dirty="0"/>
              <a:t>Terhikki Manninen, </a:t>
            </a:r>
            <a:r>
              <a:rPr lang="fi-FI" sz="1400" dirty="0" err="1"/>
              <a:t>Roberta</a:t>
            </a:r>
            <a:r>
              <a:rPr lang="fi-FI" sz="1400" dirty="0"/>
              <a:t> </a:t>
            </a:r>
            <a:r>
              <a:rPr lang="fi-FI" sz="1400" dirty="0" err="1"/>
              <a:t>Pirazzini</a:t>
            </a:r>
            <a:r>
              <a:rPr lang="fi-FI" sz="1400" dirty="0"/>
              <a:t> and Kati Anttila</a:t>
            </a:r>
          </a:p>
          <a:p>
            <a:r>
              <a:rPr lang="fi-FI" sz="1400" baseline="30000" dirty="0" err="1"/>
              <a:t>Finnish</a:t>
            </a:r>
            <a:r>
              <a:rPr lang="fi-FI" sz="1400" baseline="30000" dirty="0"/>
              <a:t> </a:t>
            </a:r>
            <a:r>
              <a:rPr lang="fi-FI" sz="1400" baseline="30000" dirty="0" err="1"/>
              <a:t>Meteorological</a:t>
            </a:r>
            <a:r>
              <a:rPr lang="fi-FI" sz="1400" baseline="30000" dirty="0"/>
              <a:t> Institute</a:t>
            </a:r>
          </a:p>
        </p:txBody>
      </p:sp>
    </p:spTree>
    <p:extLst>
      <p:ext uri="{BB962C8B-B14F-4D97-AF65-F5344CB8AC3E}">
        <p14:creationId xmlns:p14="http://schemas.microsoft.com/office/powerpoint/2010/main" val="294946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4D01E-2E2E-4578-A1A9-D4CFCC11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FE841C-2CD0-450F-8AA2-05B693ACF3C9}"/>
              </a:ext>
            </a:extLst>
          </p:cNvPr>
          <p:cNvSpPr txBox="1">
            <a:spLocks noChangeArrowheads="1"/>
          </p:cNvSpPr>
          <p:nvPr/>
        </p:nvSpPr>
        <p:spPr>
          <a:xfrm>
            <a:off x="350837" y="691124"/>
            <a:ext cx="8229600" cy="5699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altLang="en-FI" dirty="0" err="1"/>
              <a:t>Description</a:t>
            </a:r>
            <a:r>
              <a:rPr lang="fi-FI" altLang="en-FI" dirty="0"/>
              <a:t> of </a:t>
            </a:r>
            <a:r>
              <a:rPr lang="fi-FI" altLang="en-FI" dirty="0" err="1"/>
              <a:t>multiscale</a:t>
            </a:r>
            <a:r>
              <a:rPr lang="fi-FI" altLang="en-FI" dirty="0"/>
              <a:t> </a:t>
            </a:r>
            <a:r>
              <a:rPr lang="fi-FI" altLang="en-FI" dirty="0" err="1"/>
              <a:t>snow</a:t>
            </a:r>
            <a:r>
              <a:rPr lang="fi-FI" altLang="en-FI" dirty="0"/>
              <a:t> </a:t>
            </a:r>
            <a:r>
              <a:rPr lang="fi-FI" altLang="en-FI" dirty="0" err="1"/>
              <a:t>surface</a:t>
            </a:r>
            <a:r>
              <a:rPr lang="fi-FI" altLang="en-FI" dirty="0"/>
              <a:t> </a:t>
            </a:r>
            <a:r>
              <a:rPr lang="fi-FI" altLang="en-FI" dirty="0" err="1"/>
              <a:t>roughness</a:t>
            </a:r>
            <a:endParaRPr lang="en-US" altLang="en-FI" dirty="0"/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6F3B39C9-AB66-4D89-B050-2FBE756D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77" y="4426195"/>
            <a:ext cx="54387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E3BA67-5C36-4741-A725-02B652168076}"/>
              </a:ext>
            </a:extLst>
          </p:cNvPr>
          <p:cNvSpPr txBox="1"/>
          <p:nvPr/>
        </p:nvSpPr>
        <p:spPr>
          <a:xfrm>
            <a:off x="2411896" y="1924053"/>
            <a:ext cx="28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Brownian motion: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5FE6F-F0DD-45AB-B6F6-532E770DE755}"/>
              </a:ext>
            </a:extLst>
          </p:cNvPr>
          <p:cNvSpPr txBox="1"/>
          <p:nvPr/>
        </p:nvSpPr>
        <p:spPr>
          <a:xfrm>
            <a:off x="4572000" y="1955420"/>
            <a:ext cx="373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Empirical: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E25CF-9EF9-4E15-BE6C-2C5506F7F740}"/>
                  </a:ext>
                </a:extLst>
              </p:cNvPr>
              <p:cNvSpPr txBox="1"/>
              <p:nvPr/>
            </p:nvSpPr>
            <p:spPr>
              <a:xfrm>
                <a:off x="4637275" y="2363450"/>
                <a:ext cx="1795492" cy="281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EE25CF-9EF9-4E15-BE6C-2C5506F7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275" y="2363450"/>
                <a:ext cx="1795492" cy="281937"/>
              </a:xfrm>
              <a:prstGeom prst="rect">
                <a:avLst/>
              </a:prstGeom>
              <a:blipFill>
                <a:blip r:embed="rId3"/>
                <a:stretch>
                  <a:fillRect l="-1020" t="-4348" r="-680" b="-2826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8D6E40-19E7-442A-940D-E10C767FCAB3}"/>
                  </a:ext>
                </a:extLst>
              </p:cNvPr>
              <p:cNvSpPr txBox="1"/>
              <p:nvPr/>
            </p:nvSpPr>
            <p:spPr>
              <a:xfrm>
                <a:off x="735496" y="2376355"/>
                <a:ext cx="3650974" cy="281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rms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height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8D6E40-19E7-442A-940D-E10C767FC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6" y="2376355"/>
                <a:ext cx="3650974" cy="281937"/>
              </a:xfrm>
              <a:prstGeom prst="rect">
                <a:avLst/>
              </a:prstGeom>
              <a:blipFill>
                <a:blip r:embed="rId4"/>
                <a:stretch>
                  <a:fillRect t="-2174" b="-36957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343B4-35CA-403E-8FD0-3CCE81753C35}"/>
                  </a:ext>
                </a:extLst>
              </p:cNvPr>
              <p:cNvSpPr txBox="1"/>
              <p:nvPr/>
            </p:nvSpPr>
            <p:spPr>
              <a:xfrm>
                <a:off x="4637275" y="2823958"/>
                <a:ext cx="17875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E343B4-35CA-403E-8FD0-3CCE81753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275" y="2823958"/>
                <a:ext cx="1787541" cy="276999"/>
              </a:xfrm>
              <a:prstGeom prst="rect">
                <a:avLst/>
              </a:prstGeom>
              <a:blipFill>
                <a:blip r:embed="rId5"/>
                <a:stretch>
                  <a:fillRect l="-2389" r="-1024" b="-1739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797C38-DBBA-4186-8A8C-4F0677093BF0}"/>
                  </a:ext>
                </a:extLst>
              </p:cNvPr>
              <p:cNvSpPr txBox="1"/>
              <p:nvPr/>
            </p:nvSpPr>
            <p:spPr>
              <a:xfrm>
                <a:off x="934652" y="2825203"/>
                <a:ext cx="3358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correlation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797C38-DBBA-4186-8A8C-4F0677093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52" y="2825203"/>
                <a:ext cx="3358547" cy="276999"/>
              </a:xfrm>
              <a:prstGeom prst="rect">
                <a:avLst/>
              </a:prstGeom>
              <a:blipFill>
                <a:blip r:embed="rId6"/>
                <a:stretch>
                  <a:fillRect l="-1089" r="-181" b="-3478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193E538-8601-49AE-9876-675868D94543}"/>
              </a:ext>
            </a:extLst>
          </p:cNvPr>
          <p:cNvSpPr txBox="1"/>
          <p:nvPr/>
        </p:nvSpPr>
        <p:spPr>
          <a:xfrm>
            <a:off x="1304177" y="3819540"/>
            <a:ext cx="636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Autocorrelation functions in multiscale, such as exponential:</a:t>
            </a:r>
            <a:endParaRPr lang="en-FI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34C64A-A0A5-44C5-87F9-57551467A2A9}"/>
              </a:ext>
            </a:extLst>
          </p:cNvPr>
          <p:cNvSpPr txBox="1"/>
          <p:nvPr/>
        </p:nvSpPr>
        <p:spPr>
          <a:xfrm>
            <a:off x="1266899" y="5693892"/>
            <a:ext cx="36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A.T. Manninen, </a:t>
            </a:r>
            <a:r>
              <a:rPr lang="en-US" sz="1000" dirty="0" err="1"/>
              <a:t>Physica</a:t>
            </a:r>
            <a:r>
              <a:rPr lang="en-US" sz="1000" dirty="0"/>
              <a:t> A 319 (2003) 535–551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37619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5983" y="693228"/>
            <a:ext cx="3794542" cy="1441241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Multiscale</a:t>
            </a:r>
            <a:r>
              <a:rPr lang="fi-FI" dirty="0"/>
              <a:t> </a:t>
            </a:r>
            <a:r>
              <a:rPr lang="fi-FI" dirty="0" err="1"/>
              <a:t>parameters</a:t>
            </a:r>
            <a:r>
              <a:rPr lang="fi-FI" dirty="0"/>
              <a:t> to </a:t>
            </a:r>
            <a:r>
              <a:rPr lang="fi-FI" dirty="0" err="1"/>
              <a:t>describe</a:t>
            </a:r>
            <a:r>
              <a:rPr lang="fi-FI" dirty="0"/>
              <a:t> </a:t>
            </a:r>
            <a:r>
              <a:rPr lang="fi-FI" dirty="0" err="1"/>
              <a:t>snow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roughness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73922" y="2527609"/>
            <a:ext cx="4050000" cy="3810893"/>
          </a:xfrm>
        </p:spPr>
        <p:txBody>
          <a:bodyPr>
            <a:normAutofit/>
          </a:bodyPr>
          <a:lstStyle/>
          <a:p>
            <a:r>
              <a:rPr lang="fi-FI" dirty="0"/>
              <a:t>SNORTEX-</a:t>
            </a:r>
            <a:r>
              <a:rPr lang="fi-FI" dirty="0" err="1"/>
              <a:t>campaign</a:t>
            </a:r>
            <a:r>
              <a:rPr lang="fi-FI" dirty="0"/>
              <a:t> in Sodankylä 2009-2010</a:t>
            </a:r>
          </a:p>
          <a:p>
            <a:r>
              <a:rPr lang="fi-FI" dirty="0" err="1"/>
              <a:t>Measurements</a:t>
            </a:r>
            <a:r>
              <a:rPr lang="fi-FI" dirty="0"/>
              <a:t> made in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locations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land</a:t>
            </a:r>
            <a:r>
              <a:rPr lang="fi-FI" dirty="0"/>
              <a:t> </a:t>
            </a:r>
            <a:r>
              <a:rPr lang="fi-FI" dirty="0" err="1"/>
              <a:t>use</a:t>
            </a:r>
            <a:endParaRPr lang="fi-FI" dirty="0"/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multiscale</a:t>
            </a:r>
            <a:r>
              <a:rPr lang="fi-FI" dirty="0"/>
              <a:t> </a:t>
            </a:r>
            <a:r>
              <a:rPr lang="fi-FI" dirty="0" err="1"/>
              <a:t>parameters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detect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</a:t>
            </a:r>
            <a:r>
              <a:rPr lang="fi-FI" dirty="0" err="1"/>
              <a:t>melting</a:t>
            </a:r>
            <a:endParaRPr lang="fi-FI" dirty="0"/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aging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snow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seen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multiscale</a:t>
            </a:r>
            <a:r>
              <a:rPr lang="fi-FI" dirty="0"/>
              <a:t> </a:t>
            </a:r>
            <a:r>
              <a:rPr lang="fi-FI" dirty="0" err="1"/>
              <a:t>parameters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6CB3D-2D37-4479-9CEE-30681BAC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525" y="362446"/>
            <a:ext cx="4188315" cy="3066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E938C-5E50-47F4-9AB4-7F5A1840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111" y="3281450"/>
            <a:ext cx="5785605" cy="250567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29BD18-9940-4A2A-914A-E32260A83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69198"/>
              </p:ext>
            </p:extLst>
          </p:nvPr>
        </p:nvGraphicFramePr>
        <p:xfrm>
          <a:off x="3090506" y="6004592"/>
          <a:ext cx="5591175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1175">
                  <a:extLst>
                    <a:ext uri="{9D8B030D-6E8A-4147-A177-3AD203B41FA5}">
                      <a16:colId xmlns:a16="http://schemas.microsoft.com/office/drawing/2014/main" val="3253145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Anttila</a:t>
                      </a:r>
                      <a:r>
                        <a:rPr lang="en-GB" sz="1000" dirty="0">
                          <a:effectLst/>
                        </a:rPr>
                        <a:t>, K., T. Manninen, T. </a:t>
                      </a:r>
                      <a:r>
                        <a:rPr lang="en-GB" sz="1000" dirty="0" err="1">
                          <a:effectLst/>
                        </a:rPr>
                        <a:t>Karjalainen</a:t>
                      </a:r>
                      <a:r>
                        <a:rPr lang="en-GB" sz="1000" dirty="0">
                          <a:effectLst/>
                        </a:rPr>
                        <a:t>, P. </a:t>
                      </a:r>
                      <a:r>
                        <a:rPr lang="en-GB" sz="1000" dirty="0" err="1">
                          <a:effectLst/>
                        </a:rPr>
                        <a:t>Lahtinen</a:t>
                      </a:r>
                      <a:r>
                        <a:rPr lang="en-GB" sz="1000" dirty="0">
                          <a:effectLst/>
                        </a:rPr>
                        <a:t>, A. Riihelä, and N. </a:t>
                      </a:r>
                      <a:r>
                        <a:rPr lang="en-GB" sz="1000" dirty="0" err="1">
                          <a:effectLst/>
                        </a:rPr>
                        <a:t>Siljamo</a:t>
                      </a:r>
                      <a:r>
                        <a:rPr lang="en-GB" sz="1000" dirty="0">
                          <a:effectLst/>
                        </a:rPr>
                        <a:t> (2014), The temporal and spatial variability in submeter scale surface roughness of seasonal snow in </a:t>
                      </a:r>
                      <a:r>
                        <a:rPr lang="en-GB" sz="1000" dirty="0" err="1">
                          <a:effectLst/>
                        </a:rPr>
                        <a:t>Sodankylä</a:t>
                      </a:r>
                      <a:r>
                        <a:rPr lang="en-GB" sz="1000" dirty="0">
                          <a:effectLst/>
                        </a:rPr>
                        <a:t> Finnish Lapland in 2009–2010, J. </a:t>
                      </a:r>
                      <a:r>
                        <a:rPr lang="en-GB" sz="1000" dirty="0" err="1">
                          <a:effectLst/>
                        </a:rPr>
                        <a:t>Geophys</a:t>
                      </a:r>
                      <a:r>
                        <a:rPr lang="en-GB" sz="1000" dirty="0">
                          <a:effectLst/>
                        </a:rPr>
                        <a:t>. Res. Atmos., 119, 15, pp. 9236-9252, doi:</a:t>
                      </a:r>
                      <a:r>
                        <a:rPr lang="en-GB" sz="1000" u="sng" dirty="0">
                          <a:effectLst/>
                          <a:hlinkClick r:id="rId5" tooltip="Link to external resource: 10.1002/2014JD021597"/>
                        </a:rPr>
                        <a:t>10.1002/2014JD021597</a:t>
                      </a:r>
                      <a:r>
                        <a:rPr lang="en-GB" sz="1000" dirty="0">
                          <a:effectLst/>
                        </a:rPr>
                        <a:t>.</a:t>
                      </a:r>
                      <a:endParaRPr lang="en-FI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772316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EABE8C-C710-4BF3-B8D4-587200FE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28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2C83-4144-4A99-8EC7-B0CB7318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RMS slope (</a:t>
            </a:r>
            <a:r>
              <a:rPr lang="en-US" b="1" i="1" dirty="0">
                <a:latin typeface="Symbol" panose="05050102010706020507" pitchFamily="18" charset="2"/>
              </a:rPr>
              <a:t>b </a:t>
            </a:r>
            <a:r>
              <a:rPr lang="en-US" dirty="0"/>
              <a:t>) distribution and relation with other roughness parameters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B85FC-DB71-4D67-AE68-50FD14E4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5A231F-60CD-44DA-B504-569F106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9" y="2165573"/>
            <a:ext cx="4063492" cy="2692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DC464-F3BA-4F2C-B7D4-ED00FFAB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77" y="2077412"/>
            <a:ext cx="4064926" cy="27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9F2D95-E30F-46DA-8D76-1357D126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88" y="2120597"/>
            <a:ext cx="3658434" cy="2195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2C59D-4A69-4EFC-AD16-C7603DE0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albedo at </a:t>
            </a:r>
            <a:r>
              <a:rPr lang="en-US" dirty="0" err="1"/>
              <a:t>Sodankylä</a:t>
            </a:r>
            <a:r>
              <a:rPr lang="en-US" dirty="0"/>
              <a:t> in March – April, 2009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582EA-C7E6-4C83-B72A-3507478C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13</a:t>
            </a:fld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48062C-8E26-43DD-B9C8-6E147E60D59F}"/>
              </a:ext>
            </a:extLst>
          </p:cNvPr>
          <p:cNvSpPr/>
          <p:nvPr/>
        </p:nvSpPr>
        <p:spPr>
          <a:xfrm>
            <a:off x="7203741" y="1392926"/>
            <a:ext cx="9502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I" dirty="0"/>
              <a:t>0312</a:t>
            </a:r>
          </a:p>
          <a:p>
            <a:r>
              <a:rPr lang="en-FI" dirty="0"/>
              <a:t>0313</a:t>
            </a:r>
          </a:p>
          <a:p>
            <a:r>
              <a:rPr lang="en-FI" dirty="0"/>
              <a:t>0314</a:t>
            </a:r>
          </a:p>
          <a:p>
            <a:r>
              <a:rPr lang="en-FI" dirty="0"/>
              <a:t>0315</a:t>
            </a:r>
          </a:p>
          <a:p>
            <a:r>
              <a:rPr lang="en-FI" dirty="0"/>
              <a:t>0316</a:t>
            </a:r>
          </a:p>
          <a:p>
            <a:r>
              <a:rPr lang="en-FI" dirty="0"/>
              <a:t>0317</a:t>
            </a:r>
          </a:p>
          <a:p>
            <a:r>
              <a:rPr lang="en-FI" dirty="0"/>
              <a:t>0318</a:t>
            </a:r>
          </a:p>
          <a:p>
            <a:r>
              <a:rPr lang="en-FI" dirty="0"/>
              <a:t>0319</a:t>
            </a:r>
          </a:p>
          <a:p>
            <a:r>
              <a:rPr lang="en-FI" dirty="0"/>
              <a:t>0420</a:t>
            </a:r>
          </a:p>
          <a:p>
            <a:r>
              <a:rPr lang="en-FI" dirty="0"/>
              <a:t>0421</a:t>
            </a:r>
          </a:p>
          <a:p>
            <a:r>
              <a:rPr lang="en-FI" dirty="0"/>
              <a:t>0422</a:t>
            </a:r>
          </a:p>
          <a:p>
            <a:r>
              <a:rPr lang="en-FI" dirty="0"/>
              <a:t>0423</a:t>
            </a:r>
          </a:p>
          <a:p>
            <a:r>
              <a:rPr lang="en-FI" dirty="0"/>
              <a:t>0424</a:t>
            </a:r>
          </a:p>
          <a:p>
            <a:r>
              <a:rPr lang="en-FI" dirty="0"/>
              <a:t>0425</a:t>
            </a:r>
          </a:p>
          <a:p>
            <a:r>
              <a:rPr lang="en-FI" dirty="0"/>
              <a:t>0426</a:t>
            </a:r>
          </a:p>
          <a:p>
            <a:r>
              <a:rPr lang="en-FI" dirty="0"/>
              <a:t>0427</a:t>
            </a:r>
          </a:p>
          <a:p>
            <a:r>
              <a:rPr lang="en-FI" dirty="0"/>
              <a:t>0428</a:t>
            </a:r>
          </a:p>
          <a:p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BBDD85-9DE7-4170-A11A-B8C5DFE140C9}"/>
              </a:ext>
            </a:extLst>
          </p:cNvPr>
          <p:cNvCxnSpPr/>
          <p:nvPr/>
        </p:nvCxnSpPr>
        <p:spPr>
          <a:xfrm>
            <a:off x="3119718" y="1775012"/>
            <a:ext cx="62753" cy="294042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7081DE-2869-40F1-8795-10ECF163B918}"/>
              </a:ext>
            </a:extLst>
          </p:cNvPr>
          <p:cNvCxnSpPr>
            <a:cxnSpLocks/>
          </p:cNvCxnSpPr>
          <p:nvPr/>
        </p:nvCxnSpPr>
        <p:spPr>
          <a:xfrm>
            <a:off x="6999639" y="3632824"/>
            <a:ext cx="135846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3497-95BA-4A2F-8FA8-F95448F2E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1" t="7765" r="86961" b="-5934"/>
          <a:stretch/>
        </p:blipFill>
        <p:spPr>
          <a:xfrm>
            <a:off x="5594391" y="2667548"/>
            <a:ext cx="1118880" cy="1899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E48176-2F00-4F7A-974D-EAD13DE8B955}"/>
              </a:ext>
            </a:extLst>
          </p:cNvPr>
          <p:cNvSpPr txBox="1"/>
          <p:nvPr/>
        </p:nvSpPr>
        <p:spPr>
          <a:xfrm>
            <a:off x="5439720" y="1711532"/>
            <a:ext cx="142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Fraction of diffuse irradiance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A5FDB-26C1-4853-BEE7-9A58CCE05EC5}"/>
              </a:ext>
            </a:extLst>
          </p:cNvPr>
          <p:cNvSpPr txBox="1"/>
          <p:nvPr/>
        </p:nvSpPr>
        <p:spPr>
          <a:xfrm>
            <a:off x="1002594" y="4912033"/>
            <a:ext cx="340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67.368°N, 26.633°E</a:t>
            </a:r>
          </a:p>
          <a:p>
            <a:r>
              <a:rPr lang="en-US" dirty="0"/>
              <a:t>Solar zenith angle = 73°</a:t>
            </a:r>
            <a:endParaRPr lang="en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0B4DE-C342-4E2B-91CC-9A23B95A238B}"/>
              </a:ext>
            </a:extLst>
          </p:cNvPr>
          <p:cNvSpPr txBox="1"/>
          <p:nvPr/>
        </p:nvSpPr>
        <p:spPr>
          <a:xfrm>
            <a:off x="1002594" y="5616428"/>
            <a:ext cx="603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regression to roughness parameters </a:t>
            </a:r>
            <a:r>
              <a:rPr lang="en-US" i="1" dirty="0"/>
              <a:t>b </a:t>
            </a:r>
            <a:r>
              <a:rPr lang="en-US" dirty="0"/>
              <a:t>and </a:t>
            </a:r>
            <a:r>
              <a:rPr lang="en-US" i="1" dirty="0"/>
              <a:t>k</a:t>
            </a:r>
            <a:r>
              <a:rPr lang="en-US" baseline="-25000" dirty="0"/>
              <a:t>00</a:t>
            </a:r>
            <a:endParaRPr lang="en-FI" baseline="-25000" dirty="0"/>
          </a:p>
        </p:txBody>
      </p:sp>
    </p:spTree>
    <p:extLst>
      <p:ext uri="{BB962C8B-B14F-4D97-AF65-F5344CB8AC3E}">
        <p14:creationId xmlns:p14="http://schemas.microsoft.com/office/powerpoint/2010/main" val="333013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C59D-4A69-4EFC-AD16-C7603DE0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Measured albedo vs. roughness at </a:t>
            </a:r>
            <a:r>
              <a:rPr lang="en-US" dirty="0" err="1"/>
              <a:t>Sodankylä</a:t>
            </a:r>
            <a:r>
              <a:rPr lang="en-US" dirty="0"/>
              <a:t> in March – April, 2009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582EA-C7E6-4C83-B72A-3507478C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3497-95BA-4A2F-8FA8-F95448F2E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1" t="7765" r="86961" b="-5934"/>
          <a:stretch/>
        </p:blipFill>
        <p:spPr>
          <a:xfrm>
            <a:off x="5594391" y="2667548"/>
            <a:ext cx="1118880" cy="1899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E48176-2F00-4F7A-974D-EAD13DE8B955}"/>
              </a:ext>
            </a:extLst>
          </p:cNvPr>
          <p:cNvSpPr txBox="1"/>
          <p:nvPr/>
        </p:nvSpPr>
        <p:spPr>
          <a:xfrm>
            <a:off x="5439720" y="1711532"/>
            <a:ext cx="142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Fraction of diffuse irradiance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A5FDB-26C1-4853-BEE7-9A58CCE05EC5}"/>
              </a:ext>
            </a:extLst>
          </p:cNvPr>
          <p:cNvSpPr txBox="1"/>
          <p:nvPr/>
        </p:nvSpPr>
        <p:spPr>
          <a:xfrm>
            <a:off x="1002594" y="4912033"/>
            <a:ext cx="340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67.368°N, 26.633°E</a:t>
            </a:r>
          </a:p>
          <a:p>
            <a:r>
              <a:rPr lang="en-US" dirty="0"/>
              <a:t>Solar zenith angle = 73°</a:t>
            </a:r>
            <a:endParaRPr lang="en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0B4DE-C342-4E2B-91CC-9A23B95A238B}"/>
              </a:ext>
            </a:extLst>
          </p:cNvPr>
          <p:cNvSpPr txBox="1"/>
          <p:nvPr/>
        </p:nvSpPr>
        <p:spPr>
          <a:xfrm>
            <a:off x="1002594" y="5616428"/>
            <a:ext cx="603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regression to rms height</a:t>
            </a:r>
            <a:endParaRPr lang="en-FI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C7F69-A963-49CD-BE82-1B5889C5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8" y="2155366"/>
            <a:ext cx="3658434" cy="23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2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308DF439-A939-4CD5-BA9D-C11594F9F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000" y="365126"/>
            <a:ext cx="8370000" cy="1325563"/>
          </a:xfrm>
        </p:spPr>
        <p:txBody>
          <a:bodyPr/>
          <a:lstStyle/>
          <a:p>
            <a:pPr algn="ctr"/>
            <a:r>
              <a:rPr lang="fi-FI" altLang="en-FI" dirty="0" err="1"/>
              <a:t>Snow</a:t>
            </a:r>
            <a:r>
              <a:rPr lang="fi-FI" altLang="en-FI" dirty="0"/>
              <a:t> </a:t>
            </a:r>
            <a:r>
              <a:rPr lang="fi-FI" altLang="en-FI" dirty="0" err="1"/>
              <a:t>surface</a:t>
            </a:r>
            <a:r>
              <a:rPr lang="fi-FI" altLang="en-FI" dirty="0"/>
              <a:t> </a:t>
            </a:r>
            <a:r>
              <a:rPr lang="fi-FI" altLang="en-FI" dirty="0" err="1"/>
              <a:t>roughness</a:t>
            </a:r>
            <a:r>
              <a:rPr lang="fi-FI" altLang="en-FI" dirty="0"/>
              <a:t> </a:t>
            </a:r>
            <a:r>
              <a:rPr lang="fi-FI" altLang="en-FI" dirty="0" err="1"/>
              <a:t>during</a:t>
            </a:r>
            <a:r>
              <a:rPr lang="fi-FI" altLang="en-FI" dirty="0"/>
              <a:t> SNORTEX </a:t>
            </a:r>
            <a:r>
              <a:rPr lang="fi-FI" altLang="en-FI" dirty="0" err="1"/>
              <a:t>campaign</a:t>
            </a:r>
            <a:r>
              <a:rPr lang="fi-FI" altLang="en-FI" dirty="0"/>
              <a:t> 2009</a:t>
            </a:r>
            <a:endParaRPr lang="en-US" altLang="en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F137491-1982-453D-A399-57D7EF92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7042-C982-4329-A2E9-35BCA9009D08}" type="slidenum">
              <a:rPr lang="fi-FI" altLang="en-FI"/>
              <a:pPr/>
              <a:t>15</a:t>
            </a:fld>
            <a:endParaRPr lang="fi-FI" altLang="en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FCE86EF-4AB7-4B26-8376-608A6C94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624638"/>
            <a:ext cx="2895600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i-FI" altLang="en-FI"/>
              <a:t>TM 29.1.2020</a:t>
            </a:r>
          </a:p>
        </p:txBody>
      </p:sp>
      <p:pic>
        <p:nvPicPr>
          <p:cNvPr id="242693" name="Picture 5" descr="SNORTEX_logoA-3">
            <a:extLst>
              <a:ext uri="{FF2B5EF4-FFF2-40B4-BE49-F238E27FC236}">
                <a16:creationId xmlns:a16="http://schemas.microsoft.com/office/drawing/2014/main" id="{68D0CEBB-FF00-43E3-9B9F-A2243488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47" y="5345010"/>
            <a:ext cx="795337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714" name="Picture 26">
            <a:extLst>
              <a:ext uri="{FF2B5EF4-FFF2-40B4-BE49-F238E27FC236}">
                <a16:creationId xmlns:a16="http://schemas.microsoft.com/office/drawing/2014/main" id="{F117FCF6-0D5B-4CCE-B7BB-C6E1DF40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2670175"/>
            <a:ext cx="757713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715" name="Picture 27">
            <a:extLst>
              <a:ext uri="{FF2B5EF4-FFF2-40B4-BE49-F238E27FC236}">
                <a16:creationId xmlns:a16="http://schemas.microsoft.com/office/drawing/2014/main" id="{9815DFD0-CC79-47CC-AC2F-3AC0DC96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7694612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716" name="Picture 28">
            <a:extLst>
              <a:ext uri="{FF2B5EF4-FFF2-40B4-BE49-F238E27FC236}">
                <a16:creationId xmlns:a16="http://schemas.microsoft.com/office/drawing/2014/main" id="{E07E26E3-22D1-4ABB-9CB5-B62427EA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7694612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717" name="Text Box 29">
            <a:extLst>
              <a:ext uri="{FF2B5EF4-FFF2-40B4-BE49-F238E27FC236}">
                <a16:creationId xmlns:a16="http://schemas.microsoft.com/office/drawing/2014/main" id="{5F34ED02-BE13-49CE-8440-9E03BCC5B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191" y="4327338"/>
            <a:ext cx="5881547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en-FI" dirty="0"/>
              <a:t>Ray </a:t>
            </a:r>
            <a:r>
              <a:rPr lang="fi-FI" altLang="en-FI" dirty="0" err="1"/>
              <a:t>tracing</a:t>
            </a:r>
            <a:r>
              <a:rPr lang="fi-FI" altLang="en-FI" dirty="0"/>
              <a:t> for </a:t>
            </a:r>
            <a:r>
              <a:rPr lang="fi-FI" altLang="en-FI" dirty="0" err="1"/>
              <a:t>geometric</a:t>
            </a:r>
            <a:r>
              <a:rPr lang="fi-FI" altLang="en-FI" dirty="0"/>
              <a:t> </a:t>
            </a:r>
            <a:r>
              <a:rPr lang="fi-FI" altLang="en-FI" dirty="0" err="1"/>
              <a:t>optics</a:t>
            </a:r>
            <a:r>
              <a:rPr lang="fi-FI" altLang="en-FI" dirty="0"/>
              <a:t> </a:t>
            </a:r>
            <a:r>
              <a:rPr lang="fi-FI" altLang="en-FI" dirty="0" err="1"/>
              <a:t>scattering</a:t>
            </a:r>
            <a:r>
              <a:rPr lang="fi-FI" altLang="en-FI" dirty="0"/>
              <a:t> </a:t>
            </a:r>
            <a:r>
              <a:rPr lang="fi-FI" altLang="en-FI" dirty="0" err="1"/>
              <a:t>from</a:t>
            </a:r>
            <a:r>
              <a:rPr lang="fi-FI" altLang="en-FI" dirty="0"/>
              <a:t> </a:t>
            </a:r>
            <a:r>
              <a:rPr lang="fi-FI" altLang="en-FI" dirty="0" err="1"/>
              <a:t>facets</a:t>
            </a:r>
            <a:endParaRPr lang="fi-FI" altLang="en-FI" dirty="0"/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fi-FI" altLang="en-FI" dirty="0" err="1"/>
              <a:t>number</a:t>
            </a:r>
            <a:r>
              <a:rPr lang="fi-FI" altLang="en-FI" dirty="0"/>
              <a:t> of </a:t>
            </a:r>
            <a:r>
              <a:rPr lang="fi-FI" altLang="en-FI" dirty="0" err="1"/>
              <a:t>reflections</a:t>
            </a:r>
            <a:r>
              <a:rPr lang="fi-FI" altLang="en-FI" dirty="0"/>
              <a:t> per </a:t>
            </a:r>
            <a:r>
              <a:rPr lang="fi-FI" altLang="en-FI" dirty="0" err="1"/>
              <a:t>ray</a:t>
            </a:r>
            <a:endParaRPr lang="fi-FI" altLang="en-FI" dirty="0"/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fi-FI" altLang="en-FI" dirty="0" err="1"/>
              <a:t>direction</a:t>
            </a:r>
            <a:r>
              <a:rPr lang="fi-FI" altLang="en-FI" dirty="0"/>
              <a:t> of </a:t>
            </a:r>
            <a:r>
              <a:rPr lang="fi-FI" altLang="en-FI" dirty="0" err="1"/>
              <a:t>escaping</a:t>
            </a:r>
            <a:r>
              <a:rPr lang="fi-FI" altLang="en-FI" dirty="0"/>
              <a:t> </a:t>
            </a:r>
            <a:r>
              <a:rPr lang="fi-FI" altLang="en-FI" dirty="0" err="1"/>
              <a:t>scattering</a:t>
            </a:r>
            <a:r>
              <a:rPr lang="fi-FI" altLang="en-FI" dirty="0"/>
              <a:t> </a:t>
            </a:r>
          </a:p>
          <a:p>
            <a:pPr>
              <a:spcBef>
                <a:spcPct val="50000"/>
              </a:spcBef>
            </a:pPr>
            <a:endParaRPr lang="en-US" altLang="en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28832-DA95-4505-AA5E-FEDBC7622B83}"/>
              </a:ext>
            </a:extLst>
          </p:cNvPr>
          <p:cNvSpPr txBox="1"/>
          <p:nvPr/>
        </p:nvSpPr>
        <p:spPr>
          <a:xfrm>
            <a:off x="1928191" y="1636643"/>
            <a:ext cx="484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1300 profiles</a:t>
            </a:r>
          </a:p>
          <a:p>
            <a:r>
              <a:rPr lang="en-US" dirty="0"/>
              <a:t>1 m long, ~ 0.26 mm spatial resolution</a:t>
            </a:r>
          </a:p>
          <a:p>
            <a:r>
              <a:rPr lang="en-US" dirty="0"/>
              <a:t>March 11 – April 28, 2009</a:t>
            </a:r>
            <a:endParaRPr lang="en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FE3D20-F8AF-4EB2-9586-FD4224D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scattering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6EB56-DDEE-4D29-965F-530E6CF7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16</a:t>
            </a:fld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732847-04F9-4CE4-916D-0C26E8726370}"/>
              </a:ext>
            </a:extLst>
          </p:cNvPr>
          <p:cNvSpPr txBox="1">
            <a:spLocks/>
          </p:cNvSpPr>
          <p:nvPr/>
        </p:nvSpPr>
        <p:spPr>
          <a:xfrm>
            <a:off x="593459" y="2405004"/>
            <a:ext cx="6969087" cy="612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217" dirty="0"/>
              <a:t>SNORTEX, </a:t>
            </a:r>
            <a:r>
              <a:rPr lang="fi-FI" sz="2217" dirty="0" err="1"/>
              <a:t>April</a:t>
            </a:r>
            <a:r>
              <a:rPr lang="fi-FI" sz="2217" dirty="0"/>
              <a:t> 23</a:t>
            </a:r>
            <a:endParaRPr lang="en-US" sz="221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14939-0C77-41D8-993E-7B4C7B7E3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/>
          <a:stretch/>
        </p:blipFill>
        <p:spPr>
          <a:xfrm>
            <a:off x="753932" y="3511625"/>
            <a:ext cx="2798028" cy="181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11639-B3CF-4981-AE66-302E8F421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>
          <a:xfrm>
            <a:off x="4307837" y="3017479"/>
            <a:ext cx="3733696" cy="252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2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FE3D20-F8AF-4EB2-9586-FD4224D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scattering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6EB56-DDEE-4D29-965F-530E6CF7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17</a:t>
            </a:fld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732847-04F9-4CE4-916D-0C26E8726370}"/>
              </a:ext>
            </a:extLst>
          </p:cNvPr>
          <p:cNvSpPr txBox="1">
            <a:spLocks/>
          </p:cNvSpPr>
          <p:nvPr/>
        </p:nvSpPr>
        <p:spPr>
          <a:xfrm>
            <a:off x="593459" y="2405004"/>
            <a:ext cx="6969087" cy="612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217" dirty="0"/>
              <a:t>SNORTEX, </a:t>
            </a:r>
            <a:r>
              <a:rPr lang="fi-FI" sz="2217" dirty="0" err="1"/>
              <a:t>March</a:t>
            </a:r>
            <a:r>
              <a:rPr lang="fi-FI" sz="2217" dirty="0"/>
              <a:t> 18</a:t>
            </a:r>
            <a:endParaRPr lang="en-US" sz="221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F82B0-65E4-48B4-9A91-C3C473B8BC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9" b="11757"/>
          <a:stretch/>
        </p:blipFill>
        <p:spPr>
          <a:xfrm>
            <a:off x="593459" y="3345444"/>
            <a:ext cx="3673878" cy="186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A18C6-9D8A-4B20-993E-95EF0E35C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-4932"/>
          <a:stretch/>
        </p:blipFill>
        <p:spPr>
          <a:xfrm>
            <a:off x="4979993" y="2913153"/>
            <a:ext cx="3570548" cy="25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FE3D20-F8AF-4EB2-9586-FD4224D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Isotropic scattering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6EB56-DDEE-4D29-965F-530E6CF7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18</a:t>
            </a:fld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732847-04F9-4CE4-916D-0C26E8726370}"/>
              </a:ext>
            </a:extLst>
          </p:cNvPr>
          <p:cNvSpPr txBox="1">
            <a:spLocks/>
          </p:cNvSpPr>
          <p:nvPr/>
        </p:nvSpPr>
        <p:spPr>
          <a:xfrm>
            <a:off x="593459" y="2405004"/>
            <a:ext cx="6969087" cy="612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217" dirty="0"/>
              <a:t>SNORTEX, </a:t>
            </a:r>
            <a:r>
              <a:rPr lang="fi-FI" sz="2217" dirty="0" err="1"/>
              <a:t>April</a:t>
            </a:r>
            <a:r>
              <a:rPr lang="fi-FI" sz="2217" dirty="0"/>
              <a:t> 27</a:t>
            </a:r>
            <a:endParaRPr lang="en-US" sz="221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6DCD1-1052-4B1C-AEC6-AE1E201D5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25409"/>
          <a:stretch/>
        </p:blipFill>
        <p:spPr>
          <a:xfrm>
            <a:off x="728436" y="3686448"/>
            <a:ext cx="2877048" cy="1295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3E6A6-4A9E-4455-B85B-D893897C8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/>
          <a:stretch/>
        </p:blipFill>
        <p:spPr>
          <a:xfrm>
            <a:off x="4572000" y="2966506"/>
            <a:ext cx="3527817" cy="23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2C83-4144-4A99-8EC7-B0CB7318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652" y="319399"/>
            <a:ext cx="747508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Number of surface reflections per ray vs. RMS slope</a:t>
            </a:r>
            <a:endParaRPr lang="en-FI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B85FC-DB71-4D67-AE68-50FD14E4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19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0414DE-D6E2-49B8-9935-E872C263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37" y="1501444"/>
            <a:ext cx="3555556" cy="23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C709F9-0984-4EB1-92C5-5A825AB5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99" y="1533476"/>
            <a:ext cx="3555556" cy="23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A4067C-3245-4FED-A96C-142B1CDFE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37" y="3814505"/>
            <a:ext cx="3555556" cy="23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2C61A7-59E5-47B5-B7C2-AF55FF57D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399" y="3853476"/>
            <a:ext cx="3555556" cy="2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27D3-C2F6-484F-AD84-92C879EC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Co-operation during SNORTEX campaign 2008-2010 and later with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E4535-185E-49B0-9064-AD8401A7B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Meteorological</a:t>
            </a:r>
            <a:r>
              <a:rPr lang="fi-FI" dirty="0"/>
              <a:t> Institute: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fi-FI" dirty="0"/>
              <a:t>Panu Lahtinen, Niilo </a:t>
            </a:r>
            <a:r>
              <a:rPr lang="fi-FI" dirty="0" err="1"/>
              <a:t>Siljamo</a:t>
            </a:r>
            <a:r>
              <a:rPr lang="fi-FI" dirty="0"/>
              <a:t>, Laura </a:t>
            </a:r>
            <a:r>
              <a:rPr lang="fi-FI" dirty="0" err="1"/>
              <a:t>Thölix</a:t>
            </a:r>
            <a:r>
              <a:rPr lang="fi-FI" dirty="0"/>
              <a:t>, Aku Riihelä, Anna Kontu, Hanne Suokanerva, Outi Meinander, Emmihenna Jääskeläinen, Petri Räisänen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i-FI" dirty="0"/>
              <a:t>National </a:t>
            </a:r>
            <a:r>
              <a:rPr lang="fi-FI" dirty="0" err="1"/>
              <a:t>Land</a:t>
            </a:r>
            <a:r>
              <a:rPr lang="fi-FI" dirty="0"/>
              <a:t> </a:t>
            </a:r>
            <a:r>
              <a:rPr lang="fi-FI" dirty="0" err="1"/>
              <a:t>Surveying</a:t>
            </a:r>
            <a:r>
              <a:rPr lang="fi-FI" dirty="0"/>
              <a:t> Institute: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fi-FI" dirty="0"/>
              <a:t>Jouni Peltoniemi, Juha Suomalainen, Teemu Hakala, Sanna Kaasalainen, Harri Kaartinen, Antero Kukko</a:t>
            </a:r>
            <a:endParaRPr lang="fi-FI" baseline="300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i-FI" dirty="0"/>
              <a:t>CNRS/</a:t>
            </a:r>
            <a:r>
              <a:rPr lang="fi-FI" dirty="0" err="1"/>
              <a:t>Météo</a:t>
            </a:r>
            <a:r>
              <a:rPr lang="fi-FI" dirty="0"/>
              <a:t>-France: Jean-Louis </a:t>
            </a:r>
            <a:r>
              <a:rPr lang="fi-FI" dirty="0" err="1"/>
              <a:t>Roujean</a:t>
            </a:r>
            <a:endParaRPr lang="fi-FI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A816F-3EAF-4949-BC87-EF456DA6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657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2C83-4144-4A99-8EC7-B0CB7318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Scattering angle relation with RMS slope</a:t>
            </a:r>
            <a:endParaRPr lang="en-FI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B85FC-DB71-4D67-AE68-50FD14E4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20</a:t>
            </a:fld>
            <a:endParaRPr lang="fi-FI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D8AF5FA-B54B-474C-9048-7B630D41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95" y="1502430"/>
            <a:ext cx="3555556" cy="22933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337D24-8E92-46EE-9E0E-2357B2EE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45" y="1502429"/>
            <a:ext cx="3555556" cy="22933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914EE1-D943-49C0-954B-4EDBBB76A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95" y="3699000"/>
            <a:ext cx="3555556" cy="22933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311C577-C117-4184-92C5-1117CACA9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5" y="3698999"/>
            <a:ext cx="3555556" cy="22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FF4DF-A971-40BB-97B4-05023488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Contribution of snowpack surface to scattering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AAA3-433C-4AD8-94B8-F6AD3F4EB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reflections on the surface are possible</a:t>
            </a:r>
          </a:p>
          <a:p>
            <a:r>
              <a:rPr lang="en-US" dirty="0"/>
              <a:t>The photon </a:t>
            </a:r>
            <a:r>
              <a:rPr lang="en-US" dirty="0" err="1"/>
              <a:t>recollision</a:t>
            </a:r>
            <a:r>
              <a:rPr lang="en-US" dirty="0"/>
              <a:t> probability on the surface is not the same as in the bulk part of the snowpack</a:t>
            </a:r>
          </a:p>
          <a:p>
            <a:r>
              <a:rPr lang="en-US" dirty="0"/>
              <a:t>Each facet can be considered smooth snowpack with local incidence angle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813B7-A881-4B10-812B-DC417864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21</a:t>
            </a:fld>
            <a:endParaRPr lang="fi-FI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601B020-1BC1-4195-87B6-EAD127F25936}"/>
              </a:ext>
            </a:extLst>
          </p:cNvPr>
          <p:cNvGrpSpPr/>
          <p:nvPr/>
        </p:nvGrpSpPr>
        <p:grpSpPr>
          <a:xfrm>
            <a:off x="1957387" y="3425544"/>
            <a:ext cx="6162675" cy="2943225"/>
            <a:chOff x="1957387" y="3425544"/>
            <a:chExt cx="6162675" cy="2943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609F6A6-59C0-4059-B305-002C688DABBA}"/>
                </a:ext>
              </a:extLst>
            </p:cNvPr>
            <p:cNvCxnSpPr/>
            <p:nvPr/>
          </p:nvCxnSpPr>
          <p:spPr>
            <a:xfrm>
              <a:off x="3838574" y="5841718"/>
              <a:ext cx="11715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70E547-6FE5-44CE-A869-A2A8E7BE717F}"/>
                </a:ext>
              </a:extLst>
            </p:cNvPr>
            <p:cNvGrpSpPr/>
            <p:nvPr/>
          </p:nvGrpSpPr>
          <p:grpSpPr>
            <a:xfrm>
              <a:off x="1957387" y="3425544"/>
              <a:ext cx="6162675" cy="2943225"/>
              <a:chOff x="0" y="0"/>
              <a:chExt cx="6162675" cy="2943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0679D2A-753B-4132-B068-588BECDEDF89}"/>
                  </a:ext>
                </a:extLst>
              </p:cNvPr>
              <p:cNvCxnSpPr/>
              <p:nvPr/>
            </p:nvCxnSpPr>
            <p:spPr>
              <a:xfrm flipV="1">
                <a:off x="0" y="1562100"/>
                <a:ext cx="1019175" cy="47625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CFCBB76-9D96-45CD-8620-6E259B8989EB}"/>
                  </a:ext>
                </a:extLst>
              </p:cNvPr>
              <p:cNvCxnSpPr/>
              <p:nvPr/>
            </p:nvCxnSpPr>
            <p:spPr>
              <a:xfrm flipV="1">
                <a:off x="3048000" y="914400"/>
                <a:ext cx="590550" cy="15144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9C3618F-D565-4675-9284-4F3266DA9B87}"/>
                  </a:ext>
                </a:extLst>
              </p:cNvPr>
              <p:cNvCxnSpPr/>
              <p:nvPr/>
            </p:nvCxnSpPr>
            <p:spPr>
              <a:xfrm>
                <a:off x="3638550" y="914400"/>
                <a:ext cx="1666875" cy="1619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9DF3552-5E25-4C1C-B329-6A901BFB38E6}"/>
                  </a:ext>
                </a:extLst>
              </p:cNvPr>
              <p:cNvCxnSpPr/>
              <p:nvPr/>
            </p:nvCxnSpPr>
            <p:spPr>
              <a:xfrm>
                <a:off x="5305425" y="1076325"/>
                <a:ext cx="857250" cy="145732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1774DA6-B6E7-410C-8591-9DE572A0A994}"/>
                  </a:ext>
                </a:extLst>
              </p:cNvPr>
              <p:cNvCxnSpPr/>
              <p:nvPr/>
            </p:nvCxnSpPr>
            <p:spPr>
              <a:xfrm>
                <a:off x="1019175" y="1562100"/>
                <a:ext cx="857250" cy="8667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54269D-CC50-4527-9FC2-677F3CB75EBF}"/>
                  </a:ext>
                </a:extLst>
              </p:cNvPr>
              <p:cNvSpPr/>
              <p:nvPr/>
            </p:nvSpPr>
            <p:spPr>
              <a:xfrm>
                <a:off x="866775" y="16097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11BD334-4F2A-459E-BA87-D546BDAC343D}"/>
                  </a:ext>
                </a:extLst>
              </p:cNvPr>
              <p:cNvSpPr/>
              <p:nvPr/>
            </p:nvSpPr>
            <p:spPr>
              <a:xfrm>
                <a:off x="619125" y="17145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868E636-35D0-464D-972E-1A92B45C4219}"/>
                  </a:ext>
                </a:extLst>
              </p:cNvPr>
              <p:cNvSpPr/>
              <p:nvPr/>
            </p:nvSpPr>
            <p:spPr>
              <a:xfrm>
                <a:off x="1123950" y="1771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B647FD7-EAB4-4588-9347-2F01BA286347}"/>
                  </a:ext>
                </a:extLst>
              </p:cNvPr>
              <p:cNvSpPr/>
              <p:nvPr/>
            </p:nvSpPr>
            <p:spPr>
              <a:xfrm>
                <a:off x="314325" y="18764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047D0AC-E462-4289-AC71-9AEA24BDBB3D}"/>
                  </a:ext>
                </a:extLst>
              </p:cNvPr>
              <p:cNvSpPr/>
              <p:nvPr/>
            </p:nvSpPr>
            <p:spPr>
              <a:xfrm>
                <a:off x="1219200" y="19431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F414F1E-17AC-42BB-BBD9-F35070FEA0AE}"/>
                  </a:ext>
                </a:extLst>
              </p:cNvPr>
              <p:cNvSpPr/>
              <p:nvPr/>
            </p:nvSpPr>
            <p:spPr>
              <a:xfrm>
                <a:off x="466725" y="18764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BE3284E-29B7-4B23-AD74-E4D011FE5283}"/>
                  </a:ext>
                </a:extLst>
              </p:cNvPr>
              <p:cNvSpPr/>
              <p:nvPr/>
            </p:nvSpPr>
            <p:spPr>
              <a:xfrm>
                <a:off x="714375" y="18859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A7E460E-639A-442B-BD66-9EC1FEFA8FB2}"/>
                  </a:ext>
                </a:extLst>
              </p:cNvPr>
              <p:cNvSpPr/>
              <p:nvPr/>
            </p:nvSpPr>
            <p:spPr>
              <a:xfrm>
                <a:off x="866775" y="1771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9BF03CE-6D63-42DA-A029-88CF68D3D859}"/>
                  </a:ext>
                </a:extLst>
              </p:cNvPr>
              <p:cNvSpPr/>
              <p:nvPr/>
            </p:nvSpPr>
            <p:spPr>
              <a:xfrm>
                <a:off x="1057275" y="19431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54EAD1-6363-46C8-939C-08BBD6D03F0A}"/>
                  </a:ext>
                </a:extLst>
              </p:cNvPr>
              <p:cNvSpPr/>
              <p:nvPr/>
            </p:nvSpPr>
            <p:spPr>
              <a:xfrm>
                <a:off x="76200" y="19716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26EE42-4CB9-48AC-874A-35356744972E}"/>
                  </a:ext>
                </a:extLst>
              </p:cNvPr>
              <p:cNvSpPr/>
              <p:nvPr/>
            </p:nvSpPr>
            <p:spPr>
              <a:xfrm>
                <a:off x="1371600" y="20574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9E6C4C-2B9D-40C9-ACB1-4AEA7268E437}"/>
                  </a:ext>
                </a:extLst>
              </p:cNvPr>
              <p:cNvSpPr/>
              <p:nvPr/>
            </p:nvSpPr>
            <p:spPr>
              <a:xfrm>
                <a:off x="228600" y="20574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8FC113-7B97-4792-9F12-5B35CE69A891}"/>
                  </a:ext>
                </a:extLst>
              </p:cNvPr>
              <p:cNvSpPr/>
              <p:nvPr/>
            </p:nvSpPr>
            <p:spPr>
              <a:xfrm>
                <a:off x="619125" y="20383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6FA7707-7A5B-41B4-A376-C7618AD9B9BE}"/>
                  </a:ext>
                </a:extLst>
              </p:cNvPr>
              <p:cNvSpPr/>
              <p:nvPr/>
            </p:nvSpPr>
            <p:spPr>
              <a:xfrm>
                <a:off x="866775" y="19716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99A7D66-6AE8-41C4-A2D5-67278A55CA1E}"/>
                  </a:ext>
                </a:extLst>
              </p:cNvPr>
              <p:cNvSpPr/>
              <p:nvPr/>
            </p:nvSpPr>
            <p:spPr>
              <a:xfrm>
                <a:off x="1524000" y="22098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CCE8C3-B73A-47C9-BEE9-3185F7B0B29B}"/>
                  </a:ext>
                </a:extLst>
              </p:cNvPr>
              <p:cNvSpPr/>
              <p:nvPr/>
            </p:nvSpPr>
            <p:spPr>
              <a:xfrm>
                <a:off x="1362075" y="22288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A2064F1-9CD0-4337-8715-9F410AE904EE}"/>
                  </a:ext>
                </a:extLst>
              </p:cNvPr>
              <p:cNvSpPr/>
              <p:nvPr/>
            </p:nvSpPr>
            <p:spPr>
              <a:xfrm>
                <a:off x="1171575" y="21336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916FD8A-26B8-4482-B37F-085F2F2998E8}"/>
                  </a:ext>
                </a:extLst>
              </p:cNvPr>
              <p:cNvSpPr/>
              <p:nvPr/>
            </p:nvSpPr>
            <p:spPr>
              <a:xfrm>
                <a:off x="971550" y="21240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1E843B7-FA10-41D0-A673-26588A130A18}"/>
                  </a:ext>
                </a:extLst>
              </p:cNvPr>
              <p:cNvSpPr/>
              <p:nvPr/>
            </p:nvSpPr>
            <p:spPr>
              <a:xfrm>
                <a:off x="1876425" y="24288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EE82F4A-9D9C-4CFF-B72C-6E048F2ABF5E}"/>
                  </a:ext>
                </a:extLst>
              </p:cNvPr>
              <p:cNvSpPr/>
              <p:nvPr/>
            </p:nvSpPr>
            <p:spPr>
              <a:xfrm>
                <a:off x="2200275" y="24288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15D7A51-8682-4EDC-A16B-8B7E34AAC513}"/>
                  </a:ext>
                </a:extLst>
              </p:cNvPr>
              <p:cNvSpPr/>
              <p:nvPr/>
            </p:nvSpPr>
            <p:spPr>
              <a:xfrm>
                <a:off x="2352675" y="2533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248926A-8F52-41C0-A877-382A56FE76DE}"/>
                  </a:ext>
                </a:extLst>
              </p:cNvPr>
              <p:cNvSpPr/>
              <p:nvPr/>
            </p:nvSpPr>
            <p:spPr>
              <a:xfrm>
                <a:off x="2505075" y="24288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A6B3EE-EAF3-4AEE-89FB-737A072DF4D4}"/>
                  </a:ext>
                </a:extLst>
              </p:cNvPr>
              <p:cNvSpPr/>
              <p:nvPr/>
            </p:nvSpPr>
            <p:spPr>
              <a:xfrm>
                <a:off x="2895600" y="24288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5902A83-2ACC-43A0-A782-17CC0F7F7DC4}"/>
                  </a:ext>
                </a:extLst>
              </p:cNvPr>
              <p:cNvSpPr/>
              <p:nvPr/>
            </p:nvSpPr>
            <p:spPr>
              <a:xfrm>
                <a:off x="3171825" y="21907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3A53068-E826-4A5B-9399-6EE00136117E}"/>
                  </a:ext>
                </a:extLst>
              </p:cNvPr>
              <p:cNvSpPr/>
              <p:nvPr/>
            </p:nvSpPr>
            <p:spPr>
              <a:xfrm>
                <a:off x="3629025" y="962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0F34B25-86D0-4409-9BB8-EE2F87EBE2AD}"/>
                  </a:ext>
                </a:extLst>
              </p:cNvPr>
              <p:cNvSpPr/>
              <p:nvPr/>
            </p:nvSpPr>
            <p:spPr>
              <a:xfrm>
                <a:off x="3867150" y="962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3C06370-2BAE-43DC-93B5-1049F6913831}"/>
                  </a:ext>
                </a:extLst>
              </p:cNvPr>
              <p:cNvSpPr/>
              <p:nvPr/>
            </p:nvSpPr>
            <p:spPr>
              <a:xfrm>
                <a:off x="4210050" y="962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4629498-7BE4-40F2-8DDD-97C71F1341D9}"/>
                  </a:ext>
                </a:extLst>
              </p:cNvPr>
              <p:cNvSpPr/>
              <p:nvPr/>
            </p:nvSpPr>
            <p:spPr>
              <a:xfrm>
                <a:off x="4362450" y="10763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9BFE143-EAAB-48E7-B386-939927A7BD75}"/>
                  </a:ext>
                </a:extLst>
              </p:cNvPr>
              <p:cNvSpPr/>
              <p:nvPr/>
            </p:nvSpPr>
            <p:spPr>
              <a:xfrm>
                <a:off x="4514850" y="10287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222CDE1-61F3-4858-9541-653A44BB3895}"/>
                  </a:ext>
                </a:extLst>
              </p:cNvPr>
              <p:cNvSpPr/>
              <p:nvPr/>
            </p:nvSpPr>
            <p:spPr>
              <a:xfrm>
                <a:off x="5153025" y="10477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070AB2-C223-454F-B5BD-78804D9AB686}"/>
                  </a:ext>
                </a:extLst>
              </p:cNvPr>
              <p:cNvSpPr/>
              <p:nvPr/>
            </p:nvSpPr>
            <p:spPr>
              <a:xfrm>
                <a:off x="4848225" y="10287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5231157-0A95-445C-80FC-E534F9ABF3AB}"/>
                  </a:ext>
                </a:extLst>
              </p:cNvPr>
              <p:cNvSpPr/>
              <p:nvPr/>
            </p:nvSpPr>
            <p:spPr>
              <a:xfrm>
                <a:off x="3533775" y="11715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28A8881-97E1-4A73-AAEE-8B86680E714D}"/>
                  </a:ext>
                </a:extLst>
              </p:cNvPr>
              <p:cNvSpPr/>
              <p:nvPr/>
            </p:nvSpPr>
            <p:spPr>
              <a:xfrm>
                <a:off x="3686175" y="11239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2E36075-80A4-469A-B29C-4DEC3995664C}"/>
                  </a:ext>
                </a:extLst>
              </p:cNvPr>
              <p:cNvSpPr/>
              <p:nvPr/>
            </p:nvSpPr>
            <p:spPr>
              <a:xfrm>
                <a:off x="4019550" y="10382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26BE90B-F251-4A85-B7DF-785824D4657E}"/>
                  </a:ext>
                </a:extLst>
              </p:cNvPr>
              <p:cNvSpPr/>
              <p:nvPr/>
            </p:nvSpPr>
            <p:spPr>
              <a:xfrm>
                <a:off x="5000625" y="11334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4BD9FED-BFE5-4E09-AE0C-9562E6680B73}"/>
                  </a:ext>
                </a:extLst>
              </p:cNvPr>
              <p:cNvSpPr/>
              <p:nvPr/>
            </p:nvSpPr>
            <p:spPr>
              <a:xfrm>
                <a:off x="4695825" y="11239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79D0AFD-C614-4DBE-909F-405F495E3CD0}"/>
                  </a:ext>
                </a:extLst>
              </p:cNvPr>
              <p:cNvSpPr/>
              <p:nvPr/>
            </p:nvSpPr>
            <p:spPr>
              <a:xfrm>
                <a:off x="4848225" y="12382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20A3C36-A214-4F16-8A6F-6FBD43D6573C}"/>
                  </a:ext>
                </a:extLst>
              </p:cNvPr>
              <p:cNvSpPr/>
              <p:nvPr/>
            </p:nvSpPr>
            <p:spPr>
              <a:xfrm>
                <a:off x="4514850" y="12096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16DE15A-FF35-4E9C-8E8B-AB7D3A10C94A}"/>
                  </a:ext>
                </a:extLst>
              </p:cNvPr>
              <p:cNvSpPr/>
              <p:nvPr/>
            </p:nvSpPr>
            <p:spPr>
              <a:xfrm>
                <a:off x="4171950" y="11239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51396ED-F7A4-45C5-B6DE-F3D8CE17A372}"/>
                  </a:ext>
                </a:extLst>
              </p:cNvPr>
              <p:cNvSpPr/>
              <p:nvPr/>
            </p:nvSpPr>
            <p:spPr>
              <a:xfrm>
                <a:off x="3876675" y="11144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3CDB950-3174-450E-99A5-40F7B7285D41}"/>
                  </a:ext>
                </a:extLst>
              </p:cNvPr>
              <p:cNvSpPr/>
              <p:nvPr/>
            </p:nvSpPr>
            <p:spPr>
              <a:xfrm>
                <a:off x="5248275" y="12096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C33D701-BD91-4305-B240-652774E66C38}"/>
                  </a:ext>
                </a:extLst>
              </p:cNvPr>
              <p:cNvSpPr/>
              <p:nvPr/>
            </p:nvSpPr>
            <p:spPr>
              <a:xfrm>
                <a:off x="3476625" y="1343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A7325EF-7E47-4936-80CB-0A14BD6C0FEB}"/>
                  </a:ext>
                </a:extLst>
              </p:cNvPr>
              <p:cNvSpPr/>
              <p:nvPr/>
            </p:nvSpPr>
            <p:spPr>
              <a:xfrm>
                <a:off x="5400675" y="14478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AC55923-860A-48D1-9F7C-8697434CF564}"/>
                  </a:ext>
                </a:extLst>
              </p:cNvPr>
              <p:cNvSpPr/>
              <p:nvPr/>
            </p:nvSpPr>
            <p:spPr>
              <a:xfrm>
                <a:off x="5086350" y="12954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9810940-0692-4371-826D-88EDF8841435}"/>
                  </a:ext>
                </a:extLst>
              </p:cNvPr>
              <p:cNvSpPr/>
              <p:nvPr/>
            </p:nvSpPr>
            <p:spPr>
              <a:xfrm>
                <a:off x="3686175" y="12954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2C53435-B728-485C-A51F-F5058FF28483}"/>
                  </a:ext>
                </a:extLst>
              </p:cNvPr>
              <p:cNvSpPr/>
              <p:nvPr/>
            </p:nvSpPr>
            <p:spPr>
              <a:xfrm>
                <a:off x="5267325" y="1390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7C38BC1-87CF-487B-90E5-3A5CE27C88ED}"/>
                  </a:ext>
                </a:extLst>
              </p:cNvPr>
              <p:cNvSpPr/>
              <p:nvPr/>
            </p:nvSpPr>
            <p:spPr>
              <a:xfrm>
                <a:off x="3552825" y="15240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AC151F-4A43-411F-BF7C-3115A60D632B}"/>
                  </a:ext>
                </a:extLst>
              </p:cNvPr>
              <p:cNvSpPr/>
              <p:nvPr/>
            </p:nvSpPr>
            <p:spPr>
              <a:xfrm>
                <a:off x="3381375" y="15716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BE9F9D7-836E-4728-BB79-956B2CB0CE6C}"/>
                  </a:ext>
                </a:extLst>
              </p:cNvPr>
              <p:cNvSpPr/>
              <p:nvPr/>
            </p:nvSpPr>
            <p:spPr>
              <a:xfrm>
                <a:off x="5524500" y="16383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8F681D6-972A-4C05-BFE0-A3B328228B50}"/>
                  </a:ext>
                </a:extLst>
              </p:cNvPr>
              <p:cNvSpPr/>
              <p:nvPr/>
            </p:nvSpPr>
            <p:spPr>
              <a:xfrm>
                <a:off x="3276600" y="18097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A433C50-B771-4F0D-BF88-97629B41753C}"/>
                  </a:ext>
                </a:extLst>
              </p:cNvPr>
              <p:cNvSpPr/>
              <p:nvPr/>
            </p:nvSpPr>
            <p:spPr>
              <a:xfrm>
                <a:off x="5610225" y="17811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F45D72A-F6FF-4651-9D27-9CE9BD693620}"/>
                  </a:ext>
                </a:extLst>
              </p:cNvPr>
              <p:cNvSpPr/>
              <p:nvPr/>
            </p:nvSpPr>
            <p:spPr>
              <a:xfrm>
                <a:off x="3838575" y="13335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5BE07C4-664C-4549-8AE4-4ED668AD362F}"/>
                  </a:ext>
                </a:extLst>
              </p:cNvPr>
              <p:cNvSpPr/>
              <p:nvPr/>
            </p:nvSpPr>
            <p:spPr>
              <a:xfrm>
                <a:off x="3990975" y="12477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121FD9F-61DE-435B-BEF8-8B0F9C092061}"/>
                  </a:ext>
                </a:extLst>
              </p:cNvPr>
              <p:cNvSpPr/>
              <p:nvPr/>
            </p:nvSpPr>
            <p:spPr>
              <a:xfrm>
                <a:off x="4171950" y="13525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DF83E5C-F698-49D2-B8AD-80E935D62349}"/>
                  </a:ext>
                </a:extLst>
              </p:cNvPr>
              <p:cNvSpPr/>
              <p:nvPr/>
            </p:nvSpPr>
            <p:spPr>
              <a:xfrm>
                <a:off x="4324350" y="12858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21E293B-07B3-4AFC-933B-B8843F45797E}"/>
                  </a:ext>
                </a:extLst>
              </p:cNvPr>
              <p:cNvSpPr/>
              <p:nvPr/>
            </p:nvSpPr>
            <p:spPr>
              <a:xfrm>
                <a:off x="3810000" y="15240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D0B6C84-BA96-4633-B351-6121D6E8BE78}"/>
                  </a:ext>
                </a:extLst>
              </p:cNvPr>
              <p:cNvSpPr/>
              <p:nvPr/>
            </p:nvSpPr>
            <p:spPr>
              <a:xfrm>
                <a:off x="4476750" y="14382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1983206-9930-4C65-901A-417CD1F4A57E}"/>
                  </a:ext>
                </a:extLst>
              </p:cNvPr>
              <p:cNvSpPr/>
              <p:nvPr/>
            </p:nvSpPr>
            <p:spPr>
              <a:xfrm>
                <a:off x="3448050" y="17335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6F8CE82-21FA-4978-8433-3B823F2ACB0E}"/>
                  </a:ext>
                </a:extLst>
              </p:cNvPr>
              <p:cNvSpPr/>
              <p:nvPr/>
            </p:nvSpPr>
            <p:spPr>
              <a:xfrm>
                <a:off x="3638550" y="16859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C0E708E-8CB1-45B1-AF77-C7E371FF049F}"/>
                  </a:ext>
                </a:extLst>
              </p:cNvPr>
              <p:cNvSpPr/>
              <p:nvPr/>
            </p:nvSpPr>
            <p:spPr>
              <a:xfrm>
                <a:off x="3228975" y="19431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DDEEDF7-5AE3-4798-B365-A96D4CA27EC3}"/>
                  </a:ext>
                </a:extLst>
              </p:cNvPr>
              <p:cNvSpPr/>
              <p:nvPr/>
            </p:nvSpPr>
            <p:spPr>
              <a:xfrm>
                <a:off x="5610225" y="19621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3939226-9E7D-49CB-BC1F-1AF028D9840A}"/>
                  </a:ext>
                </a:extLst>
              </p:cNvPr>
              <p:cNvSpPr/>
              <p:nvPr/>
            </p:nvSpPr>
            <p:spPr>
              <a:xfrm>
                <a:off x="3571875" y="18669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FBAAE48-3F94-4AFA-ABBE-C830503415FB}"/>
                  </a:ext>
                </a:extLst>
              </p:cNvPr>
              <p:cNvSpPr/>
              <p:nvPr/>
            </p:nvSpPr>
            <p:spPr>
              <a:xfrm>
                <a:off x="5762625" y="20764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2A78800-CFBF-4FC7-9C5D-968020EDC1C9}"/>
                  </a:ext>
                </a:extLst>
              </p:cNvPr>
              <p:cNvSpPr/>
              <p:nvPr/>
            </p:nvSpPr>
            <p:spPr>
              <a:xfrm>
                <a:off x="3324225" y="2105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485F85E-B7ED-42C3-B1A2-2D782E8D02ED}"/>
                  </a:ext>
                </a:extLst>
              </p:cNvPr>
              <p:cNvSpPr/>
              <p:nvPr/>
            </p:nvSpPr>
            <p:spPr>
              <a:xfrm>
                <a:off x="3476625" y="20288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43E2BAC-0975-49C7-869E-2A74CC315D14}"/>
                  </a:ext>
                </a:extLst>
              </p:cNvPr>
              <p:cNvSpPr/>
              <p:nvPr/>
            </p:nvSpPr>
            <p:spPr>
              <a:xfrm>
                <a:off x="466725" y="21145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D877856-F429-4C2A-878F-00EF01FFBFBC}"/>
                  </a:ext>
                </a:extLst>
              </p:cNvPr>
              <p:cNvSpPr/>
              <p:nvPr/>
            </p:nvSpPr>
            <p:spPr>
              <a:xfrm>
                <a:off x="3476625" y="22574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A9DB555-05E2-49C6-BC72-4864647BBFE6}"/>
                  </a:ext>
                </a:extLst>
              </p:cNvPr>
              <p:cNvSpPr/>
              <p:nvPr/>
            </p:nvSpPr>
            <p:spPr>
              <a:xfrm>
                <a:off x="742950" y="21907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AA3CB44-5585-401E-A410-837BD8FD6CE7}"/>
                  </a:ext>
                </a:extLst>
              </p:cNvPr>
              <p:cNvSpPr/>
              <p:nvPr/>
            </p:nvSpPr>
            <p:spPr>
              <a:xfrm>
                <a:off x="4629150" y="1343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2288D84-512D-4872-842A-54F841E3DE01}"/>
                  </a:ext>
                </a:extLst>
              </p:cNvPr>
              <p:cNvSpPr/>
              <p:nvPr/>
            </p:nvSpPr>
            <p:spPr>
              <a:xfrm>
                <a:off x="4943475" y="14097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441243E-0CCD-4A3D-90BA-69F9A2931C1A}"/>
                  </a:ext>
                </a:extLst>
              </p:cNvPr>
              <p:cNvSpPr/>
              <p:nvPr/>
            </p:nvSpPr>
            <p:spPr>
              <a:xfrm>
                <a:off x="5238750" y="15716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426C34A-36EA-472E-AC74-A9053EFF32F0}"/>
                  </a:ext>
                </a:extLst>
              </p:cNvPr>
              <p:cNvSpPr/>
              <p:nvPr/>
            </p:nvSpPr>
            <p:spPr>
              <a:xfrm>
                <a:off x="5391150" y="17240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FCF49B-BDFB-4E42-B6CB-15E8B7E875EC}"/>
                  </a:ext>
                </a:extLst>
              </p:cNvPr>
              <p:cNvSpPr/>
              <p:nvPr/>
            </p:nvSpPr>
            <p:spPr>
              <a:xfrm>
                <a:off x="5400675" y="18954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81AB525-8B6C-43D4-8F93-23832F2CFACB}"/>
                  </a:ext>
                </a:extLst>
              </p:cNvPr>
              <p:cNvSpPr/>
              <p:nvPr/>
            </p:nvSpPr>
            <p:spPr>
              <a:xfrm>
                <a:off x="5553075" y="22002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7067154-8856-4F83-80AC-7247E7762247}"/>
                  </a:ext>
                </a:extLst>
              </p:cNvPr>
              <p:cNvSpPr/>
              <p:nvPr/>
            </p:nvSpPr>
            <p:spPr>
              <a:xfrm>
                <a:off x="4791075" y="14573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50AE370-8ED8-4E7E-9218-164C3C5A7577}"/>
                  </a:ext>
                </a:extLst>
              </p:cNvPr>
              <p:cNvCxnSpPr/>
              <p:nvPr/>
            </p:nvCxnSpPr>
            <p:spPr>
              <a:xfrm>
                <a:off x="2714625" y="0"/>
                <a:ext cx="885825" cy="2333625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BC68F05-E77F-4CAC-BA0F-0B54E64F5599}"/>
                  </a:ext>
                </a:extLst>
              </p:cNvPr>
              <p:cNvSpPr/>
              <p:nvPr/>
            </p:nvSpPr>
            <p:spPr>
              <a:xfrm>
                <a:off x="3990975" y="14859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79A9556-91C9-410F-A35E-01B677BEB3E4}"/>
                  </a:ext>
                </a:extLst>
              </p:cNvPr>
              <p:cNvSpPr/>
              <p:nvPr/>
            </p:nvSpPr>
            <p:spPr>
              <a:xfrm>
                <a:off x="5086350" y="15716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EDA2AC9-D378-482A-94AD-5B120CAFFE22}"/>
                  </a:ext>
                </a:extLst>
              </p:cNvPr>
              <p:cNvSpPr/>
              <p:nvPr/>
            </p:nvSpPr>
            <p:spPr>
              <a:xfrm>
                <a:off x="3076575" y="23717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AF2C008-5201-48DF-9AC6-8C4CC3ECBF09}"/>
                  </a:ext>
                </a:extLst>
              </p:cNvPr>
              <p:cNvSpPr/>
              <p:nvPr/>
            </p:nvSpPr>
            <p:spPr>
              <a:xfrm>
                <a:off x="3324225" y="23431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2F2523B-398B-492C-BCD1-1108F61257C5}"/>
                  </a:ext>
                </a:extLst>
              </p:cNvPr>
              <p:cNvSpPr/>
              <p:nvPr/>
            </p:nvSpPr>
            <p:spPr>
              <a:xfrm>
                <a:off x="5915025" y="23431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67CA1FF-6C6F-40CE-9837-3D6E4BF13008}"/>
                  </a:ext>
                </a:extLst>
              </p:cNvPr>
              <p:cNvSpPr/>
              <p:nvPr/>
            </p:nvSpPr>
            <p:spPr>
              <a:xfrm>
                <a:off x="5762625" y="22669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701D5B6-2767-438E-B9BB-B48D305B54A2}"/>
                  </a:ext>
                </a:extLst>
              </p:cNvPr>
              <p:cNvSpPr/>
              <p:nvPr/>
            </p:nvSpPr>
            <p:spPr>
              <a:xfrm>
                <a:off x="1676400" y="23907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96D89F9-0F42-4569-B8C8-A3F5B2ACCF40}"/>
                  </a:ext>
                </a:extLst>
              </p:cNvPr>
              <p:cNvSpPr/>
              <p:nvPr/>
            </p:nvSpPr>
            <p:spPr>
              <a:xfrm>
                <a:off x="1057275" y="22955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0D4CCBA-08EF-4D85-A53F-E22EE18D8607}"/>
                  </a:ext>
                </a:extLst>
              </p:cNvPr>
              <p:cNvSpPr/>
              <p:nvPr/>
            </p:nvSpPr>
            <p:spPr>
              <a:xfrm>
                <a:off x="2800350" y="2533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46E671F-3B55-47B5-BE2A-C8D787458785}"/>
                  </a:ext>
                </a:extLst>
              </p:cNvPr>
              <p:cNvSpPr/>
              <p:nvPr/>
            </p:nvSpPr>
            <p:spPr>
              <a:xfrm>
                <a:off x="2038350" y="25336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F06DA76-CC18-47F5-861A-9256344B62F3}"/>
                  </a:ext>
                </a:extLst>
              </p:cNvPr>
              <p:cNvSpPr/>
              <p:nvPr/>
            </p:nvSpPr>
            <p:spPr>
              <a:xfrm>
                <a:off x="1724025" y="25527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C84CFF9-32C6-42D3-8588-11BEA42200B3}"/>
                  </a:ext>
                </a:extLst>
              </p:cNvPr>
              <p:cNvSpPr/>
              <p:nvPr/>
            </p:nvSpPr>
            <p:spPr>
              <a:xfrm>
                <a:off x="1447800" y="24193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D9EB908-62D1-47BA-B825-ADF258FFDE91}"/>
                  </a:ext>
                </a:extLst>
              </p:cNvPr>
              <p:cNvSpPr/>
              <p:nvPr/>
            </p:nvSpPr>
            <p:spPr>
              <a:xfrm>
                <a:off x="1276350" y="24574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102017D-3092-41DB-A90E-975516F0A854}"/>
                  </a:ext>
                </a:extLst>
              </p:cNvPr>
              <p:cNvSpPr/>
              <p:nvPr/>
            </p:nvSpPr>
            <p:spPr>
              <a:xfrm>
                <a:off x="3295650" y="25431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DC720B7-409F-48F9-9BE9-7CCCD5095E9B}"/>
                  </a:ext>
                </a:extLst>
              </p:cNvPr>
              <p:cNvSpPr/>
              <p:nvPr/>
            </p:nvSpPr>
            <p:spPr>
              <a:xfrm>
                <a:off x="5762625" y="24574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5E23A43-8EF4-4FCB-AA9C-92F909BB9962}"/>
                  </a:ext>
                </a:extLst>
              </p:cNvPr>
              <p:cNvSpPr/>
              <p:nvPr/>
            </p:nvSpPr>
            <p:spPr>
              <a:xfrm>
                <a:off x="2638425" y="25908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9E40FA7A-D76E-434E-B584-07EEE9842C62}"/>
                  </a:ext>
                </a:extLst>
              </p:cNvPr>
              <p:cNvSpPr/>
              <p:nvPr/>
            </p:nvSpPr>
            <p:spPr>
              <a:xfrm>
                <a:off x="2505075" y="26860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A9A6E96-0186-4A23-A430-98131314E6DB}"/>
                  </a:ext>
                </a:extLst>
              </p:cNvPr>
              <p:cNvSpPr/>
              <p:nvPr/>
            </p:nvSpPr>
            <p:spPr>
              <a:xfrm>
                <a:off x="2190750" y="26765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2028015-EF85-45EB-B087-C66EEE6A3D2C}"/>
                  </a:ext>
                </a:extLst>
              </p:cNvPr>
              <p:cNvSpPr/>
              <p:nvPr/>
            </p:nvSpPr>
            <p:spPr>
              <a:xfrm>
                <a:off x="1533525" y="26193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ED41101-D362-4CA0-9371-303827FF2E3C}"/>
                  </a:ext>
                </a:extLst>
              </p:cNvPr>
              <p:cNvSpPr/>
              <p:nvPr/>
            </p:nvSpPr>
            <p:spPr>
              <a:xfrm>
                <a:off x="1885950" y="26860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5BFDF42-F05C-4826-9F1C-2A07C093E446}"/>
                  </a:ext>
                </a:extLst>
              </p:cNvPr>
              <p:cNvSpPr/>
              <p:nvPr/>
            </p:nvSpPr>
            <p:spPr>
              <a:xfrm>
                <a:off x="2952750" y="269557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08A7EB1-0832-4349-9145-78C2022BE3F2}"/>
                  </a:ext>
                </a:extLst>
              </p:cNvPr>
              <p:cNvSpPr/>
              <p:nvPr/>
            </p:nvSpPr>
            <p:spPr>
              <a:xfrm>
                <a:off x="3086100" y="257175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88CE0B1-7CB5-4638-94A5-EDBA370C064F}"/>
                  </a:ext>
                </a:extLst>
              </p:cNvPr>
              <p:cNvSpPr/>
              <p:nvPr/>
            </p:nvSpPr>
            <p:spPr>
              <a:xfrm>
                <a:off x="2743200" y="2752725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C7A5584-4AE2-4017-A47C-0AB7E0082C2D}"/>
                  </a:ext>
                </a:extLst>
              </p:cNvPr>
              <p:cNvSpPr/>
              <p:nvPr/>
            </p:nvSpPr>
            <p:spPr>
              <a:xfrm>
                <a:off x="2390775" y="2781300"/>
                <a:ext cx="152400" cy="1619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FI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BF2E157-FB4D-4ED3-ACE0-BC4707F7F46F}"/>
                  </a:ext>
                </a:extLst>
              </p:cNvPr>
              <p:cNvCxnSpPr/>
              <p:nvPr/>
            </p:nvCxnSpPr>
            <p:spPr>
              <a:xfrm flipH="1" flipV="1">
                <a:off x="2505075" y="1295400"/>
                <a:ext cx="2009775" cy="838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7A3EBB0-911A-44F1-AC1F-FE09B8828F08}"/>
                  </a:ext>
                </a:extLst>
              </p:cNvPr>
              <p:cNvCxnSpPr/>
              <p:nvPr/>
            </p:nvCxnSpPr>
            <p:spPr>
              <a:xfrm flipH="1">
                <a:off x="1123950" y="1066800"/>
                <a:ext cx="1266825" cy="1219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7CE31D5-3BD1-4BF4-9BCF-C9AA61E3F221}"/>
                  </a:ext>
                </a:extLst>
              </p:cNvPr>
              <p:cNvCxnSpPr/>
              <p:nvPr/>
            </p:nvCxnSpPr>
            <p:spPr>
              <a:xfrm flipH="1">
                <a:off x="771525" y="1685925"/>
                <a:ext cx="2524125" cy="4191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A794B5C-407F-468B-86D7-EB9960708E36}"/>
                  </a:ext>
                </a:extLst>
              </p:cNvPr>
              <p:cNvCxnSpPr/>
              <p:nvPr/>
            </p:nvCxnSpPr>
            <p:spPr>
              <a:xfrm flipH="1">
                <a:off x="1428750" y="504825"/>
                <a:ext cx="257175" cy="146685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Rectangle 112">
            <a:extLst>
              <a:ext uri="{FF2B5EF4-FFF2-40B4-BE49-F238E27FC236}">
                <a16:creationId xmlns:a16="http://schemas.microsoft.com/office/drawing/2014/main" id="{1DF12050-52C7-4BB0-9A04-0F8BE1752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50" y="17634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FI"/>
          </a:p>
        </p:txBody>
      </p:sp>
      <p:sp>
        <p:nvSpPr>
          <p:cNvPr id="117" name="Rectangle 113">
            <a:extLst>
              <a:ext uri="{FF2B5EF4-FFF2-40B4-BE49-F238E27FC236}">
                <a16:creationId xmlns:a16="http://schemas.microsoft.com/office/drawing/2014/main" id="{1FC850C2-90D2-42C6-82C8-E029F319B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50" y="22206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4981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9DAC-5F38-440D-AF86-44EAEEAF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Modelled effect of surface roughness on total snowpack albedo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6F205-DDBC-461D-AF55-387772EE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559859"/>
            <a:ext cx="8370000" cy="4369766"/>
          </a:xfrm>
        </p:spPr>
        <p:txBody>
          <a:bodyPr/>
          <a:lstStyle/>
          <a:p>
            <a:r>
              <a:rPr lang="en-US" sz="1800" i="1" dirty="0" err="1"/>
              <a:t>p</a:t>
            </a:r>
            <a:r>
              <a:rPr lang="en-US" sz="1800" i="1" baseline="-25000" dirty="0" err="1"/>
              <a:t>s</a:t>
            </a:r>
            <a:r>
              <a:rPr lang="en-US" sz="1800" dirty="0"/>
              <a:t> = photon </a:t>
            </a:r>
            <a:r>
              <a:rPr lang="en-US" sz="1800" dirty="0" err="1"/>
              <a:t>recollision</a:t>
            </a:r>
            <a:r>
              <a:rPr lang="en-US" sz="1800" dirty="0"/>
              <a:t> probability of surface</a:t>
            </a:r>
          </a:p>
          <a:p>
            <a:r>
              <a:rPr lang="en-US" sz="1800" i="1" dirty="0"/>
              <a:t>n</a:t>
            </a:r>
            <a:r>
              <a:rPr lang="en-US" sz="1800" dirty="0"/>
              <a:t> = number of additional reflections per ray from surface (0, 1, …)</a:t>
            </a:r>
          </a:p>
          <a:p>
            <a:r>
              <a:rPr lang="en-US" sz="1800" i="1" dirty="0">
                <a:latin typeface="Symbol" panose="05050102010706020507" pitchFamily="18" charset="2"/>
              </a:rPr>
              <a:t>a</a:t>
            </a:r>
            <a:r>
              <a:rPr lang="en-US" sz="1800" baseline="-25000" dirty="0"/>
              <a:t>0</a:t>
            </a:r>
            <a:r>
              <a:rPr lang="en-US" sz="1800" dirty="0"/>
              <a:t> = bulk albedo of snowpack</a:t>
            </a:r>
          </a:p>
          <a:p>
            <a:r>
              <a:rPr lang="en-US" sz="1800" i="1" dirty="0">
                <a:latin typeface="Symbol" panose="05050102010706020507" pitchFamily="18" charset="2"/>
              </a:rPr>
              <a:t>a</a:t>
            </a:r>
            <a:r>
              <a:rPr lang="en-US" sz="1800" dirty="0"/>
              <a:t> = total albedo of snowpack</a:t>
            </a:r>
          </a:p>
          <a:p>
            <a:endParaRPr lang="en-US" i="1" dirty="0"/>
          </a:p>
          <a:p>
            <a:pPr marL="0" indent="0">
              <a:buNone/>
            </a:pP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31408-DB2D-42C2-8F47-8A2DCEE6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22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052C5-B144-4777-90F2-68135E5E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1" y="2945670"/>
            <a:ext cx="3201129" cy="3227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359F8-A8E4-49D5-9E0A-FED4AA844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32" y="2954562"/>
            <a:ext cx="3201129" cy="3218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B4CE7B-820E-4999-A72D-647C95744BB6}"/>
                  </a:ext>
                </a:extLst>
              </p:cNvPr>
              <p:cNvSpPr/>
              <p:nvPr/>
            </p:nvSpPr>
            <p:spPr>
              <a:xfrm>
                <a:off x="4616334" y="2067555"/>
                <a:ext cx="4147866" cy="765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I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F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FI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FI" i="0">
                          <a:latin typeface="Cambria Math" panose="02040503050406030204" pitchFamily="18" charset="0"/>
                        </a:rPr>
                        <m:t>=(1−</m:t>
                      </m:r>
                      <m:sSub>
                        <m:sSubPr>
                          <m:ctrlPr>
                            <a:rPr lang="en-FI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FI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FI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FI" i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FI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FI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FI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F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FI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f>
                        <m:fPr>
                          <m:ctrlPr>
                            <a:rPr lang="en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FI" i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FI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FI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FI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FI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FI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en-FI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FI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FI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FI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FI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FI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7B4CE7B-820E-4999-A72D-647C95744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334" y="2067555"/>
                <a:ext cx="4147866" cy="7650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892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DFC7-5F45-455A-9AA0-A876C49D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Modelled surface roughness effect of measured diffuse albedo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E7174-F6E2-4FC5-B413-3616C661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23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B6AE0-E7EA-45C2-A0EA-D4C6BAED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79" y="1986512"/>
            <a:ext cx="3658434" cy="2418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2EA7C-143B-4575-9651-F107BB351D7B}"/>
              </a:ext>
            </a:extLst>
          </p:cNvPr>
          <p:cNvSpPr txBox="1"/>
          <p:nvPr/>
        </p:nvSpPr>
        <p:spPr>
          <a:xfrm>
            <a:off x="378001" y="4700966"/>
            <a:ext cx="8386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point is based on of 9 (or 7) separate profiles (values of </a:t>
            </a:r>
            <a:r>
              <a:rPr lang="en-US" sz="1600" i="1" dirty="0"/>
              <a:t>n</a:t>
            </a:r>
            <a:r>
              <a:rPr lang="en-US" sz="16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total albedo value </a:t>
            </a:r>
            <a:r>
              <a:rPr lang="en-US" sz="1600" i="1" dirty="0">
                <a:latin typeface="Symbol" panose="05050102010706020507" pitchFamily="18" charset="2"/>
              </a:rPr>
              <a:t>a</a:t>
            </a:r>
            <a:r>
              <a:rPr lang="en-US" sz="1600" dirty="0"/>
              <a:t> of each point is the median of the albedo value measured during the diffuse part (diffuse irradiance fraction &gt; 0.8) of the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i="1" dirty="0" err="1"/>
              <a:t>p</a:t>
            </a:r>
            <a:r>
              <a:rPr lang="en-US" sz="1600" i="1" baseline="-25000" dirty="0" err="1"/>
              <a:t>s</a:t>
            </a:r>
            <a:r>
              <a:rPr lang="en-US" sz="1600" dirty="0"/>
              <a:t> and </a:t>
            </a:r>
            <a:r>
              <a:rPr lang="en-US" sz="1600" i="1" dirty="0">
                <a:latin typeface="Symbol" panose="05050102010706020507" pitchFamily="18" charset="2"/>
              </a:rPr>
              <a:t>a</a:t>
            </a:r>
            <a:r>
              <a:rPr lang="en-US" sz="1600" baseline="-25000" dirty="0"/>
              <a:t>0</a:t>
            </a:r>
            <a:r>
              <a:rPr lang="en-US" sz="1600" dirty="0"/>
              <a:t> values per day are derived by nonlinear fitting of the equation of the total albedo </a:t>
            </a:r>
            <a:r>
              <a:rPr lang="en-US" sz="1600" i="1" dirty="0">
                <a:latin typeface="Symbol" panose="05050102010706020507" pitchFamily="18" charset="2"/>
              </a:rPr>
              <a:t>a</a:t>
            </a: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461178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Small </a:t>
            </a:r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roughness</a:t>
            </a:r>
            <a:r>
              <a:rPr lang="fi-FI" dirty="0"/>
              <a:t> </a:t>
            </a:r>
            <a:r>
              <a:rPr lang="fi-FI" dirty="0" err="1"/>
              <a:t>reduces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albedo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due</a:t>
            </a:r>
            <a:r>
              <a:rPr lang="fi-FI" dirty="0"/>
              <a:t> to </a:t>
            </a:r>
            <a:r>
              <a:rPr lang="fi-FI" dirty="0" err="1"/>
              <a:t>multiple</a:t>
            </a:r>
            <a:r>
              <a:rPr lang="fi-FI" dirty="0"/>
              <a:t> </a:t>
            </a:r>
            <a:r>
              <a:rPr lang="fi-FI" dirty="0" err="1"/>
              <a:t>reflection</a:t>
            </a:r>
            <a:r>
              <a:rPr lang="fi-FI" dirty="0"/>
              <a:t> and in some </a:t>
            </a:r>
            <a:r>
              <a:rPr lang="fi-FI" dirty="0" err="1"/>
              <a:t>cases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trapping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incoming</a:t>
            </a:r>
            <a:r>
              <a:rPr lang="fi-FI" dirty="0"/>
              <a:t> </a:t>
            </a:r>
            <a:r>
              <a:rPr lang="fi-FI" dirty="0" err="1"/>
              <a:t>radiation</a:t>
            </a:r>
            <a:r>
              <a:rPr lang="fi-FI" dirty="0"/>
              <a:t> </a:t>
            </a:r>
            <a:r>
              <a:rPr lang="fi-FI" dirty="0" err="1"/>
              <a:t>completely</a:t>
            </a:r>
            <a:r>
              <a:rPr lang="fi-FI" dirty="0"/>
              <a:t>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 </a:t>
            </a:r>
            <a:r>
              <a:rPr lang="fi-FI" dirty="0" err="1"/>
              <a:t>increases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increasing</a:t>
            </a:r>
            <a:r>
              <a:rPr lang="fi-FI" dirty="0"/>
              <a:t> </a:t>
            </a:r>
            <a:r>
              <a:rPr lang="fi-FI" dirty="0" err="1"/>
              <a:t>roughness</a:t>
            </a:r>
            <a:r>
              <a:rPr lang="fi-FI" dirty="0"/>
              <a:t> and </a:t>
            </a:r>
            <a:r>
              <a:rPr lang="fi-FI" dirty="0" err="1"/>
              <a:t>decreasing</a:t>
            </a:r>
            <a:r>
              <a:rPr lang="fi-FI" dirty="0"/>
              <a:t> </a:t>
            </a:r>
            <a:r>
              <a:rPr lang="fi-FI" dirty="0" err="1"/>
              <a:t>reflectance</a:t>
            </a:r>
            <a:r>
              <a:rPr lang="fi-FI" dirty="0"/>
              <a:t>, i.e.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 </a:t>
            </a:r>
            <a:r>
              <a:rPr lang="fi-FI" dirty="0" err="1"/>
              <a:t>increases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gradual</a:t>
            </a:r>
            <a:r>
              <a:rPr lang="fi-FI" dirty="0"/>
              <a:t> </a:t>
            </a:r>
            <a:r>
              <a:rPr lang="fi-FI" dirty="0" err="1"/>
              <a:t>melting</a:t>
            </a:r>
            <a:r>
              <a:rPr lang="fi-FI" dirty="0"/>
              <a:t> of </a:t>
            </a:r>
            <a:r>
              <a:rPr lang="fi-FI" dirty="0" err="1"/>
              <a:t>snow</a:t>
            </a:r>
            <a:r>
              <a:rPr lang="fi-FI" dirty="0"/>
              <a:t>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roughness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order</a:t>
            </a:r>
            <a:r>
              <a:rPr lang="fi-FI" dirty="0"/>
              <a:t> of 10 % in </a:t>
            </a:r>
            <a:r>
              <a:rPr lang="fi-FI" dirty="0" err="1"/>
              <a:t>April</a:t>
            </a:r>
            <a:r>
              <a:rPr lang="fi-FI" dirty="0"/>
              <a:t> 2009 </a:t>
            </a:r>
            <a:r>
              <a:rPr lang="fi-FI" dirty="0" err="1"/>
              <a:t>seems</a:t>
            </a:r>
            <a:r>
              <a:rPr lang="fi-FI" dirty="0"/>
              <a:t> </a:t>
            </a:r>
            <a:r>
              <a:rPr lang="fi-FI" dirty="0" err="1"/>
              <a:t>possible</a:t>
            </a:r>
            <a:r>
              <a:rPr lang="fi-FI" dirty="0"/>
              <a:t>.</a:t>
            </a:r>
          </a:p>
          <a:p>
            <a:r>
              <a:rPr lang="fi-FI" dirty="0"/>
              <a:t>Surface </a:t>
            </a:r>
            <a:r>
              <a:rPr lang="fi-FI" dirty="0" err="1"/>
              <a:t>roughness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taken</a:t>
            </a:r>
            <a:r>
              <a:rPr lang="fi-FI" dirty="0"/>
              <a:t> into </a:t>
            </a:r>
            <a:r>
              <a:rPr lang="fi-FI" dirty="0" err="1"/>
              <a:t>account</a:t>
            </a:r>
            <a:r>
              <a:rPr lang="fi-FI" dirty="0"/>
              <a:t>,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albedo is </a:t>
            </a:r>
            <a:r>
              <a:rPr lang="fi-FI" dirty="0" err="1"/>
              <a:t>modelled</a:t>
            </a:r>
            <a:r>
              <a:rPr lang="fi-FI" dirty="0"/>
              <a:t> </a:t>
            </a:r>
            <a:r>
              <a:rPr lang="fi-FI" dirty="0" err="1"/>
              <a:t>within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target</a:t>
            </a:r>
            <a:r>
              <a:rPr lang="fi-FI" dirty="0"/>
              <a:t> </a:t>
            </a:r>
            <a:r>
              <a:rPr lang="fi-FI" dirty="0" err="1"/>
              <a:t>accuracy</a:t>
            </a:r>
            <a:r>
              <a:rPr lang="fi-FI" dirty="0"/>
              <a:t> </a:t>
            </a:r>
            <a:r>
              <a:rPr lang="fi-FI" dirty="0" err="1"/>
              <a:t>defined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GCOS (2%).</a:t>
            </a:r>
          </a:p>
          <a:p>
            <a:pPr lvl="2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2351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273" y="1401350"/>
            <a:ext cx="6858000" cy="524758"/>
          </a:xfrm>
        </p:spPr>
        <p:txBody>
          <a:bodyPr>
            <a:noAutofit/>
          </a:bodyPr>
          <a:lstStyle/>
          <a:p>
            <a:pPr algn="ctr"/>
            <a:r>
              <a:rPr lang="fi-FI" sz="3600" dirty="0" err="1"/>
              <a:t>Thank</a:t>
            </a:r>
            <a:r>
              <a:rPr lang="fi-FI" sz="3600" dirty="0"/>
              <a:t> </a:t>
            </a:r>
            <a:r>
              <a:rPr lang="fi-FI" sz="3600" dirty="0" err="1"/>
              <a:t>you</a:t>
            </a:r>
            <a:r>
              <a:rPr lang="fi-FI" sz="3600" dirty="0"/>
              <a:t> for </a:t>
            </a:r>
            <a:r>
              <a:rPr lang="fi-FI" sz="3600" dirty="0" err="1"/>
              <a:t>your</a:t>
            </a:r>
            <a:r>
              <a:rPr lang="fi-FI" sz="3600" dirty="0"/>
              <a:t> </a:t>
            </a:r>
            <a:r>
              <a:rPr lang="fi-FI" sz="3600" dirty="0" err="1"/>
              <a:t>attention</a:t>
            </a:r>
            <a:r>
              <a:rPr lang="fi-FI" sz="3600" dirty="0"/>
              <a:t>!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TM 29.1.2020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C9A5E2-2507-45E3-8BCC-457940579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74" y="2131792"/>
            <a:ext cx="4999797" cy="37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" y="1952412"/>
            <a:ext cx="8138101" cy="393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4"/>
          <a:stretch/>
        </p:blipFill>
        <p:spPr>
          <a:xfrm>
            <a:off x="1705828" y="2031593"/>
            <a:ext cx="6156960" cy="40125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92" y="2021782"/>
            <a:ext cx="5779008" cy="4334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" y="2002855"/>
            <a:ext cx="5547593" cy="4160695"/>
          </a:xfrm>
          <a:prstGeom prst="rect">
            <a:avLst/>
          </a:prstGeom>
        </p:spPr>
      </p:pic>
      <p:pic>
        <p:nvPicPr>
          <p:cNvPr id="270348" name="Picture 12" descr="IMG_178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81" y="2697305"/>
            <a:ext cx="4145300" cy="31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altLang="en-US" dirty="0" err="1"/>
              <a:t>Snow</a:t>
            </a:r>
            <a:r>
              <a:rPr lang="fi-FI" altLang="en-US" dirty="0"/>
              <a:t> </a:t>
            </a:r>
            <a:r>
              <a:rPr lang="fi-FI" altLang="en-US" dirty="0" err="1"/>
              <a:t>surface</a:t>
            </a:r>
            <a:r>
              <a:rPr lang="fi-FI" altLang="en-US" dirty="0"/>
              <a:t> in </a:t>
            </a:r>
            <a:r>
              <a:rPr lang="fi-FI" altLang="en-US" dirty="0" err="1"/>
              <a:t>meter</a:t>
            </a:r>
            <a:r>
              <a:rPr lang="fi-FI" altLang="en-US" dirty="0"/>
              <a:t> </a:t>
            </a:r>
            <a:r>
              <a:rPr lang="fi-FI" altLang="en-US" dirty="0" err="1"/>
              <a:t>scale</a:t>
            </a:r>
            <a:endParaRPr lang="en-US" alt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9954-E5C4-4692-A853-8BE8A011B938}" type="slidenum">
              <a:rPr lang="fi-FI" altLang="en-US"/>
              <a:pPr/>
              <a:t>26</a:t>
            </a:fld>
            <a:endParaRPr lang="fi-FI" altLang="en-US"/>
          </a:p>
        </p:txBody>
      </p:sp>
      <p:pic>
        <p:nvPicPr>
          <p:cNvPr id="270343" name="Picture 7" descr="SNORTEX_logoA-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23" y="206036"/>
            <a:ext cx="734628" cy="7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906" y="16225"/>
            <a:ext cx="7117504" cy="1325563"/>
          </a:xfrm>
        </p:spPr>
        <p:txBody>
          <a:bodyPr/>
          <a:lstStyle/>
          <a:p>
            <a:r>
              <a:rPr lang="fi-FI" dirty="0" err="1"/>
              <a:t>Snow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in mm </a:t>
            </a:r>
            <a:r>
              <a:rPr lang="fi-FI" dirty="0" err="1"/>
              <a:t>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27</a:t>
            </a:fld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93" y="1317073"/>
            <a:ext cx="5988584" cy="44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10" y="1394938"/>
            <a:ext cx="5897155" cy="4417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94" y="1237775"/>
            <a:ext cx="6028203" cy="4521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264" y="1217888"/>
            <a:ext cx="6146045" cy="4604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39" y="1237775"/>
            <a:ext cx="6004838" cy="44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snow</a:t>
            </a:r>
            <a:r>
              <a:rPr lang="fi-FI" dirty="0"/>
              <a:t> </a:t>
            </a:r>
            <a:r>
              <a:rPr lang="fi-FI" dirty="0" err="1"/>
              <a:t>evolution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</a:t>
            </a:r>
          </a:p>
          <a:p>
            <a:r>
              <a:rPr lang="fi-FI" dirty="0" err="1"/>
              <a:t>Modelled</a:t>
            </a:r>
            <a:r>
              <a:rPr lang="fi-FI" dirty="0"/>
              <a:t> </a:t>
            </a:r>
            <a:r>
              <a:rPr lang="fi-FI" dirty="0" err="1"/>
              <a:t>bulk</a:t>
            </a:r>
            <a:r>
              <a:rPr lang="fi-FI" dirty="0"/>
              <a:t> albedo </a:t>
            </a:r>
            <a:r>
              <a:rPr lang="fi-FI" dirty="0" err="1"/>
              <a:t>evolution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season</a:t>
            </a:r>
            <a:endParaRPr lang="fi-FI" dirty="0"/>
          </a:p>
          <a:p>
            <a:r>
              <a:rPr lang="fi-FI" dirty="0"/>
              <a:t>Surface </a:t>
            </a:r>
            <a:r>
              <a:rPr lang="fi-FI" dirty="0" err="1"/>
              <a:t>roughness</a:t>
            </a:r>
            <a:r>
              <a:rPr lang="fi-FI" dirty="0"/>
              <a:t> </a:t>
            </a:r>
            <a:r>
              <a:rPr lang="fi-FI" dirty="0" err="1"/>
              <a:t>evolution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season</a:t>
            </a:r>
            <a:endParaRPr lang="fi-FI" dirty="0"/>
          </a:p>
          <a:p>
            <a:r>
              <a:rPr lang="fi-FI" dirty="0" err="1"/>
              <a:t>Measured</a:t>
            </a:r>
            <a:r>
              <a:rPr lang="fi-FI" dirty="0"/>
              <a:t> albedo </a:t>
            </a:r>
            <a:r>
              <a:rPr lang="fi-FI" dirty="0" err="1"/>
              <a:t>evolution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season</a:t>
            </a:r>
            <a:endParaRPr lang="fi-FI" dirty="0"/>
          </a:p>
          <a:p>
            <a:r>
              <a:rPr lang="fi-FI" dirty="0" err="1"/>
              <a:t>Measured</a:t>
            </a:r>
            <a:r>
              <a:rPr lang="fi-FI" dirty="0"/>
              <a:t> </a:t>
            </a:r>
            <a:r>
              <a:rPr lang="fi-FI" dirty="0" err="1"/>
              <a:t>relationship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albedo and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roughness</a:t>
            </a:r>
            <a:endParaRPr lang="fi-FI" dirty="0"/>
          </a:p>
          <a:p>
            <a:r>
              <a:rPr lang="fi-FI" dirty="0"/>
              <a:t>Ray </a:t>
            </a:r>
            <a:r>
              <a:rPr lang="fi-FI" dirty="0" err="1"/>
              <a:t>tracing</a:t>
            </a:r>
            <a:r>
              <a:rPr lang="fi-FI" dirty="0"/>
              <a:t> </a:t>
            </a:r>
            <a:r>
              <a:rPr lang="fi-FI" dirty="0" err="1"/>
              <a:t>calculation</a:t>
            </a:r>
            <a:r>
              <a:rPr lang="fi-FI" dirty="0"/>
              <a:t> of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scattering</a:t>
            </a:r>
            <a:r>
              <a:rPr lang="fi-FI" dirty="0"/>
              <a:t> </a:t>
            </a:r>
            <a:r>
              <a:rPr lang="fi-FI" dirty="0" err="1"/>
              <a:t>characteristics</a:t>
            </a:r>
            <a:endParaRPr lang="fi-FI" dirty="0"/>
          </a:p>
          <a:p>
            <a:r>
              <a:rPr lang="fi-FI" dirty="0" err="1"/>
              <a:t>Modelling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</a:t>
            </a:r>
            <a:r>
              <a:rPr lang="fi-FI" dirty="0" err="1"/>
              <a:t>roughness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 on </a:t>
            </a:r>
            <a:r>
              <a:rPr lang="fi-FI" dirty="0" err="1"/>
              <a:t>total</a:t>
            </a:r>
            <a:r>
              <a:rPr lang="fi-FI" dirty="0"/>
              <a:t> albedo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31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snow</a:t>
            </a:r>
            <a:r>
              <a:rPr lang="fi-FI" dirty="0"/>
              <a:t> </a:t>
            </a:r>
            <a:r>
              <a:rPr lang="fi-FI" dirty="0" err="1"/>
              <a:t>covered</a:t>
            </a:r>
            <a:r>
              <a:rPr lang="fi-FI" dirty="0"/>
              <a:t> </a:t>
            </a:r>
            <a:r>
              <a:rPr lang="fi-FI" dirty="0" err="1"/>
              <a:t>scenery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69" y="1633993"/>
            <a:ext cx="5349240" cy="4011930"/>
          </a:xfrm>
          <a:prstGeom prst="rect">
            <a:avLst/>
          </a:prstGeom>
        </p:spPr>
      </p:pic>
      <p:pic>
        <p:nvPicPr>
          <p:cNvPr id="6" name="Picture 7" descr="SNORTEX_logoA-3">
            <a:extLst>
              <a:ext uri="{FF2B5EF4-FFF2-40B4-BE49-F238E27FC236}">
                <a16:creationId xmlns:a16="http://schemas.microsoft.com/office/drawing/2014/main" id="{B57C270D-953A-4DCD-974C-1B24E113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64" y="4909828"/>
            <a:ext cx="734628" cy="7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6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586" dirty="0" err="1"/>
              <a:t>Examples</a:t>
            </a:r>
            <a:r>
              <a:rPr lang="fi-FI" sz="2586" dirty="0"/>
              <a:t> of </a:t>
            </a:r>
            <a:r>
              <a:rPr lang="fi-FI" sz="2586" dirty="0" err="1"/>
              <a:t>surface</a:t>
            </a:r>
            <a:r>
              <a:rPr lang="fi-FI" sz="2586" dirty="0"/>
              <a:t> </a:t>
            </a:r>
            <a:r>
              <a:rPr lang="fi-FI" sz="2586" dirty="0" err="1"/>
              <a:t>roughness</a:t>
            </a:r>
            <a:r>
              <a:rPr lang="fi-FI" sz="2586" dirty="0"/>
              <a:t> at Sodankylä in 2009 - 2010</a:t>
            </a:r>
            <a:endParaRPr lang="en-US" sz="258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6" b="740"/>
          <a:stretch/>
        </p:blipFill>
        <p:spPr>
          <a:xfrm>
            <a:off x="534994" y="2053535"/>
            <a:ext cx="3520610" cy="3779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43" y="2938039"/>
            <a:ext cx="3903943" cy="29279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8259" y="1610574"/>
            <a:ext cx="2027345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March</a:t>
            </a:r>
            <a:r>
              <a:rPr lang="fi-FI" sz="1663" dirty="0"/>
              <a:t> 11, 2009</a:t>
            </a:r>
            <a:endParaRPr lang="en-US" sz="1663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6"/>
          <a:stretch/>
        </p:blipFill>
        <p:spPr>
          <a:xfrm>
            <a:off x="534994" y="2286018"/>
            <a:ext cx="3618602" cy="3546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32" y="3045404"/>
            <a:ext cx="3617637" cy="2713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8259" y="1616595"/>
            <a:ext cx="207364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March</a:t>
            </a:r>
            <a:r>
              <a:rPr lang="fi-FI" sz="1663" dirty="0"/>
              <a:t> 17, 2009</a:t>
            </a:r>
            <a:endParaRPr lang="en-US" sz="1663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/>
          <a:stretch/>
        </p:blipFill>
        <p:spPr>
          <a:xfrm>
            <a:off x="5337040" y="1328805"/>
            <a:ext cx="2737097" cy="1566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9"/>
          <a:stretch/>
        </p:blipFill>
        <p:spPr>
          <a:xfrm>
            <a:off x="5322157" y="1302317"/>
            <a:ext cx="3063288" cy="1537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 r="31666"/>
          <a:stretch/>
        </p:blipFill>
        <p:spPr>
          <a:xfrm>
            <a:off x="534994" y="2078213"/>
            <a:ext cx="3618602" cy="37543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/>
          <a:stretch/>
        </p:blipFill>
        <p:spPr>
          <a:xfrm>
            <a:off x="4445016" y="2938039"/>
            <a:ext cx="3289811" cy="29279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28258" y="1606101"/>
            <a:ext cx="207364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April</a:t>
            </a:r>
            <a:r>
              <a:rPr lang="fi-FI" sz="1663" dirty="0"/>
              <a:t> 20, 2009</a:t>
            </a:r>
            <a:endParaRPr lang="en-US" sz="1663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14795" r="137" b="19726"/>
          <a:stretch/>
        </p:blipFill>
        <p:spPr>
          <a:xfrm>
            <a:off x="5322155" y="1326171"/>
            <a:ext cx="3182648" cy="15629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9"/>
          <a:stretch/>
        </p:blipFill>
        <p:spPr>
          <a:xfrm>
            <a:off x="571051" y="2091500"/>
            <a:ext cx="3686673" cy="3741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3070"/>
          <a:stretch/>
        </p:blipFill>
        <p:spPr>
          <a:xfrm>
            <a:off x="4553894" y="2928210"/>
            <a:ext cx="3232650" cy="29377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2" b="26063"/>
          <a:stretch/>
        </p:blipFill>
        <p:spPr>
          <a:xfrm>
            <a:off x="5097004" y="1476588"/>
            <a:ext cx="3632949" cy="13652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28258" y="1639814"/>
            <a:ext cx="207364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April</a:t>
            </a:r>
            <a:r>
              <a:rPr lang="fi-FI" sz="1663" dirty="0"/>
              <a:t> 21, 2009</a:t>
            </a:r>
            <a:endParaRPr lang="en-US" sz="1663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4" y="2770347"/>
            <a:ext cx="4096031" cy="30720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/>
          <a:stretch/>
        </p:blipFill>
        <p:spPr>
          <a:xfrm>
            <a:off x="337657" y="2060598"/>
            <a:ext cx="4223627" cy="38047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5714" r="13699" b="183"/>
          <a:stretch/>
        </p:blipFill>
        <p:spPr>
          <a:xfrm>
            <a:off x="5021338" y="3096365"/>
            <a:ext cx="3104004" cy="27752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b="14338"/>
          <a:stretch/>
        </p:blipFill>
        <p:spPr>
          <a:xfrm>
            <a:off x="5294737" y="1244835"/>
            <a:ext cx="2803529" cy="16667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84156" y="1629985"/>
            <a:ext cx="207364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April</a:t>
            </a:r>
            <a:r>
              <a:rPr lang="fi-FI" sz="1663" dirty="0"/>
              <a:t> 22, 2009</a:t>
            </a:r>
            <a:endParaRPr lang="en-US" sz="1663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7" r="26461"/>
          <a:stretch/>
        </p:blipFill>
        <p:spPr>
          <a:xfrm>
            <a:off x="348986" y="2066644"/>
            <a:ext cx="4204908" cy="37992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2"/>
          <a:stretch/>
        </p:blipFill>
        <p:spPr>
          <a:xfrm>
            <a:off x="4769411" y="2927141"/>
            <a:ext cx="3351758" cy="29135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15982"/>
          <a:stretch/>
        </p:blipFill>
        <p:spPr>
          <a:xfrm>
            <a:off x="5210673" y="1269921"/>
            <a:ext cx="3050239" cy="158361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73464" y="1643628"/>
            <a:ext cx="207364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 err="1"/>
              <a:t>April</a:t>
            </a:r>
            <a:r>
              <a:rPr lang="fi-FI" sz="1663" dirty="0"/>
              <a:t> 27, 2009</a:t>
            </a:r>
            <a:endParaRPr lang="en-US" sz="1663" dirty="0"/>
          </a:p>
        </p:txBody>
      </p:sp>
    </p:spTree>
    <p:extLst>
      <p:ext uri="{BB962C8B-B14F-4D97-AF65-F5344CB8AC3E}">
        <p14:creationId xmlns:p14="http://schemas.microsoft.com/office/powerpoint/2010/main" val="23063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" grpId="1"/>
      <p:bldP spid="20" grpId="0"/>
      <p:bldP spid="20" grpId="1"/>
      <p:bldP spid="25" grpId="0"/>
      <p:bldP spid="25" grpId="1"/>
      <p:bldP spid="31" grpId="0"/>
      <p:bldP spid="31" grpId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906" y="16225"/>
            <a:ext cx="7117504" cy="1325563"/>
          </a:xfrm>
        </p:spPr>
        <p:txBody>
          <a:bodyPr/>
          <a:lstStyle/>
          <a:p>
            <a:r>
              <a:rPr lang="fi-FI" dirty="0" err="1"/>
              <a:t>Shadowing</a:t>
            </a:r>
            <a:r>
              <a:rPr lang="fi-FI" dirty="0"/>
              <a:t> </a:t>
            </a:r>
            <a:r>
              <a:rPr lang="fi-FI" dirty="0" err="1"/>
              <a:t>effect</a:t>
            </a:r>
            <a:r>
              <a:rPr lang="fi-FI" dirty="0"/>
              <a:t> in mm </a:t>
            </a:r>
            <a:r>
              <a:rPr lang="fi-FI" dirty="0" err="1"/>
              <a:t>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9" y="1513268"/>
            <a:ext cx="5293641" cy="3970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A070C-D408-406C-8174-DAFA091A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99" y="1930272"/>
            <a:ext cx="2004011" cy="31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9737BD-DFE7-47B3-9DC2-8B11023F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TARTES albedo modelling using grain size data</a:t>
            </a:r>
            <a:endParaRPr lang="en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B93429-B2EE-4A8F-9E05-7378BB4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693BD-A6C9-423B-BD76-74A26B29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15" y="1690689"/>
            <a:ext cx="6208769" cy="40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DF9C-061F-4C96-A939-F18BEACB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TARTES albedo modelling of the snowpack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46F05-AC08-4800-9DAE-38BA8C8F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CA262-3E38-424F-9145-F83303AF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5" y="1916713"/>
            <a:ext cx="4584589" cy="2755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D917F-CDDF-478E-A227-B6F6D644A0FF}"/>
              </a:ext>
            </a:extLst>
          </p:cNvPr>
          <p:cNvSpPr txBox="1"/>
          <p:nvPr/>
        </p:nvSpPr>
        <p:spPr>
          <a:xfrm>
            <a:off x="5450541" y="2008094"/>
            <a:ext cx="2572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 12.3.2009, 3 layers</a:t>
            </a:r>
          </a:p>
          <a:p>
            <a:r>
              <a:rPr lang="en-US" dirty="0"/>
              <a:t>2: 14.3.2009, 3 layers</a:t>
            </a:r>
          </a:p>
          <a:p>
            <a:r>
              <a:rPr lang="en-US" dirty="0"/>
              <a:t>3: 14.3.2009, 2 layers</a:t>
            </a:r>
          </a:p>
          <a:p>
            <a:r>
              <a:rPr lang="en-US" dirty="0"/>
              <a:t>4: 15.3.2009, 3 layers</a:t>
            </a:r>
          </a:p>
          <a:p>
            <a:r>
              <a:rPr lang="en-US" dirty="0"/>
              <a:t>5: 17.3.2009, 3 layers</a:t>
            </a:r>
          </a:p>
          <a:p>
            <a:r>
              <a:rPr lang="en-US" dirty="0"/>
              <a:t>6: 18.3.2009, 3 layers</a:t>
            </a:r>
          </a:p>
          <a:p>
            <a:r>
              <a:rPr lang="en-US" dirty="0"/>
              <a:t>7: 19.3.2009, 3 layers</a:t>
            </a:r>
          </a:p>
          <a:p>
            <a:r>
              <a:rPr lang="en-US" dirty="0"/>
              <a:t>8: 22.4.2009, 2 layers</a:t>
            </a:r>
          </a:p>
          <a:p>
            <a:r>
              <a:rPr lang="en-US" dirty="0"/>
              <a:t>9: 24.4.2009, 2 layers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8189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" y="1690689"/>
            <a:ext cx="8138101" cy="393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altLang="en-US" dirty="0" err="1"/>
              <a:t>Snow</a:t>
            </a:r>
            <a:r>
              <a:rPr lang="fi-FI" altLang="en-US" dirty="0"/>
              <a:t> </a:t>
            </a:r>
            <a:r>
              <a:rPr lang="fi-FI" altLang="en-US" dirty="0" err="1"/>
              <a:t>profile</a:t>
            </a:r>
            <a:r>
              <a:rPr lang="fi-FI" altLang="en-US" dirty="0"/>
              <a:t> </a:t>
            </a:r>
            <a:r>
              <a:rPr lang="fi-FI" altLang="en-US" dirty="0" err="1"/>
              <a:t>measurements</a:t>
            </a:r>
            <a:endParaRPr lang="en-US" alt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9954-E5C4-4692-A853-8BE8A011B938}" type="slidenum">
              <a:rPr lang="fi-FI" altLang="en-US"/>
              <a:pPr/>
              <a:t>9</a:t>
            </a:fld>
            <a:endParaRPr lang="fi-FI" altLang="en-US"/>
          </a:p>
        </p:txBody>
      </p:sp>
      <p:pic>
        <p:nvPicPr>
          <p:cNvPr id="270343" name="Picture 7" descr="SNORTEX_logoA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987" y="475409"/>
            <a:ext cx="734628" cy="7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01EA0ED-7A9F-4EF1-B57F-83CE4E59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20609" r="82870" b="62044"/>
          <a:stretch>
            <a:fillRect/>
          </a:stretch>
        </p:blipFill>
        <p:spPr bwMode="auto">
          <a:xfrm>
            <a:off x="1321575" y="2905969"/>
            <a:ext cx="27368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D4B826-1D46-45F1-B6F1-7890A6F24446}"/>
              </a:ext>
            </a:extLst>
          </p:cNvPr>
          <p:cNvGraphicFramePr>
            <a:graphicFrameLocks noGrp="1"/>
          </p:cNvGraphicFramePr>
          <p:nvPr/>
        </p:nvGraphicFramePr>
        <p:xfrm>
          <a:off x="2887816" y="5768428"/>
          <a:ext cx="5591175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1175">
                  <a:extLst>
                    <a:ext uri="{9D8B030D-6E8A-4147-A177-3AD203B41FA5}">
                      <a16:colId xmlns:a16="http://schemas.microsoft.com/office/drawing/2014/main" val="14354499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Terhikki Manninen, Kati </a:t>
                      </a:r>
                      <a:r>
                        <a:rPr lang="en-US" sz="1000" dirty="0" err="1">
                          <a:effectLst/>
                        </a:rPr>
                        <a:t>Anttila</a:t>
                      </a:r>
                      <a:r>
                        <a:rPr lang="en-US" sz="1000" dirty="0">
                          <a:effectLst/>
                        </a:rPr>
                        <a:t>, </a:t>
                      </a:r>
                      <a:r>
                        <a:rPr lang="en-US" sz="1000" dirty="0" err="1">
                          <a:effectLst/>
                        </a:rPr>
                        <a:t>Tuure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Karjalainen</a:t>
                      </a:r>
                      <a:r>
                        <a:rPr lang="en-US" sz="1000" dirty="0">
                          <a:effectLst/>
                        </a:rPr>
                        <a:t> and </a:t>
                      </a:r>
                      <a:r>
                        <a:rPr lang="en-US" sz="1000" dirty="0" err="1">
                          <a:effectLst/>
                        </a:rPr>
                        <a:t>Panu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Lahtinen</a:t>
                      </a:r>
                      <a:r>
                        <a:rPr lang="en-US" sz="1000" dirty="0">
                          <a:effectLst/>
                        </a:rPr>
                        <a:t>, 2012, ”</a:t>
                      </a:r>
                      <a:r>
                        <a:rPr lang="en-US" sz="1000" u="sng" dirty="0">
                          <a:effectLst/>
                        </a:rPr>
                        <a:t> Automatic snow surface roughness estimation using digital photos</a:t>
                      </a:r>
                      <a:r>
                        <a:rPr lang="en-US" sz="1000" dirty="0">
                          <a:effectLst/>
                        </a:rPr>
                        <a:t>”, Journal of Glaciology, Volume 58, Number 211, September 2012 , pp. 993-1007(15). </a:t>
                      </a:r>
                      <a:r>
                        <a:rPr lang="fi-FI" sz="1000" dirty="0">
                          <a:effectLst/>
                        </a:rPr>
                        <a:t>DOI: </a:t>
                      </a:r>
                      <a:r>
                        <a:rPr lang="fi-FI" sz="1000" u="sng" dirty="0">
                          <a:effectLst/>
                          <a:hlinkClick r:id="rId5"/>
                        </a:rPr>
                        <a:t>http://dx.doi.org/10.3189/2012JoG11J144</a:t>
                      </a:r>
                      <a:r>
                        <a:rPr lang="fi-FI" sz="1000" dirty="0">
                          <a:effectLst/>
                        </a:rPr>
                        <a:t>.</a:t>
                      </a:r>
                      <a:endParaRPr lang="en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570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969BC4D-78F7-004B-B8D2-37E8A9435B39}" vid="{1C08F34C-E734-7E4A-8D17-BACF4F96959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il-powerpoint-template-standard-en-2018-1</Template>
  <TotalTime>65988</TotalTime>
  <Words>1108</Words>
  <Application>Microsoft Office PowerPoint</Application>
  <PresentationFormat>Näytössä katseltava diaesitys (4:3)</PresentationFormat>
  <Paragraphs>157</Paragraphs>
  <Slides>27</Slides>
  <Notes>2</Notes>
  <HiddenSlides>3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Cambria Math</vt:lpstr>
      <vt:lpstr>Courier New</vt:lpstr>
      <vt:lpstr>Symbol</vt:lpstr>
      <vt:lpstr>Times New Roman</vt:lpstr>
      <vt:lpstr>Office-teema</vt:lpstr>
      <vt:lpstr>Surface roughness effect on snow albedo</vt:lpstr>
      <vt:lpstr>Co-operation during SNORTEX campaign 2008-2010 and later with</vt:lpstr>
      <vt:lpstr>Contents</vt:lpstr>
      <vt:lpstr>Examples of snow covered scenery</vt:lpstr>
      <vt:lpstr>Examples of surface roughness at Sodankylä in 2009 - 2010</vt:lpstr>
      <vt:lpstr>Shadowing effect in mm scale</vt:lpstr>
      <vt:lpstr>TARTES albedo modelling using grain size data</vt:lpstr>
      <vt:lpstr>TARTES albedo modelling of the snowpack</vt:lpstr>
      <vt:lpstr>Snow profile measurements</vt:lpstr>
      <vt:lpstr>PowerPoint-esitys</vt:lpstr>
      <vt:lpstr>Multiscale parameters to describe snow surface roughness</vt:lpstr>
      <vt:lpstr>RMS slope (b ) distribution and relation with other roughness parameters</vt:lpstr>
      <vt:lpstr>Measured albedo at Sodankylä in March – April, 2009</vt:lpstr>
      <vt:lpstr>Measured albedo vs. roughness at Sodankylä in March – April, 2009</vt:lpstr>
      <vt:lpstr>Snow surface roughness during SNORTEX campaign 2009</vt:lpstr>
      <vt:lpstr>Forward scattering</vt:lpstr>
      <vt:lpstr>Backward scattering</vt:lpstr>
      <vt:lpstr>Isotropic scattering</vt:lpstr>
      <vt:lpstr>Number of surface reflections per ray vs. RMS slope</vt:lpstr>
      <vt:lpstr>Scattering angle relation with RMS slope</vt:lpstr>
      <vt:lpstr>Contribution of snowpack surface to scattering</vt:lpstr>
      <vt:lpstr>Modelled effect of surface roughness on total snowpack albedo</vt:lpstr>
      <vt:lpstr>Modelled surface roughness effect of measured diffuse albedo</vt:lpstr>
      <vt:lpstr>Summary</vt:lpstr>
      <vt:lpstr>PowerPoint-esitys</vt:lpstr>
      <vt:lpstr>Snow surface in meter scale</vt:lpstr>
      <vt:lpstr>Snow surface in mm scale</vt:lpstr>
    </vt:vector>
  </TitlesOfParts>
  <Company>Finnish Meteorological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Terhikki Manninen</dc:creator>
  <cp:lastModifiedBy>TM</cp:lastModifiedBy>
  <cp:revision>335</cp:revision>
  <dcterms:created xsi:type="dcterms:W3CDTF">2019-02-19T16:17:10Z</dcterms:created>
  <dcterms:modified xsi:type="dcterms:W3CDTF">2020-02-02T15:35:19Z</dcterms:modified>
</cp:coreProperties>
</file>