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90" r:id="rId3"/>
    <p:sldId id="263" r:id="rId4"/>
    <p:sldId id="264" r:id="rId5"/>
    <p:sldId id="257" r:id="rId6"/>
    <p:sldId id="267" r:id="rId7"/>
    <p:sldId id="260" r:id="rId8"/>
    <p:sldId id="258" r:id="rId9"/>
    <p:sldId id="273" r:id="rId10"/>
    <p:sldId id="275" r:id="rId11"/>
    <p:sldId id="298" r:id="rId12"/>
    <p:sldId id="279" r:id="rId13"/>
    <p:sldId id="291" r:id="rId14"/>
    <p:sldId id="278" r:id="rId15"/>
    <p:sldId id="292" r:id="rId16"/>
    <p:sldId id="293" r:id="rId17"/>
    <p:sldId id="295" r:id="rId18"/>
    <p:sldId id="289" r:id="rId19"/>
    <p:sldId id="296" r:id="rId20"/>
    <p:sldId id="297" r:id="rId21"/>
    <p:sldId id="268" r:id="rId22"/>
    <p:sldId id="266" r:id="rId23"/>
    <p:sldId id="265" r:id="rId24"/>
    <p:sldId id="262" r:id="rId25"/>
    <p:sldId id="261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an Leinss" initials="SL" lastIdx="2" clrIdx="0">
    <p:extLst>
      <p:ext uri="{19B8F6BF-5375-455C-9EA6-DF929625EA0E}">
        <p15:presenceInfo xmlns:p15="http://schemas.microsoft.com/office/powerpoint/2012/main" userId="S-1-5-21-3117158043-2956112147-1242906725-16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F0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35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D6D74-4645-4116-AE76-69B5C1A62334}" type="datetimeFigureOut">
              <a:rPr lang="de-CH" smtClean="0"/>
              <a:t>03.02.2020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68D31-6441-47BD-8F26-71AD6C7B713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74234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247FA-F80C-48DE-B473-E1AF33EAA7D0}" type="datetimeFigureOut">
              <a:rPr lang="de-CH" smtClean="0"/>
              <a:t>03.02.2020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968A2-15BD-4534-938B-FF9A707D03C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871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68A2-15BD-4534-938B-FF9A707D03CD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6687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68A2-15BD-4534-938B-FF9A707D03CD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5728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68A2-15BD-4534-938B-FF9A707D03CD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986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5D7EE-EFC7-4494-839F-F0107D7FF3F5}" type="datetime1">
              <a:rPr lang="de-CH" smtClean="0"/>
              <a:t>03.02.2020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83127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3E81-EE7D-439F-BB2E-4E4B3204FE3E}" type="datetime1">
              <a:rPr lang="de-CH" smtClean="0"/>
              <a:t>03.02.2020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922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3E1E-7096-4540-B5B9-FFF275F6F9AA}" type="datetime1">
              <a:rPr lang="de-CH" smtClean="0"/>
              <a:t>03.02.2020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025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9F490-411D-41D7-9920-303869CCB8ED}" type="datetime1">
              <a:rPr lang="de-CH" smtClean="0"/>
              <a:t>03.02.2020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2771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9735-088A-4D53-B45B-6A8E7C183EA5}" type="datetime1">
              <a:rPr lang="de-CH" smtClean="0"/>
              <a:t>03.02.2020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5700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348D-FEDA-42BD-A8F7-9DECB6C9A51F}" type="datetime1">
              <a:rPr lang="de-CH" smtClean="0"/>
              <a:t>03.02.2020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9297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1496"/>
            <a:ext cx="10515600" cy="895784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9411"/>
            <a:ext cx="10515600" cy="46799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2779-9EBB-4A17-9D79-EE49E5C9EC66}" type="datetime1">
              <a:rPr lang="de-CH" smtClean="0"/>
              <a:t>03.02.2020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29600"/>
            <a:ext cx="4114800" cy="365125"/>
          </a:xfrm>
        </p:spPr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3284" y="6347037"/>
            <a:ext cx="545432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0E61AA19-6EBC-4873-92F4-DE591960679C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6772669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1496"/>
            <a:ext cx="10515600" cy="895784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9411"/>
            <a:ext cx="10515600" cy="46799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2779-9EBB-4A17-9D79-EE49E5C9EC66}" type="datetime1">
              <a:rPr lang="de-CH" smtClean="0"/>
              <a:t>03.02.2020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29600"/>
            <a:ext cx="4114800" cy="365125"/>
          </a:xfrm>
        </p:spPr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3284" y="6347037"/>
            <a:ext cx="545432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0E61AA19-6EBC-4873-92F4-DE591960679C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4863726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1496"/>
            <a:ext cx="10515600" cy="895784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9411"/>
            <a:ext cx="10515600" cy="46799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2779-9EBB-4A17-9D79-EE49E5C9EC66}" type="datetime1">
              <a:rPr lang="de-CH" smtClean="0"/>
              <a:t>03.02.2020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29600"/>
            <a:ext cx="4114800" cy="365125"/>
          </a:xfrm>
        </p:spPr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3284" y="6347037"/>
            <a:ext cx="545432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0E61AA19-6EBC-4873-92F4-DE591960679C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8743451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1496"/>
            <a:ext cx="10515600" cy="895784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9411"/>
            <a:ext cx="10515600" cy="46799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2779-9EBB-4A17-9D79-EE49E5C9EC66}" type="datetime1">
              <a:rPr lang="de-CH" smtClean="0"/>
              <a:t>03.02.2020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29600"/>
            <a:ext cx="4114800" cy="365125"/>
          </a:xfrm>
        </p:spPr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3284" y="6347037"/>
            <a:ext cx="545432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0E61AA19-6EBC-4873-92F4-DE591960679C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0457709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4457-7D8D-40BB-9DA8-258AF22FB92B}" type="datetime1">
              <a:rPr lang="de-CH" smtClean="0"/>
              <a:t>03.02.2020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1714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AE5D-D58A-47DB-A9F3-D0E6184CD2D0}" type="datetime1">
              <a:rPr lang="de-CH" smtClean="0"/>
              <a:t>03.02.2020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384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046A-0EE7-4C1D-AE7D-F02B1C3E3A64}" type="datetime1">
              <a:rPr lang="de-CH" smtClean="0"/>
              <a:t>03.02.2020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1191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7ED3-3A3C-43A1-A476-3E1C44A9EF83}" type="datetime1">
              <a:rPr lang="de-CH" smtClean="0"/>
              <a:t>03.02.2020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95341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7891D3-6C19-46B2-BBF7-B617C4F7C6AA}" type="datetime1">
              <a:rPr lang="de-CH" smtClean="0"/>
              <a:t>03.02.2020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1AA19-6EBC-4873-92F4-DE59196067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50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1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doi.org/10.3929/ethz-b-000121191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Modeling the Evolution </a:t>
            </a:r>
            <a:br>
              <a:rPr lang="en-US" dirty="0"/>
            </a:br>
            <a:r>
              <a:rPr lang="en-US" dirty="0"/>
              <a:t>of the Structural Anisotropy </a:t>
            </a:r>
            <a:br>
              <a:rPr lang="en-US" dirty="0"/>
            </a:br>
            <a:r>
              <a:rPr lang="en-US" dirty="0"/>
              <a:t>of Snow</a:t>
            </a:r>
            <a:endParaRPr lang="de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389" y="3823419"/>
            <a:ext cx="9671222" cy="2115369"/>
          </a:xfrm>
        </p:spPr>
        <p:txBody>
          <a:bodyPr/>
          <a:lstStyle/>
          <a:p>
            <a:r>
              <a:rPr lang="sv-SE" dirty="0"/>
              <a:t>Silvan Leinss, Henning Löwe, Martin Proksch, Anna Kontu</a:t>
            </a:r>
          </a:p>
          <a:p>
            <a:endParaRPr lang="sv-SE" dirty="0"/>
          </a:p>
          <a:p>
            <a:r>
              <a:rPr lang="sv-SE" dirty="0"/>
              <a:t>EARSeL 2020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886" y="6488668"/>
            <a:ext cx="2074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03. Februrary 2020, </a:t>
            </a:r>
            <a:endParaRPr lang="de-CH" dirty="0"/>
          </a:p>
        </p:txBody>
      </p:sp>
      <p:sp>
        <p:nvSpPr>
          <p:cNvPr id="4" name="TextBox 3"/>
          <p:cNvSpPr txBox="1"/>
          <p:nvPr/>
        </p:nvSpPr>
        <p:spPr>
          <a:xfrm>
            <a:off x="2106915" y="6489909"/>
            <a:ext cx="100033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700" dirty="0"/>
              <a:t>Leinss, Löwe et al. «</a:t>
            </a:r>
            <a:r>
              <a:rPr lang="en-US" sz="1700" dirty="0"/>
              <a:t>Modeling the Evolution of the Structural Anisotropy of Snow</a:t>
            </a:r>
            <a:r>
              <a:rPr lang="de-CH" sz="1700" dirty="0"/>
              <a:t>», The </a:t>
            </a:r>
            <a:r>
              <a:rPr lang="de-CH" sz="1700" dirty="0" err="1"/>
              <a:t>Cryosphere</a:t>
            </a:r>
            <a:r>
              <a:rPr lang="de-CH" sz="1700" dirty="0"/>
              <a:t>, Jan (2020). </a:t>
            </a:r>
          </a:p>
          <a:p>
            <a:endParaRPr lang="de-CH" sz="1700" dirty="0"/>
          </a:p>
        </p:txBody>
      </p:sp>
    </p:spTree>
    <p:extLst>
      <p:ext uri="{BB962C8B-B14F-4D97-AF65-F5344CB8AC3E}">
        <p14:creationId xmlns:p14="http://schemas.microsoft.com/office/powerpoint/2010/main" val="1917351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Model for the evolution of the structural anisotropy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61" y="4730933"/>
            <a:ext cx="4630327" cy="100503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61" y="3424782"/>
            <a:ext cx="5437039" cy="96374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2" y="1392691"/>
            <a:ext cx="4938587" cy="7108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51" y="985895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Generic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:</a:t>
            </a:r>
            <a:endParaRPr lang="de-CH" dirty="0"/>
          </a:p>
        </p:txBody>
      </p:sp>
      <p:sp>
        <p:nvSpPr>
          <p:cNvPr id="41" name="TextBox 40"/>
          <p:cNvSpPr txBox="1"/>
          <p:nvPr/>
        </p:nvSpPr>
        <p:spPr>
          <a:xfrm>
            <a:off x="571387" y="2162611"/>
            <a:ext cx="5589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Apply</a:t>
            </a:r>
            <a:r>
              <a:rPr lang="de-DE" dirty="0"/>
              <a:t> </a:t>
            </a:r>
            <a:r>
              <a:rPr lang="de-DE" dirty="0" err="1"/>
              <a:t>equation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snow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(</a:t>
            </a:r>
            <a:r>
              <a:rPr lang="de-DE" dirty="0" err="1"/>
              <a:t>Langrangian</a:t>
            </a:r>
            <a:r>
              <a:rPr lang="de-DE" dirty="0"/>
              <a:t> </a:t>
            </a:r>
            <a:r>
              <a:rPr lang="de-DE" dirty="0" err="1"/>
              <a:t>view</a:t>
            </a:r>
            <a:r>
              <a:rPr lang="de-DE" dirty="0"/>
              <a:t>).</a:t>
            </a:r>
          </a:p>
          <a:p>
            <a:r>
              <a:rPr lang="de-DE" dirty="0" err="1"/>
              <a:t>Anisotropy</a:t>
            </a:r>
            <a:r>
              <a:rPr lang="de-DE" dirty="0"/>
              <a:t> </a:t>
            </a:r>
            <a:r>
              <a:rPr lang="de-DE" dirty="0" err="1"/>
              <a:t>evolution</a:t>
            </a:r>
            <a:r>
              <a:rPr lang="de-DE" dirty="0"/>
              <a:t> </a:t>
            </a:r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b="1" dirty="0" err="1"/>
              <a:t>temperature</a:t>
            </a:r>
            <a:r>
              <a:rPr lang="de-DE" b="1" dirty="0"/>
              <a:t> </a:t>
            </a:r>
            <a:r>
              <a:rPr lang="de-DE" b="1" dirty="0" err="1"/>
              <a:t>gradient</a:t>
            </a:r>
            <a:r>
              <a:rPr lang="de-DE" b="1" dirty="0"/>
              <a:t> </a:t>
            </a:r>
            <a:r>
              <a:rPr lang="de-DE" b="1" dirty="0" err="1"/>
              <a:t>metamorphism</a:t>
            </a:r>
            <a:r>
              <a:rPr lang="de-DE" b="1" dirty="0"/>
              <a:t> (TGM)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b="1" dirty="0" err="1"/>
              <a:t>snow</a:t>
            </a:r>
            <a:r>
              <a:rPr lang="de-DE" b="1" dirty="0"/>
              <a:t> </a:t>
            </a:r>
            <a:r>
              <a:rPr lang="de-DE" b="1" dirty="0" err="1"/>
              <a:t>settling</a:t>
            </a:r>
            <a:r>
              <a:rPr lang="de-DE" b="1" dirty="0"/>
              <a:t> (</a:t>
            </a:r>
            <a:r>
              <a:rPr lang="de-DE" b="1" dirty="0" err="1"/>
              <a:t>strain</a:t>
            </a:r>
            <a:r>
              <a:rPr lang="de-DE" b="1" dirty="0"/>
              <a:t>)</a:t>
            </a:r>
            <a:r>
              <a:rPr lang="de-DE" dirty="0"/>
              <a:t>: </a:t>
            </a:r>
            <a:endParaRPr lang="de-CH" dirty="0"/>
          </a:p>
        </p:txBody>
      </p:sp>
      <p:grpSp>
        <p:nvGrpSpPr>
          <p:cNvPr id="12" name="Group 11"/>
          <p:cNvGrpSpPr/>
          <p:nvPr/>
        </p:nvGrpSpPr>
        <p:grpSpPr>
          <a:xfrm>
            <a:off x="7157390" y="1299536"/>
            <a:ext cx="4761920" cy="4578807"/>
            <a:chOff x="6763690" y="1355227"/>
            <a:chExt cx="4761920" cy="4578807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8436" y="1945537"/>
              <a:ext cx="4757174" cy="125408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2513" y="5122902"/>
              <a:ext cx="4247177" cy="30934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7828" y="5556543"/>
              <a:ext cx="2643963" cy="35489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860241" y="4344113"/>
              <a:ext cx="38187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Standard </a:t>
              </a:r>
              <a:r>
                <a:rPr lang="de-DE" dirty="0" err="1"/>
                <a:t>thermodynamic</a:t>
              </a:r>
              <a:r>
                <a:rPr lang="de-DE" dirty="0"/>
                <a:t> </a:t>
              </a:r>
              <a:r>
                <a:rPr lang="de-DE" dirty="0" err="1"/>
                <a:t>relations</a:t>
              </a:r>
              <a:r>
                <a:rPr lang="de-DE" dirty="0"/>
                <a:t> </a:t>
              </a:r>
              <a:r>
                <a:rPr lang="de-DE" dirty="0" err="1"/>
                <a:t>for</a:t>
              </a:r>
              <a:r>
                <a:rPr lang="de-DE" dirty="0"/>
                <a:t> </a:t>
              </a:r>
              <a:br>
                <a:rPr lang="de-DE" dirty="0"/>
              </a:br>
              <a:r>
                <a:rPr lang="de-DE" dirty="0" err="1"/>
                <a:t>water</a:t>
              </a:r>
              <a:r>
                <a:rPr lang="de-DE" dirty="0"/>
                <a:t> </a:t>
              </a:r>
              <a:r>
                <a:rPr lang="de-DE" dirty="0" err="1"/>
                <a:t>vapor</a:t>
              </a:r>
              <a:r>
                <a:rPr lang="de-DE" dirty="0"/>
                <a:t> </a:t>
              </a:r>
              <a:r>
                <a:rPr lang="de-DE" dirty="0" err="1"/>
                <a:t>saturation</a:t>
              </a:r>
              <a:r>
                <a:rPr lang="de-DE" dirty="0"/>
                <a:t> </a:t>
              </a:r>
              <a:r>
                <a:rPr lang="de-DE" dirty="0" err="1"/>
                <a:t>pressure</a:t>
              </a:r>
              <a:r>
                <a:rPr lang="de-DE"/>
                <a:t>: </a:t>
              </a:r>
              <a:endParaRPr lang="de-CH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60241" y="5564702"/>
              <a:ext cx="1957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Ideal gas </a:t>
              </a:r>
              <a:r>
                <a:rPr lang="de-DE" err="1"/>
                <a:t>equation</a:t>
              </a:r>
              <a:r>
                <a:rPr lang="de-DE"/>
                <a:t>:</a:t>
              </a:r>
              <a:endParaRPr lang="de-CH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63690" y="1355227"/>
              <a:ext cx="409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Ficks </a:t>
              </a:r>
              <a:r>
                <a:rPr lang="de-DE" dirty="0" err="1"/>
                <a:t>law</a:t>
              </a:r>
              <a:r>
                <a:rPr lang="de-DE" dirty="0"/>
                <a:t> </a:t>
              </a:r>
              <a:r>
                <a:rPr lang="de-DE" dirty="0" err="1"/>
                <a:t>for</a:t>
              </a:r>
              <a:r>
                <a:rPr lang="de-DE" dirty="0"/>
                <a:t> </a:t>
              </a:r>
              <a:r>
                <a:rPr lang="de-DE" dirty="0" err="1"/>
                <a:t>diffusion</a:t>
              </a:r>
              <a:r>
                <a:rPr lang="de-DE" dirty="0"/>
                <a:t> </a:t>
              </a:r>
              <a:r>
                <a:rPr lang="de-DE" dirty="0" err="1"/>
                <a:t>of</a:t>
              </a:r>
              <a:r>
                <a:rPr lang="de-DE" dirty="0"/>
                <a:t> </a:t>
              </a:r>
              <a:r>
                <a:rPr lang="de-DE" dirty="0" err="1"/>
                <a:t>water</a:t>
              </a:r>
              <a:r>
                <a:rPr lang="de-DE" dirty="0"/>
                <a:t> </a:t>
              </a:r>
              <a:r>
                <a:rPr lang="de-DE" dirty="0" err="1"/>
                <a:t>vapor</a:t>
              </a:r>
              <a:r>
                <a:rPr lang="de-DE" dirty="0"/>
                <a:t> </a:t>
              </a:r>
              <a:r>
                <a:rPr lang="de-DE" err="1"/>
                <a:t>flux</a:t>
              </a:r>
              <a:r>
                <a:rPr lang="de-DE"/>
                <a:t>:</a:t>
              </a:r>
              <a:endParaRPr lang="de-CH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90186" y="6080599"/>
            <a:ext cx="649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 A</a:t>
            </a:r>
            <a:r>
              <a:rPr lang="de-DE" b="1" baseline="-25000" dirty="0"/>
              <a:t>min</a:t>
            </a:r>
            <a:r>
              <a:rPr lang="de-DE" b="1" dirty="0"/>
              <a:t>, A</a:t>
            </a:r>
            <a:r>
              <a:rPr lang="de-DE" b="1" baseline="-25000" dirty="0"/>
              <a:t>max</a:t>
            </a:r>
            <a:r>
              <a:rPr lang="de-DE" dirty="0"/>
              <a:t> </a:t>
            </a:r>
            <a:r>
              <a:rPr lang="de-DE" dirty="0" err="1"/>
              <a:t>estimated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literature</a:t>
            </a:r>
            <a:r>
              <a:rPr lang="de-DE" dirty="0"/>
              <a:t>, </a:t>
            </a:r>
            <a:r>
              <a:rPr lang="de-DE" dirty="0" err="1"/>
              <a:t>radar</a:t>
            </a:r>
            <a:r>
              <a:rPr lang="de-DE" dirty="0"/>
              <a:t>; </a:t>
            </a:r>
            <a:r>
              <a:rPr lang="de-DE" b="1" dirty="0"/>
              <a:t>Free </a:t>
            </a:r>
            <a:r>
              <a:rPr lang="de-DE" b="1" dirty="0" err="1"/>
              <a:t>parameters</a:t>
            </a:r>
            <a:r>
              <a:rPr lang="de-DE" b="1" dirty="0"/>
              <a:t>: </a:t>
            </a:r>
            <a:r>
              <a:rPr lang="de-DE" b="1" dirty="0">
                <a:latin typeface="Symbol" panose="05050102010706020507" pitchFamily="18" charset="2"/>
              </a:rPr>
              <a:t>a</a:t>
            </a:r>
            <a:r>
              <a:rPr lang="de-DE" b="1" baseline="-25000" dirty="0"/>
              <a:t>1</a:t>
            </a:r>
            <a:r>
              <a:rPr lang="de-DE" b="1" dirty="0"/>
              <a:t>, </a:t>
            </a:r>
            <a:r>
              <a:rPr lang="de-DE" b="1" dirty="0">
                <a:latin typeface="Symbol" panose="05050102010706020507" pitchFamily="18" charset="2"/>
              </a:rPr>
              <a:t>a</a:t>
            </a:r>
            <a:r>
              <a:rPr lang="de-DE" b="1" baseline="-25000" dirty="0"/>
              <a:t>2</a:t>
            </a:r>
            <a:endParaRPr lang="de-CH" dirty="0"/>
          </a:p>
        </p:txBody>
      </p:sp>
      <p:sp>
        <p:nvSpPr>
          <p:cNvPr id="7" name="Rectangle 6"/>
          <p:cNvSpPr/>
          <p:nvPr/>
        </p:nvSpPr>
        <p:spPr>
          <a:xfrm>
            <a:off x="452387" y="959013"/>
            <a:ext cx="5938788" cy="512158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226912" y="3186144"/>
            <a:ext cx="298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/>
              <a:t>Core </a:t>
            </a:r>
            <a:r>
              <a:rPr lang="de-CH" b="1" dirty="0" err="1"/>
              <a:t>of</a:t>
            </a:r>
            <a:r>
              <a:rPr lang="de-CH" b="1" dirty="0"/>
              <a:t> </a:t>
            </a:r>
            <a:r>
              <a:rPr lang="de-CH" b="1" dirty="0" err="1"/>
              <a:t>the</a:t>
            </a:r>
            <a:r>
              <a:rPr lang="de-CH" b="1" dirty="0"/>
              <a:t> </a:t>
            </a:r>
            <a:r>
              <a:rPr lang="de-CH" b="1" dirty="0" err="1"/>
              <a:t>anisotropy</a:t>
            </a:r>
            <a:r>
              <a:rPr lang="de-CH" b="1" dirty="0"/>
              <a:t> </a:t>
            </a:r>
            <a:r>
              <a:rPr lang="de-CH" b="1" dirty="0" err="1"/>
              <a:t>model</a:t>
            </a:r>
            <a:endParaRPr lang="de-CH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0314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Model for the evolution of the structural anisotropy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61" y="4730933"/>
            <a:ext cx="4630327" cy="100503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61" y="3424782"/>
            <a:ext cx="5437039" cy="96374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2" y="1392691"/>
            <a:ext cx="4938587" cy="7108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51" y="985895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Generic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:</a:t>
            </a:r>
            <a:endParaRPr lang="de-CH" dirty="0"/>
          </a:p>
        </p:txBody>
      </p:sp>
      <p:sp>
        <p:nvSpPr>
          <p:cNvPr id="41" name="TextBox 40"/>
          <p:cNvSpPr txBox="1"/>
          <p:nvPr/>
        </p:nvSpPr>
        <p:spPr>
          <a:xfrm>
            <a:off x="571387" y="2162611"/>
            <a:ext cx="5589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Apply</a:t>
            </a:r>
            <a:r>
              <a:rPr lang="de-DE" dirty="0"/>
              <a:t> </a:t>
            </a:r>
            <a:r>
              <a:rPr lang="de-DE" dirty="0" err="1"/>
              <a:t>equation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snow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(</a:t>
            </a:r>
            <a:r>
              <a:rPr lang="de-DE" dirty="0" err="1"/>
              <a:t>Langrangian</a:t>
            </a:r>
            <a:r>
              <a:rPr lang="de-DE" dirty="0"/>
              <a:t> </a:t>
            </a:r>
            <a:r>
              <a:rPr lang="de-DE" dirty="0" err="1"/>
              <a:t>view</a:t>
            </a:r>
            <a:r>
              <a:rPr lang="de-DE" dirty="0"/>
              <a:t>).</a:t>
            </a:r>
          </a:p>
          <a:p>
            <a:r>
              <a:rPr lang="de-DE" dirty="0" err="1"/>
              <a:t>Anisotropy</a:t>
            </a:r>
            <a:r>
              <a:rPr lang="de-DE" dirty="0"/>
              <a:t> </a:t>
            </a:r>
            <a:r>
              <a:rPr lang="de-DE" dirty="0" err="1"/>
              <a:t>evolution</a:t>
            </a:r>
            <a:r>
              <a:rPr lang="de-DE" dirty="0"/>
              <a:t> </a:t>
            </a:r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b="1" dirty="0" err="1"/>
              <a:t>temperature</a:t>
            </a:r>
            <a:r>
              <a:rPr lang="de-DE" b="1" dirty="0"/>
              <a:t> </a:t>
            </a:r>
            <a:r>
              <a:rPr lang="de-DE" b="1" dirty="0" err="1"/>
              <a:t>gradient</a:t>
            </a:r>
            <a:r>
              <a:rPr lang="de-DE" b="1" dirty="0"/>
              <a:t> </a:t>
            </a:r>
            <a:r>
              <a:rPr lang="de-DE" b="1" dirty="0" err="1"/>
              <a:t>metamorphism</a:t>
            </a:r>
            <a:r>
              <a:rPr lang="de-DE" b="1" dirty="0"/>
              <a:t> (TGM)</a:t>
            </a:r>
            <a:r>
              <a:rPr lang="de-DE" dirty="0"/>
              <a:t> and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b="1" dirty="0" err="1"/>
              <a:t>snow</a:t>
            </a:r>
            <a:r>
              <a:rPr lang="de-DE" b="1" dirty="0"/>
              <a:t> </a:t>
            </a:r>
            <a:r>
              <a:rPr lang="de-DE" b="1" dirty="0" err="1"/>
              <a:t>settling</a:t>
            </a:r>
            <a:r>
              <a:rPr lang="de-DE" b="1" dirty="0"/>
              <a:t> (</a:t>
            </a:r>
            <a:r>
              <a:rPr lang="de-DE" b="1" dirty="0" err="1"/>
              <a:t>strain</a:t>
            </a:r>
            <a:r>
              <a:rPr lang="de-DE" b="1" dirty="0"/>
              <a:t> rate)</a:t>
            </a:r>
            <a:r>
              <a:rPr lang="de-DE" dirty="0"/>
              <a:t>: </a:t>
            </a:r>
            <a:endParaRPr lang="de-CH" dirty="0"/>
          </a:p>
        </p:txBody>
      </p:sp>
      <p:sp>
        <p:nvSpPr>
          <p:cNvPr id="42" name="TextBox 41"/>
          <p:cNvSpPr txBox="1"/>
          <p:nvPr/>
        </p:nvSpPr>
        <p:spPr>
          <a:xfrm>
            <a:off x="290186" y="6080599"/>
            <a:ext cx="649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 A</a:t>
            </a:r>
            <a:r>
              <a:rPr lang="de-DE" b="1" baseline="-25000" dirty="0"/>
              <a:t>min</a:t>
            </a:r>
            <a:r>
              <a:rPr lang="de-DE" b="1" dirty="0"/>
              <a:t>, A</a:t>
            </a:r>
            <a:r>
              <a:rPr lang="de-DE" b="1" baseline="-25000" dirty="0"/>
              <a:t>max</a:t>
            </a:r>
            <a:r>
              <a:rPr lang="de-DE" dirty="0"/>
              <a:t> </a:t>
            </a:r>
            <a:r>
              <a:rPr lang="de-DE" dirty="0" err="1"/>
              <a:t>estimated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literature</a:t>
            </a:r>
            <a:r>
              <a:rPr lang="de-DE" dirty="0"/>
              <a:t>, </a:t>
            </a:r>
            <a:r>
              <a:rPr lang="de-DE" dirty="0" err="1"/>
              <a:t>radar</a:t>
            </a:r>
            <a:r>
              <a:rPr lang="de-DE" dirty="0"/>
              <a:t>; </a:t>
            </a:r>
            <a:r>
              <a:rPr lang="de-DE" b="1" dirty="0"/>
              <a:t>Free </a:t>
            </a:r>
            <a:r>
              <a:rPr lang="de-DE" b="1" dirty="0" err="1"/>
              <a:t>parameters</a:t>
            </a:r>
            <a:r>
              <a:rPr lang="de-DE" b="1" dirty="0"/>
              <a:t>: </a:t>
            </a:r>
            <a:r>
              <a:rPr lang="de-DE" b="1" dirty="0">
                <a:latin typeface="Symbol" panose="05050102010706020507" pitchFamily="18" charset="2"/>
              </a:rPr>
              <a:t>a</a:t>
            </a:r>
            <a:r>
              <a:rPr lang="de-DE" b="1" baseline="-25000" dirty="0"/>
              <a:t>1</a:t>
            </a:r>
            <a:r>
              <a:rPr lang="de-DE" b="1" dirty="0"/>
              <a:t>, </a:t>
            </a:r>
            <a:r>
              <a:rPr lang="de-DE" b="1" dirty="0">
                <a:latin typeface="Symbol" panose="05050102010706020507" pitchFamily="18" charset="2"/>
              </a:rPr>
              <a:t>a</a:t>
            </a:r>
            <a:r>
              <a:rPr lang="de-DE" b="1" baseline="-25000" dirty="0"/>
              <a:t>2</a:t>
            </a:r>
            <a:endParaRPr lang="de-CH" dirty="0"/>
          </a:p>
        </p:txBody>
      </p:sp>
      <p:sp>
        <p:nvSpPr>
          <p:cNvPr id="7" name="Rectangle 6"/>
          <p:cNvSpPr/>
          <p:nvPr/>
        </p:nvSpPr>
        <p:spPr>
          <a:xfrm>
            <a:off x="452387" y="959013"/>
            <a:ext cx="5938788" cy="512158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226912" y="3186144"/>
            <a:ext cx="298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/>
              <a:t>Core </a:t>
            </a:r>
            <a:r>
              <a:rPr lang="de-CH" b="1" dirty="0" err="1"/>
              <a:t>of</a:t>
            </a:r>
            <a:r>
              <a:rPr lang="de-CH" b="1" dirty="0"/>
              <a:t> </a:t>
            </a:r>
            <a:r>
              <a:rPr lang="de-CH" b="1" dirty="0" err="1"/>
              <a:t>the</a:t>
            </a:r>
            <a:r>
              <a:rPr lang="de-CH" b="1" dirty="0"/>
              <a:t> </a:t>
            </a:r>
            <a:r>
              <a:rPr lang="de-CH" b="1" dirty="0" err="1"/>
              <a:t>anisotropy</a:t>
            </a:r>
            <a:r>
              <a:rPr lang="de-CH" b="1" dirty="0"/>
              <a:t> </a:t>
            </a:r>
            <a:r>
              <a:rPr lang="de-CH" b="1" dirty="0" err="1"/>
              <a:t>model</a:t>
            </a:r>
            <a:endParaRPr lang="de-CH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11</a:t>
            </a:fld>
            <a:endParaRPr lang="de-CH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B2DFA9-95FC-4DEB-8917-24BEFD9C606D}"/>
              </a:ext>
            </a:extLst>
          </p:cNvPr>
          <p:cNvSpPr txBox="1"/>
          <p:nvPr/>
        </p:nvSpPr>
        <p:spPr>
          <a:xfrm>
            <a:off x="6681583" y="3592512"/>
            <a:ext cx="48514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Water</a:t>
            </a:r>
            <a:r>
              <a:rPr lang="de-DE" dirty="0"/>
              <a:t>  </a:t>
            </a:r>
            <a:r>
              <a:rPr lang="de-DE" dirty="0" err="1"/>
              <a:t>vapor</a:t>
            </a:r>
            <a:r>
              <a:rPr lang="de-DE" dirty="0"/>
              <a:t> </a:t>
            </a:r>
            <a:r>
              <a:rPr lang="de-DE" dirty="0" err="1"/>
              <a:t>flux</a:t>
            </a:r>
            <a:r>
              <a:rPr lang="de-DE" dirty="0"/>
              <a:t> </a:t>
            </a:r>
            <a:r>
              <a:rPr lang="de-DE" dirty="0" err="1"/>
              <a:t>J</a:t>
            </a:r>
            <a:r>
              <a:rPr lang="de-DE" baseline="-25000" dirty="0" err="1"/>
              <a:t>v</a:t>
            </a:r>
            <a:r>
              <a:rPr lang="de-DE" dirty="0"/>
              <a:t> </a:t>
            </a:r>
            <a:r>
              <a:rPr lang="de-DE" dirty="0" err="1"/>
              <a:t>depends</a:t>
            </a:r>
            <a:r>
              <a:rPr lang="de-DE" dirty="0"/>
              <a:t> on </a:t>
            </a:r>
            <a:r>
              <a:rPr lang="de-DE" dirty="0" err="1"/>
              <a:t>temperature</a:t>
            </a:r>
            <a:r>
              <a:rPr lang="de-DE" dirty="0"/>
              <a:t> and </a:t>
            </a:r>
            <a:br>
              <a:rPr lang="de-DE" dirty="0"/>
            </a:b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gradient</a:t>
            </a:r>
            <a:r>
              <a:rPr lang="de-DE" dirty="0"/>
              <a:t>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Strain</a:t>
            </a:r>
            <a:r>
              <a:rPr lang="de-DE" dirty="0"/>
              <a:t> rate </a:t>
            </a:r>
            <a:r>
              <a:rPr lang="de-DE" dirty="0" err="1"/>
              <a:t>predicted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SNOWPACK.</a:t>
            </a:r>
          </a:p>
        </p:txBody>
      </p:sp>
    </p:spTree>
    <p:extLst>
      <p:ext uri="{BB962C8B-B14F-4D97-AF65-F5344CB8AC3E}">
        <p14:creationId xmlns:p14="http://schemas.microsoft.com/office/powerpoint/2010/main" val="361774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Model </a:t>
            </a:r>
            <a:r>
              <a:rPr lang="de-CH" dirty="0" err="1"/>
              <a:t>for</a:t>
            </a:r>
            <a:r>
              <a:rPr lang="de-CH" dirty="0"/>
              <a:t> TGM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12</a:t>
            </a:fld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622684"/>
            <a:ext cx="6126725" cy="10848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8962" y="1168952"/>
            <a:ext cx="3853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Smooth out </a:t>
            </a:r>
            <a:r>
              <a:rPr lang="de-CH" dirty="0" err="1"/>
              <a:t>diurnal</a:t>
            </a:r>
            <a:r>
              <a:rPr lang="de-CH" dirty="0"/>
              <a:t> </a:t>
            </a:r>
            <a:r>
              <a:rPr lang="de-CH" dirty="0" err="1"/>
              <a:t>temperature</a:t>
            </a:r>
            <a:r>
              <a:rPr lang="de-CH" dirty="0"/>
              <a:t> </a:t>
            </a:r>
            <a:r>
              <a:rPr lang="de-CH" dirty="0" err="1"/>
              <a:t>cycles</a:t>
            </a:r>
            <a:br>
              <a:rPr lang="de-CH" dirty="0"/>
            </a:b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alternating</a:t>
            </a:r>
            <a:r>
              <a:rPr lang="de-CH" dirty="0"/>
              <a:t> </a:t>
            </a:r>
            <a:r>
              <a:rPr lang="de-CH" dirty="0" err="1"/>
              <a:t>temperature</a:t>
            </a:r>
            <a:r>
              <a:rPr lang="de-CH" dirty="0"/>
              <a:t> </a:t>
            </a:r>
            <a:r>
              <a:rPr lang="de-CH" dirty="0" err="1"/>
              <a:t>gradients</a:t>
            </a:r>
            <a:endParaRPr lang="de-CH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138311" y="1828800"/>
            <a:ext cx="293511" cy="1140178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957011" y="2358189"/>
            <a:ext cx="1" cy="264495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85423" y="1961823"/>
            <a:ext cx="4150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Limit </a:t>
            </a:r>
            <a:r>
              <a:rPr lang="de-CH" dirty="0" err="1"/>
              <a:t>growth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vertical</a:t>
            </a:r>
            <a:r>
              <a:rPr lang="de-CH" dirty="0"/>
              <a:t> </a:t>
            </a:r>
            <a:r>
              <a:rPr lang="de-CH" dirty="0" err="1"/>
              <a:t>structures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A</a:t>
            </a:r>
            <a:r>
              <a:rPr lang="de-CH" baseline="-25000" dirty="0"/>
              <a:t>min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896578" y="3330222"/>
            <a:ext cx="541822" cy="750890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5941" y="4140179"/>
            <a:ext cx="3612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/>
              <a:t>Phenomenological</a:t>
            </a:r>
            <a:r>
              <a:rPr lang="de-CH" dirty="0"/>
              <a:t> </a:t>
            </a:r>
            <a:r>
              <a:rPr lang="de-CH" b="1" dirty="0" err="1"/>
              <a:t>model</a:t>
            </a:r>
            <a:r>
              <a:rPr lang="de-CH" b="1" dirty="0"/>
              <a:t> </a:t>
            </a:r>
            <a:r>
              <a:rPr lang="de-CH" b="1" dirty="0" err="1"/>
              <a:t>parameter</a:t>
            </a:r>
            <a:br>
              <a:rPr lang="de-CH" dirty="0"/>
            </a:br>
            <a:r>
              <a:rPr lang="de-CH" dirty="0"/>
              <a:t>(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be</a:t>
            </a:r>
            <a:r>
              <a:rPr lang="de-CH" dirty="0"/>
              <a:t> </a:t>
            </a:r>
            <a:r>
              <a:rPr lang="de-CH" dirty="0" err="1"/>
              <a:t>determined</a:t>
            </a:r>
            <a:r>
              <a:rPr lang="de-CH" dirty="0"/>
              <a:t>).</a:t>
            </a:r>
            <a:br>
              <a:rPr lang="de-CH" dirty="0"/>
            </a:br>
            <a:endParaRPr lang="de-CH" dirty="0"/>
          </a:p>
        </p:txBody>
      </p:sp>
      <p:pic>
        <p:nvPicPr>
          <p:cNvPr id="21" name="movie1_m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599" r="12400"/>
          <a:stretch/>
        </p:blipFill>
        <p:spPr>
          <a:xfrm>
            <a:off x="7312051" y="649388"/>
            <a:ext cx="4572001" cy="4572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259324" y="5596888"/>
            <a:ext cx="462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Video </a:t>
            </a:r>
            <a:r>
              <a:rPr lang="de-CH" dirty="0" err="1"/>
              <a:t>from</a:t>
            </a:r>
            <a:r>
              <a:rPr lang="de-CH" dirty="0"/>
              <a:t> </a:t>
            </a:r>
            <a:r>
              <a:rPr lang="de-CH" dirty="0" err="1"/>
              <a:t>Pinzer</a:t>
            </a:r>
            <a:r>
              <a:rPr lang="de-CH" dirty="0"/>
              <a:t> et al. (The </a:t>
            </a:r>
            <a:r>
              <a:rPr lang="de-CH" dirty="0" err="1"/>
              <a:t>Cryosphere</a:t>
            </a:r>
            <a:r>
              <a:rPr lang="de-CH" dirty="0"/>
              <a:t>, 2012)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59324" y="280056"/>
            <a:ext cx="354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/>
              <a:t>Metamorphism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snow</a:t>
            </a:r>
            <a:r>
              <a:rPr lang="de-CH" dirty="0"/>
              <a:t> </a:t>
            </a:r>
            <a:r>
              <a:rPr lang="de-CH" dirty="0" err="1"/>
              <a:t>under</a:t>
            </a:r>
            <a:r>
              <a:rPr lang="de-CH" dirty="0"/>
              <a:t> TGM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591733" y="1998133"/>
            <a:ext cx="1196623" cy="948268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43019" y="1105443"/>
            <a:ext cx="2750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/>
              <a:t>Anisotropy</a:t>
            </a:r>
            <a:r>
              <a:rPr lang="de-CH" dirty="0"/>
              <a:t> </a:t>
            </a:r>
            <a:r>
              <a:rPr lang="de-CH" dirty="0" err="1"/>
              <a:t>evolution</a:t>
            </a:r>
            <a:r>
              <a:rPr lang="de-CH" dirty="0"/>
              <a:t> </a:t>
            </a:r>
            <a:br>
              <a:rPr lang="de-CH" dirty="0"/>
            </a:br>
            <a:r>
              <a:rPr lang="de-CH" dirty="0" err="1"/>
              <a:t>does</a:t>
            </a:r>
            <a:r>
              <a:rPr lang="de-CH" dirty="0"/>
              <a:t> not </a:t>
            </a:r>
            <a:r>
              <a:rPr lang="de-CH" dirty="0" err="1"/>
              <a:t>depend</a:t>
            </a:r>
            <a:r>
              <a:rPr lang="de-CH" dirty="0"/>
              <a:t> on </a:t>
            </a:r>
            <a:r>
              <a:rPr lang="de-CH" dirty="0" err="1"/>
              <a:t>the</a:t>
            </a:r>
            <a:br>
              <a:rPr lang="de-CH" dirty="0"/>
            </a:br>
            <a:r>
              <a:rPr lang="de-CH" dirty="0" err="1"/>
              <a:t>sign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vapor</a:t>
            </a:r>
            <a:r>
              <a:rPr lang="de-CH" dirty="0"/>
              <a:t> </a:t>
            </a:r>
            <a:r>
              <a:rPr lang="de-CH" dirty="0" err="1"/>
              <a:t>flux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3502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Validation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laboratory</a:t>
            </a:r>
            <a:r>
              <a:rPr lang="de-CH" dirty="0"/>
              <a:t> </a:t>
            </a:r>
            <a:r>
              <a:rPr lang="de-CH" dirty="0" err="1"/>
              <a:t>data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13</a:t>
            </a:fld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9"/>
          <a:stretch/>
        </p:blipFill>
        <p:spPr>
          <a:xfrm>
            <a:off x="838200" y="4289096"/>
            <a:ext cx="5628692" cy="2032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1168065"/>
            <a:ext cx="6046925" cy="2996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9157" y="4844172"/>
            <a:ext cx="5418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Data </a:t>
            </a:r>
            <a:r>
              <a:rPr lang="de-CH" dirty="0" err="1"/>
              <a:t>from</a:t>
            </a:r>
            <a:r>
              <a:rPr lang="de-CH" dirty="0"/>
              <a:t>: </a:t>
            </a:r>
            <a:br>
              <a:rPr lang="de-CH" dirty="0"/>
            </a:br>
            <a:r>
              <a:rPr lang="de-CH" dirty="0"/>
              <a:t> - T. Kämpfer, GRL (2005); </a:t>
            </a:r>
            <a:br>
              <a:rPr lang="de-CH" dirty="0"/>
            </a:br>
            <a:r>
              <a:rPr lang="de-CH" dirty="0"/>
              <a:t> - H. Löwe, TC (2013); </a:t>
            </a:r>
            <a:br>
              <a:rPr lang="de-CH" dirty="0"/>
            </a:br>
            <a:r>
              <a:rPr lang="de-CH" dirty="0"/>
              <a:t> - F. </a:t>
            </a:r>
            <a:r>
              <a:rPr lang="de-CH" dirty="0" err="1"/>
              <a:t>Riche</a:t>
            </a:r>
            <a:r>
              <a:rPr lang="de-CH" dirty="0"/>
              <a:t>, J. </a:t>
            </a:r>
            <a:r>
              <a:rPr lang="de-CH" dirty="0" err="1"/>
              <a:t>Glac</a:t>
            </a:r>
            <a:r>
              <a:rPr lang="de-CH" dirty="0"/>
              <a:t>. (2013); </a:t>
            </a:r>
            <a:br>
              <a:rPr lang="de-CH" dirty="0"/>
            </a:br>
            <a:r>
              <a:rPr lang="de-CH" dirty="0"/>
              <a:t> - N. </a:t>
            </a:r>
            <a:r>
              <a:rPr lang="de-CH" dirty="0" err="1"/>
              <a:t>Calonne</a:t>
            </a:r>
            <a:r>
              <a:rPr lang="de-CH" dirty="0"/>
              <a:t>, TC (2014).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42667" y="1422400"/>
            <a:ext cx="4944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err="1"/>
              <a:t>Anisotropy</a:t>
            </a:r>
            <a:r>
              <a:rPr lang="de-CH" sz="2000" dirty="0"/>
              <a:t> </a:t>
            </a:r>
            <a:r>
              <a:rPr lang="de-CH" sz="2000" dirty="0" err="1"/>
              <a:t>evolution</a:t>
            </a:r>
            <a:r>
              <a:rPr lang="de-CH" sz="2000" dirty="0"/>
              <a:t> </a:t>
            </a:r>
            <a:r>
              <a:rPr lang="de-CH" sz="2000" dirty="0" err="1"/>
              <a:t>of</a:t>
            </a:r>
            <a:r>
              <a:rPr lang="de-CH" sz="2000" dirty="0"/>
              <a:t> </a:t>
            </a:r>
            <a:r>
              <a:rPr lang="de-CH" sz="2000" dirty="0" err="1"/>
              <a:t>laboratory</a:t>
            </a:r>
            <a:r>
              <a:rPr lang="de-CH" sz="2000" dirty="0"/>
              <a:t> </a:t>
            </a:r>
            <a:r>
              <a:rPr lang="de-CH" sz="2000" dirty="0" err="1"/>
              <a:t>data</a:t>
            </a:r>
            <a:r>
              <a:rPr lang="de-CH" sz="2000" dirty="0"/>
              <a:t> </a:t>
            </a:r>
            <a:r>
              <a:rPr lang="de-CH" sz="2000" dirty="0" err="1"/>
              <a:t>and</a:t>
            </a:r>
            <a:r>
              <a:rPr lang="de-CH" sz="2000" dirty="0"/>
              <a:t> </a:t>
            </a:r>
            <a:r>
              <a:rPr lang="de-CH" sz="2000" dirty="0" err="1"/>
              <a:t>simulation</a:t>
            </a:r>
            <a:r>
              <a:rPr lang="de-CH" sz="2000" dirty="0"/>
              <a:t> </a:t>
            </a:r>
            <a:r>
              <a:rPr lang="de-CH" sz="2000" dirty="0" err="1"/>
              <a:t>agree</a:t>
            </a:r>
            <a:r>
              <a:rPr lang="de-CH" sz="2000" dirty="0"/>
              <a:t> </a:t>
            </a:r>
            <a:r>
              <a:rPr lang="de-CH" sz="2000" dirty="0" err="1"/>
              <a:t>for</a:t>
            </a:r>
            <a:r>
              <a:rPr lang="de-CH" sz="2000" dirty="0"/>
              <a:t> different </a:t>
            </a:r>
            <a:r>
              <a:rPr lang="de-CH" sz="2000" dirty="0" err="1"/>
              <a:t>snow</a:t>
            </a:r>
            <a:r>
              <a:rPr lang="de-CH" sz="2000" dirty="0"/>
              <a:t> </a:t>
            </a:r>
            <a:r>
              <a:rPr lang="de-CH" sz="2000" dirty="0" err="1"/>
              <a:t>temperatures</a:t>
            </a:r>
            <a:r>
              <a:rPr lang="de-CH" sz="2000" dirty="0"/>
              <a:t> </a:t>
            </a:r>
            <a:r>
              <a:rPr lang="de-CH" sz="2000" dirty="0" err="1"/>
              <a:t>and</a:t>
            </a:r>
            <a:r>
              <a:rPr lang="de-CH" sz="2000" dirty="0"/>
              <a:t> </a:t>
            </a:r>
            <a:r>
              <a:rPr lang="de-CH" sz="2000" dirty="0" err="1"/>
              <a:t>temperature</a:t>
            </a:r>
            <a:r>
              <a:rPr lang="de-CH" sz="2000" dirty="0"/>
              <a:t> </a:t>
            </a:r>
            <a:r>
              <a:rPr lang="de-CH" sz="2000" dirty="0" err="1"/>
              <a:t>gradients</a:t>
            </a:r>
            <a:r>
              <a:rPr lang="de-CH" sz="2000" dirty="0"/>
              <a:t>.</a:t>
            </a:r>
          </a:p>
          <a:p>
            <a:endParaRPr lang="de-CH" sz="2000" dirty="0"/>
          </a:p>
          <a:p>
            <a:r>
              <a:rPr lang="de-CH" sz="2000" dirty="0"/>
              <a:t>=&gt; </a:t>
            </a:r>
            <a:r>
              <a:rPr lang="de-CH" sz="2000" dirty="0" err="1"/>
              <a:t>Determine</a:t>
            </a:r>
            <a:r>
              <a:rPr lang="de-CH" sz="2000" dirty="0"/>
              <a:t> </a:t>
            </a:r>
            <a:r>
              <a:rPr lang="de-CH" sz="2000" dirty="0" err="1"/>
              <a:t>free</a:t>
            </a:r>
            <a:r>
              <a:rPr lang="de-CH" sz="2000" dirty="0"/>
              <a:t> </a:t>
            </a:r>
            <a:r>
              <a:rPr lang="de-CH" sz="2000" dirty="0" err="1"/>
              <a:t>parameters</a:t>
            </a:r>
            <a:r>
              <a:rPr lang="de-CH" sz="2000" dirty="0"/>
              <a:t> </a:t>
            </a:r>
            <a:r>
              <a:rPr lang="de-CH" sz="2000" dirty="0" err="1"/>
              <a:t>for</a:t>
            </a:r>
            <a:r>
              <a:rPr lang="de-CH" sz="2000" dirty="0"/>
              <a:t> TGM</a:t>
            </a:r>
            <a:br>
              <a:rPr lang="de-CH" sz="2000" dirty="0"/>
            </a:br>
            <a:r>
              <a:rPr lang="de-CH" sz="2000" dirty="0"/>
              <a:t>A</a:t>
            </a:r>
            <a:r>
              <a:rPr lang="de-CH" sz="2000" baseline="-25000" dirty="0"/>
              <a:t>min</a:t>
            </a:r>
            <a:r>
              <a:rPr lang="de-CH" sz="2000" dirty="0"/>
              <a:t> = -0.7 </a:t>
            </a:r>
            <a:r>
              <a:rPr lang="de-CH" sz="2000" dirty="0" err="1"/>
              <a:t>and</a:t>
            </a:r>
            <a:r>
              <a:rPr lang="de-CH" sz="2000" dirty="0"/>
              <a:t> </a:t>
            </a:r>
            <a:r>
              <a:rPr lang="de-CH" sz="2000" dirty="0">
                <a:latin typeface="Symbol" panose="05050102010706020507" pitchFamily="18" charset="2"/>
              </a:rPr>
              <a:t>a</a:t>
            </a:r>
            <a:r>
              <a:rPr lang="de-CH" sz="2000" baseline="-25000" dirty="0"/>
              <a:t>1</a:t>
            </a:r>
            <a:r>
              <a:rPr lang="de-CH" sz="2000" dirty="0"/>
              <a:t> = 1.01 m</a:t>
            </a:r>
            <a:r>
              <a:rPr lang="de-CH" sz="2000" baseline="30000" dirty="0"/>
              <a:t>2</a:t>
            </a:r>
            <a:r>
              <a:rPr lang="de-CH" sz="2000" dirty="0"/>
              <a:t> kg</a:t>
            </a:r>
            <a:r>
              <a:rPr lang="de-CH" sz="2000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656481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Model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snow</a:t>
            </a:r>
            <a:r>
              <a:rPr lang="de-CH" dirty="0"/>
              <a:t> </a:t>
            </a:r>
            <a:r>
              <a:rPr lang="de-CH" dirty="0" err="1"/>
              <a:t>settling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14</a:t>
            </a:fld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31" y="1615872"/>
            <a:ext cx="1533525" cy="333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05167" y="1304315"/>
            <a:ext cx="131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Anisotropy</a:t>
            </a:r>
            <a:r>
              <a:rPr lang="de-DE" dirty="0"/>
              <a:t>: </a:t>
            </a:r>
            <a:endParaRPr lang="de-CH" dirty="0"/>
          </a:p>
        </p:txBody>
      </p:sp>
      <p:sp>
        <p:nvSpPr>
          <p:cNvPr id="7" name="Oval 6"/>
          <p:cNvSpPr/>
          <p:nvPr/>
        </p:nvSpPr>
        <p:spPr>
          <a:xfrm>
            <a:off x="5222752" y="1371367"/>
            <a:ext cx="1296144" cy="1296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726916" y="1371367"/>
            <a:ext cx="5274" cy="1296000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203706" y="2708316"/>
            <a:ext cx="1295648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95612" y="1765730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</a:t>
            </a:r>
            <a:r>
              <a:rPr lang="de-DE" baseline="-25000" dirty="0" err="1"/>
              <a:t>z</a:t>
            </a:r>
            <a:endParaRPr lang="de-CH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5714682" y="2622160"/>
            <a:ext cx="360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</a:t>
            </a:r>
            <a:r>
              <a:rPr lang="de-DE" baseline="-25000" dirty="0" err="1"/>
              <a:t>x</a:t>
            </a:r>
            <a:endParaRPr lang="de-CH" baseline="-25000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825588" y="1371367"/>
            <a:ext cx="897843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834347" y="2667367"/>
            <a:ext cx="897843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04366" y="2010168"/>
            <a:ext cx="0" cy="62200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22381" y="2019367"/>
            <a:ext cx="1" cy="61280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167" y="1756316"/>
            <a:ext cx="1935522" cy="6451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66835" y="1145541"/>
            <a:ext cx="2261938" cy="17976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Oval 17"/>
          <p:cNvSpPr/>
          <p:nvPr/>
        </p:nvSpPr>
        <p:spPr>
          <a:xfrm>
            <a:off x="7667614" y="1673647"/>
            <a:ext cx="1296144" cy="6620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9187835" y="1637375"/>
            <a:ext cx="7309" cy="698342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668110" y="2583191"/>
            <a:ext cx="1295648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213529" y="1838655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</a:t>
            </a:r>
            <a:r>
              <a:rPr lang="de-DE" baseline="-25000" dirty="0" err="1"/>
              <a:t>z</a:t>
            </a:r>
            <a:endParaRPr lang="de-CH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8155067" y="2573899"/>
            <a:ext cx="360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</a:t>
            </a:r>
            <a:r>
              <a:rPr lang="de-DE" baseline="-25000" dirty="0" err="1"/>
              <a:t>x</a:t>
            </a:r>
            <a:endParaRPr lang="de-CH" baseline="-25000" dirty="0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8298752" y="1665180"/>
            <a:ext cx="897843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298338" y="2344807"/>
            <a:ext cx="897843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67614" y="1966707"/>
            <a:ext cx="0" cy="62200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986785" y="2019367"/>
            <a:ext cx="1" cy="61280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231239" y="1145541"/>
            <a:ext cx="2261938" cy="17976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TextBox 27"/>
          <p:cNvSpPr txBox="1"/>
          <p:nvPr/>
        </p:nvSpPr>
        <p:spPr>
          <a:xfrm>
            <a:off x="4769415" y="1097280"/>
            <a:ext cx="144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Snow </a:t>
            </a:r>
            <a:r>
              <a:rPr lang="de-CH" dirty="0" err="1"/>
              <a:t>volume</a:t>
            </a:r>
            <a:endParaRPr lang="de-CH" dirty="0"/>
          </a:p>
        </p:txBody>
      </p:sp>
      <p:sp>
        <p:nvSpPr>
          <p:cNvPr id="29" name="TextBox 28"/>
          <p:cNvSpPr txBox="1"/>
          <p:nvPr/>
        </p:nvSpPr>
        <p:spPr>
          <a:xfrm>
            <a:off x="4766835" y="3030282"/>
            <a:ext cx="5240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Affine </a:t>
            </a:r>
            <a:r>
              <a:rPr lang="de-CH" dirty="0" err="1"/>
              <a:t>compression</a:t>
            </a:r>
            <a:r>
              <a:rPr lang="de-CH" dirty="0"/>
              <a:t>: </a:t>
            </a:r>
            <a:r>
              <a:rPr lang="de-CH" dirty="0" err="1"/>
              <a:t>reduction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correlation</a:t>
            </a:r>
            <a:r>
              <a:rPr lang="de-CH" dirty="0"/>
              <a:t> </a:t>
            </a:r>
            <a:r>
              <a:rPr lang="de-CH" dirty="0" err="1"/>
              <a:t>length</a:t>
            </a:r>
            <a:r>
              <a:rPr lang="de-CH" dirty="0"/>
              <a:t> </a:t>
            </a:r>
            <a:r>
              <a:rPr lang="de-CH" dirty="0" err="1"/>
              <a:t>a</a:t>
            </a:r>
            <a:r>
              <a:rPr lang="de-CH" baseline="-25000" dirty="0" err="1"/>
              <a:t>z</a:t>
            </a:r>
            <a:endParaRPr lang="de-CH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92434" y="1119649"/>
                <a:ext cx="4026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dirty="0"/>
                  <a:t>Relating </a:t>
                </a:r>
                <a:r>
                  <a:rPr lang="de-CH" dirty="0" err="1"/>
                  <a:t>strain</a:t>
                </a:r>
                <a:r>
                  <a:rPr lang="de-CH" dirty="0"/>
                  <a:t> rate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CH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acc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CH" dirty="0"/>
                  <a:t> </a:t>
                </a:r>
                <a:r>
                  <a:rPr lang="de-CH" dirty="0" err="1"/>
                  <a:t>to</a:t>
                </a:r>
                <a:r>
                  <a:rPr lang="de-CH" dirty="0"/>
                  <a:t> </a:t>
                </a:r>
                <a:r>
                  <a:rPr lang="de-CH" dirty="0" err="1"/>
                  <a:t>Anisotropy</a:t>
                </a:r>
                <a:r>
                  <a:rPr lang="de-CH" dirty="0"/>
                  <a:t> A: 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34" y="1119649"/>
                <a:ext cx="402610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210" t="-10000" r="-303" b="-26667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592434" y="2034163"/>
            <a:ext cx="3862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/>
              <a:t>Consider</a:t>
            </a:r>
            <a:r>
              <a:rPr lang="de-CH" dirty="0"/>
              <a:t> non-affine </a:t>
            </a:r>
            <a:r>
              <a:rPr lang="de-CH" dirty="0" err="1"/>
              <a:t>effects</a:t>
            </a:r>
            <a:r>
              <a:rPr lang="de-CH" dirty="0"/>
              <a:t> (</a:t>
            </a:r>
            <a:r>
              <a:rPr lang="de-CH" dirty="0" err="1"/>
              <a:t>ice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incompressible</a:t>
            </a:r>
            <a:r>
              <a:rPr lang="de-CH" dirty="0"/>
              <a:t>, </a:t>
            </a:r>
            <a:r>
              <a:rPr lang="de-CH" dirty="0" err="1"/>
              <a:t>new</a:t>
            </a:r>
            <a:r>
              <a:rPr lang="de-CH" dirty="0"/>
              <a:t> </a:t>
            </a:r>
            <a:r>
              <a:rPr lang="de-CH" dirty="0" err="1"/>
              <a:t>contact</a:t>
            </a:r>
            <a:r>
              <a:rPr lang="de-CH" dirty="0"/>
              <a:t> </a:t>
            </a:r>
            <a:r>
              <a:rPr lang="de-CH" dirty="0" err="1"/>
              <a:t>points</a:t>
            </a:r>
            <a:r>
              <a:rPr lang="de-CH" dirty="0"/>
              <a:t> </a:t>
            </a:r>
            <a:r>
              <a:rPr lang="de-CH" dirty="0" err="1"/>
              <a:t>between</a:t>
            </a:r>
            <a:r>
              <a:rPr lang="de-CH" dirty="0"/>
              <a:t> </a:t>
            </a:r>
            <a:r>
              <a:rPr lang="de-CH" dirty="0" err="1"/>
              <a:t>crystals</a:t>
            </a:r>
            <a:r>
              <a:rPr lang="de-CH" dirty="0"/>
              <a:t>, etc.) </a:t>
            </a:r>
            <a:r>
              <a:rPr lang="de-CH" dirty="0" err="1"/>
              <a:t>by</a:t>
            </a:r>
            <a:r>
              <a:rPr lang="de-CH" dirty="0"/>
              <a:t> an </a:t>
            </a:r>
            <a:r>
              <a:rPr lang="de-CH" b="1" dirty="0" err="1"/>
              <a:t>phenomenological</a:t>
            </a:r>
            <a:r>
              <a:rPr lang="de-CH" b="1" dirty="0"/>
              <a:t> </a:t>
            </a:r>
            <a:r>
              <a:rPr lang="de-CH" b="1" dirty="0" err="1"/>
              <a:t>factor</a:t>
            </a:r>
            <a:r>
              <a:rPr lang="de-CH" b="1" dirty="0"/>
              <a:t> </a:t>
            </a:r>
            <a:r>
              <a:rPr lang="de-CH" b="1" dirty="0">
                <a:latin typeface="Symbol" panose="05050102010706020507" pitchFamily="18" charset="2"/>
              </a:rPr>
              <a:t>a</a:t>
            </a:r>
            <a:r>
              <a:rPr lang="de-CH" b="1" baseline="-25000" dirty="0"/>
              <a:t>1</a:t>
            </a:r>
            <a:r>
              <a:rPr lang="de-CH" dirty="0"/>
              <a:t>: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28" y="3339332"/>
            <a:ext cx="1789656" cy="6858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92434" y="4326809"/>
            <a:ext cx="122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/>
              <a:t>Resolve</a:t>
            </a:r>
            <a:r>
              <a:rPr lang="de-CH" dirty="0"/>
              <a:t> </a:t>
            </a:r>
            <a:r>
              <a:rPr lang="de-CH" dirty="0" err="1"/>
              <a:t>for</a:t>
            </a:r>
            <a:endParaRPr lang="de-CH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54" y="4208921"/>
            <a:ext cx="2914326" cy="64943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373438" y="3659155"/>
            <a:ext cx="2726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Limits A </a:t>
            </a:r>
            <a:r>
              <a:rPr lang="de-CH" dirty="0" err="1"/>
              <a:t>between</a:t>
            </a:r>
            <a:r>
              <a:rPr lang="de-CH" dirty="0"/>
              <a:t> </a:t>
            </a:r>
            <a:r>
              <a:rPr lang="de-CH" dirty="0">
                <a:sym typeface="Symbol" panose="05050102010706020507" pitchFamily="18" charset="2"/>
              </a:rPr>
              <a:t>2 </a:t>
            </a:r>
            <a:br>
              <a:rPr lang="de-CH" dirty="0">
                <a:sym typeface="Symbol" panose="05050102010706020507" pitchFamily="18" charset="2"/>
              </a:rPr>
            </a:br>
            <a:r>
              <a:rPr lang="de-CH" dirty="0">
                <a:sym typeface="Symbol" panose="05050102010706020507" pitchFamily="18" charset="2"/>
              </a:rPr>
              <a:t>(</a:t>
            </a:r>
            <a:r>
              <a:rPr lang="de-CH" dirty="0" err="1">
                <a:sym typeface="Symbol" panose="05050102010706020507" pitchFamily="18" charset="2"/>
              </a:rPr>
              <a:t>theoretical</a:t>
            </a:r>
            <a:r>
              <a:rPr lang="de-CH" dirty="0">
                <a:sym typeface="Symbol" panose="05050102010706020507" pitchFamily="18" charset="2"/>
              </a:rPr>
              <a:t> extrem </a:t>
            </a:r>
            <a:r>
              <a:rPr lang="de-CH" dirty="0" err="1">
                <a:sym typeface="Symbol" panose="05050102010706020507" pitchFamily="18" charset="2"/>
              </a:rPr>
              <a:t>cases</a:t>
            </a:r>
            <a:r>
              <a:rPr lang="de-CH" dirty="0">
                <a:sym typeface="Symbol" panose="05050102010706020507" pitchFamily="18" charset="2"/>
              </a:rPr>
              <a:t>). </a:t>
            </a:r>
            <a:endParaRPr lang="de-CH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4747207" y="3850105"/>
            <a:ext cx="594814" cy="104717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ight Brace 41"/>
          <p:cNvSpPr/>
          <p:nvPr/>
        </p:nvSpPr>
        <p:spPr>
          <a:xfrm rot="16200000">
            <a:off x="4327680" y="3448663"/>
            <a:ext cx="137170" cy="1296701"/>
          </a:xfrm>
          <a:prstGeom prst="rightBrace">
            <a:avLst>
              <a:gd name="adj1" fmla="val 3885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596" y="3569393"/>
            <a:ext cx="3593310" cy="139501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26445" y="4907510"/>
            <a:ext cx="657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/>
              <a:t>Introduce</a:t>
            </a:r>
            <a:r>
              <a:rPr lang="de-CH" dirty="0"/>
              <a:t> a </a:t>
            </a:r>
            <a:r>
              <a:rPr lang="de-CH" dirty="0" err="1"/>
              <a:t>natural</a:t>
            </a:r>
            <a:r>
              <a:rPr lang="de-CH" dirty="0"/>
              <a:t> </a:t>
            </a:r>
            <a:r>
              <a:rPr lang="de-CH" dirty="0" err="1"/>
              <a:t>upper</a:t>
            </a:r>
            <a:r>
              <a:rPr lang="de-CH" dirty="0"/>
              <a:t> </a:t>
            </a:r>
            <a:r>
              <a:rPr lang="de-CH" dirty="0" err="1"/>
              <a:t>limit</a:t>
            </a:r>
            <a:r>
              <a:rPr lang="de-CH" dirty="0"/>
              <a:t> </a:t>
            </a:r>
            <a:r>
              <a:rPr lang="de-CH" dirty="0" err="1"/>
              <a:t>based</a:t>
            </a:r>
            <a:r>
              <a:rPr lang="de-CH" dirty="0"/>
              <a:t> on </a:t>
            </a:r>
            <a:r>
              <a:rPr lang="de-CH" dirty="0" err="1"/>
              <a:t>literature</a:t>
            </a:r>
            <a:r>
              <a:rPr lang="de-CH" dirty="0"/>
              <a:t> </a:t>
            </a:r>
            <a:r>
              <a:rPr lang="de-CH" dirty="0" err="1"/>
              <a:t>values</a:t>
            </a:r>
            <a:r>
              <a:rPr lang="de-CH" dirty="0"/>
              <a:t>: </a:t>
            </a:r>
            <a:r>
              <a:rPr lang="de-CH" b="1" dirty="0"/>
              <a:t>A</a:t>
            </a:r>
            <a:r>
              <a:rPr lang="de-CH" b="1" baseline="-25000" dirty="0"/>
              <a:t>max</a:t>
            </a:r>
            <a:r>
              <a:rPr lang="de-CH" b="1" dirty="0"/>
              <a:t> </a:t>
            </a:r>
            <a:r>
              <a:rPr lang="de-CH" b="1" dirty="0">
                <a:sym typeface="Symbol" panose="05050102010706020507" pitchFamily="18" charset="2"/>
              </a:rPr>
              <a:t></a:t>
            </a:r>
            <a:r>
              <a:rPr lang="de-CH" b="1" dirty="0"/>
              <a:t> 0.3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03" y="5385000"/>
            <a:ext cx="4814979" cy="1045112"/>
          </a:xfrm>
          <a:prstGeom prst="rect">
            <a:avLst/>
          </a:prstGeom>
        </p:spPr>
      </p:pic>
      <p:cxnSp>
        <p:nvCxnSpPr>
          <p:cNvPr id="48" name="Straight Connector 47"/>
          <p:cNvCxnSpPr/>
          <p:nvPr/>
        </p:nvCxnSpPr>
        <p:spPr>
          <a:xfrm>
            <a:off x="9213529" y="4964409"/>
            <a:ext cx="0" cy="127356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7103444" y="5091765"/>
            <a:ext cx="2110085" cy="0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234311" y="3872089"/>
            <a:ext cx="0" cy="9862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773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Determination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free</a:t>
            </a:r>
            <a:r>
              <a:rPr lang="de-CH" dirty="0"/>
              <a:t> </a:t>
            </a:r>
            <a:r>
              <a:rPr lang="de-CH" dirty="0" err="1"/>
              <a:t>settling</a:t>
            </a:r>
            <a:r>
              <a:rPr lang="de-CH" dirty="0"/>
              <a:t> </a:t>
            </a:r>
            <a:r>
              <a:rPr lang="de-CH" dirty="0" err="1"/>
              <a:t>parameter</a:t>
            </a:r>
            <a:r>
              <a:rPr lang="de-CH" dirty="0"/>
              <a:t> </a:t>
            </a:r>
            <a:r>
              <a:rPr lang="de-CH" dirty="0">
                <a:latin typeface="Symbol" panose="05050102010706020507" pitchFamily="18" charset="2"/>
              </a:rPr>
              <a:t>a</a:t>
            </a:r>
            <a:r>
              <a:rPr lang="de-CH" baseline="-25000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15</a:t>
            </a:fld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3"/>
          <a:stretch/>
        </p:blipFill>
        <p:spPr>
          <a:xfrm>
            <a:off x="527582" y="1097280"/>
            <a:ext cx="7498268" cy="36808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172951" y="1275645"/>
            <a:ext cx="4019049" cy="3139321"/>
            <a:chOff x="8172951" y="1275645"/>
            <a:chExt cx="4019049" cy="3139321"/>
          </a:xfrm>
        </p:grpSpPr>
        <p:sp>
          <p:nvSpPr>
            <p:cNvPr id="7" name="TextBox 6"/>
            <p:cNvSpPr txBox="1"/>
            <p:nvPr/>
          </p:nvSpPr>
          <p:spPr>
            <a:xfrm>
              <a:off x="8172951" y="1275645"/>
              <a:ext cx="4019049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err="1"/>
                <a:t>Iterate</a:t>
              </a:r>
              <a:r>
                <a:rPr lang="de-CH" dirty="0"/>
                <a:t> </a:t>
              </a:r>
              <a:r>
                <a:rPr lang="de-CH" b="1" dirty="0">
                  <a:latin typeface="Symbol" panose="05050102010706020507" pitchFamily="18" charset="2"/>
                </a:rPr>
                <a:t>a</a:t>
              </a:r>
              <a:r>
                <a:rPr lang="de-CH" b="1" baseline="-25000" dirty="0"/>
                <a:t>2 </a:t>
              </a:r>
              <a:r>
                <a:rPr lang="de-CH" dirty="0" err="1"/>
                <a:t>until</a:t>
              </a:r>
              <a:r>
                <a:rPr lang="de-CH" dirty="0"/>
                <a:t> </a:t>
              </a:r>
              <a:r>
                <a:rPr lang="de-CH" dirty="0" err="1"/>
                <a:t>the</a:t>
              </a:r>
              <a:r>
                <a:rPr lang="de-CH" dirty="0"/>
                <a:t> </a:t>
              </a:r>
              <a:r>
                <a:rPr lang="de-CH" dirty="0" err="1"/>
                <a:t>depth-averaged</a:t>
              </a:r>
              <a:br>
                <a:rPr lang="de-CH" dirty="0"/>
              </a:br>
              <a:r>
                <a:rPr lang="de-CH" dirty="0" err="1"/>
                <a:t>anisotropy</a:t>
              </a:r>
              <a:r>
                <a:rPr lang="de-CH" dirty="0"/>
                <a:t> </a:t>
              </a:r>
              <a:r>
                <a:rPr lang="de-CH" dirty="0" err="1"/>
                <a:t>from</a:t>
              </a:r>
              <a:r>
                <a:rPr lang="de-CH" dirty="0"/>
                <a:t> </a:t>
              </a:r>
              <a:r>
                <a:rPr lang="de-CH" dirty="0" err="1"/>
                <a:t>the</a:t>
              </a:r>
              <a:r>
                <a:rPr lang="de-CH" dirty="0"/>
                <a:t> </a:t>
              </a:r>
              <a:r>
                <a:rPr lang="de-CH" dirty="0" err="1"/>
                <a:t>model</a:t>
              </a:r>
              <a:r>
                <a:rPr lang="de-CH" dirty="0"/>
                <a:t> (          )</a:t>
              </a:r>
              <a:br>
                <a:rPr lang="de-CH" dirty="0"/>
              </a:br>
              <a:r>
                <a:rPr lang="de-CH" dirty="0" err="1"/>
                <a:t>has</a:t>
              </a:r>
              <a:r>
                <a:rPr lang="de-CH" dirty="0"/>
                <a:t> </a:t>
              </a:r>
              <a:r>
                <a:rPr lang="de-CH" dirty="0" err="1"/>
                <a:t>the</a:t>
              </a:r>
              <a:r>
                <a:rPr lang="de-CH" dirty="0"/>
                <a:t> </a:t>
              </a:r>
              <a:r>
                <a:rPr lang="de-CH" dirty="0" err="1"/>
                <a:t>minimum</a:t>
              </a:r>
              <a:r>
                <a:rPr lang="de-CH" dirty="0"/>
                <a:t> RMSE </a:t>
              </a:r>
              <a:r>
                <a:rPr lang="de-CH" dirty="0" err="1"/>
                <a:t>with</a:t>
              </a:r>
              <a:r>
                <a:rPr lang="de-CH" dirty="0"/>
                <a:t> </a:t>
              </a:r>
              <a:r>
                <a:rPr lang="de-CH" dirty="0" err="1"/>
                <a:t>respect</a:t>
              </a:r>
              <a:br>
                <a:rPr lang="de-CH" dirty="0"/>
              </a:br>
              <a:r>
                <a:rPr lang="de-CH" dirty="0" err="1"/>
                <a:t>to</a:t>
              </a:r>
              <a:r>
                <a:rPr lang="de-CH" dirty="0"/>
                <a:t> </a:t>
              </a:r>
              <a:r>
                <a:rPr lang="de-CH" dirty="0" err="1"/>
                <a:t>the</a:t>
              </a:r>
              <a:r>
                <a:rPr lang="de-CH" dirty="0"/>
                <a:t> </a:t>
              </a:r>
              <a:r>
                <a:rPr lang="de-CH" dirty="0" err="1"/>
                <a:t>depth-averaged</a:t>
              </a:r>
              <a:r>
                <a:rPr lang="de-CH" dirty="0"/>
                <a:t> </a:t>
              </a:r>
              <a:r>
                <a:rPr lang="de-CH" dirty="0" err="1"/>
                <a:t>anisotropy</a:t>
              </a:r>
              <a:r>
                <a:rPr lang="de-CH" dirty="0"/>
                <a:t> </a:t>
              </a:r>
              <a:br>
                <a:rPr lang="de-CH" dirty="0"/>
              </a:br>
              <a:r>
                <a:rPr lang="de-CH" dirty="0" err="1"/>
                <a:t>measured</a:t>
              </a:r>
              <a:r>
                <a:rPr lang="de-CH" dirty="0"/>
                <a:t> </a:t>
              </a:r>
              <a:r>
                <a:rPr lang="de-CH" dirty="0" err="1"/>
                <a:t>by</a:t>
              </a:r>
              <a:r>
                <a:rPr lang="de-CH" dirty="0"/>
                <a:t> </a:t>
              </a:r>
              <a:r>
                <a:rPr lang="de-CH" dirty="0" err="1"/>
                <a:t>radar</a:t>
              </a:r>
              <a:r>
                <a:rPr lang="de-CH" dirty="0"/>
                <a:t> (           ).</a:t>
              </a:r>
            </a:p>
            <a:p>
              <a:endParaRPr lang="de-CH" dirty="0"/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de-CH" dirty="0">
                  <a:latin typeface="Symbol" panose="05050102010706020507" pitchFamily="18" charset="2"/>
                  <a:sym typeface="Wingdings" panose="05000000000000000000" pitchFamily="2" charset="2"/>
                </a:rPr>
                <a:t>a</a:t>
              </a:r>
              <a:r>
                <a:rPr lang="de-CH" baseline="-25000" dirty="0">
                  <a:sym typeface="Wingdings" panose="05000000000000000000" pitchFamily="2" charset="2"/>
                </a:rPr>
                <a:t>2</a:t>
              </a:r>
              <a:r>
                <a:rPr lang="de-CH" dirty="0">
                  <a:sym typeface="Wingdings" panose="05000000000000000000" pitchFamily="2" charset="2"/>
                </a:rPr>
                <a:t> = 1.0 …. 2.5 (</a:t>
              </a:r>
              <a:r>
                <a:rPr lang="de-CH" dirty="0" err="1">
                  <a:sym typeface="Wingdings" panose="05000000000000000000" pitchFamily="2" charset="2"/>
                </a:rPr>
                <a:t>depending</a:t>
              </a:r>
              <a:r>
                <a:rPr lang="de-CH" dirty="0">
                  <a:sym typeface="Wingdings" panose="05000000000000000000" pitchFamily="2" charset="2"/>
                </a:rPr>
                <a:t> on </a:t>
              </a:r>
              <a:r>
                <a:rPr lang="de-CH" dirty="0" err="1">
                  <a:sym typeface="Wingdings" panose="05000000000000000000" pitchFamily="2" charset="2"/>
                </a:rPr>
                <a:t>season</a:t>
              </a:r>
              <a:r>
                <a:rPr lang="de-CH" dirty="0">
                  <a:sym typeface="Wingdings" panose="05000000000000000000" pitchFamily="2" charset="2"/>
                </a:rPr>
                <a:t>)</a:t>
              </a:r>
            </a:p>
            <a:p>
              <a:endParaRPr lang="de-CH" dirty="0">
                <a:sym typeface="Wingdings" panose="05000000000000000000" pitchFamily="2" charset="2"/>
              </a:endParaRPr>
            </a:p>
            <a:p>
              <a:r>
                <a:rPr lang="de-CH" dirty="0" err="1">
                  <a:sym typeface="Wingdings" panose="05000000000000000000" pitchFamily="2" charset="2"/>
                </a:rPr>
                <a:t>Mean</a:t>
              </a:r>
              <a:r>
                <a:rPr lang="de-CH" dirty="0">
                  <a:sym typeface="Wingdings" panose="05000000000000000000" pitchFamily="2" charset="2"/>
                </a:rPr>
                <a:t> </a:t>
              </a:r>
              <a:r>
                <a:rPr lang="de-CH" dirty="0" err="1">
                  <a:sym typeface="Wingdings" panose="05000000000000000000" pitchFamily="2" charset="2"/>
                </a:rPr>
                <a:t>value</a:t>
              </a:r>
              <a:r>
                <a:rPr lang="de-CH" dirty="0">
                  <a:sym typeface="Wingdings" panose="05000000000000000000" pitchFamily="2" charset="2"/>
                </a:rPr>
                <a:t>: </a:t>
              </a:r>
              <a:r>
                <a:rPr lang="de-CH" dirty="0">
                  <a:latin typeface="Symbol" panose="05050102010706020507" pitchFamily="18" charset="2"/>
                  <a:sym typeface="Wingdings" panose="05000000000000000000" pitchFamily="2" charset="2"/>
                </a:rPr>
                <a:t>a</a:t>
              </a:r>
              <a:r>
                <a:rPr lang="de-CH" baseline="-25000" dirty="0">
                  <a:sym typeface="Wingdings" panose="05000000000000000000" pitchFamily="2" charset="2"/>
                </a:rPr>
                <a:t>2</a:t>
              </a:r>
              <a:r>
                <a:rPr lang="de-CH" dirty="0">
                  <a:sym typeface="Wingdings" panose="05000000000000000000" pitchFamily="2" charset="2"/>
                </a:rPr>
                <a:t> </a:t>
              </a:r>
              <a:r>
                <a:rPr lang="de-CH" dirty="0">
                  <a:sym typeface="Symbol" panose="05050102010706020507" pitchFamily="18" charset="2"/>
                </a:rPr>
                <a:t></a:t>
              </a:r>
              <a:r>
                <a:rPr lang="de-CH" dirty="0">
                  <a:sym typeface="Wingdings" panose="05000000000000000000" pitchFamily="2" charset="2"/>
                </a:rPr>
                <a:t> 1.7 </a:t>
              </a:r>
              <a:r>
                <a:rPr lang="de-CH" dirty="0" err="1">
                  <a:sym typeface="Wingdings" panose="05000000000000000000" pitchFamily="2" charset="2"/>
                </a:rPr>
                <a:t>performs</a:t>
              </a:r>
              <a:r>
                <a:rPr lang="de-CH" dirty="0">
                  <a:sym typeface="Wingdings" panose="05000000000000000000" pitchFamily="2" charset="2"/>
                </a:rPr>
                <a:t> </a:t>
              </a:r>
              <a:r>
                <a:rPr lang="de-CH" dirty="0" err="1">
                  <a:sym typeface="Wingdings" panose="05000000000000000000" pitchFamily="2" charset="2"/>
                </a:rPr>
                <a:t>well</a:t>
              </a:r>
              <a:r>
                <a:rPr lang="de-CH" dirty="0">
                  <a:sym typeface="Wingdings" panose="05000000000000000000" pitchFamily="2" charset="2"/>
                </a:rPr>
                <a:t> </a:t>
              </a:r>
              <a:r>
                <a:rPr lang="de-CH" dirty="0" err="1">
                  <a:sym typeface="Wingdings" panose="05000000000000000000" pitchFamily="2" charset="2"/>
                </a:rPr>
                <a:t>for</a:t>
              </a:r>
              <a:br>
                <a:rPr lang="de-CH" dirty="0">
                  <a:sym typeface="Wingdings" panose="05000000000000000000" pitchFamily="2" charset="2"/>
                </a:rPr>
              </a:br>
              <a:r>
                <a:rPr lang="de-CH" dirty="0">
                  <a:sym typeface="Wingdings" panose="05000000000000000000" pitchFamily="2" charset="2"/>
                </a:rPr>
                <a:t>all </a:t>
              </a:r>
              <a:r>
                <a:rPr lang="de-CH" dirty="0" err="1">
                  <a:sym typeface="Wingdings" panose="05000000000000000000" pitchFamily="2" charset="2"/>
                </a:rPr>
                <a:t>seasons</a:t>
              </a:r>
              <a:r>
                <a:rPr lang="de-CH" dirty="0">
                  <a:sym typeface="Wingdings" panose="05000000000000000000" pitchFamily="2" charset="2"/>
                </a:rPr>
                <a:t>. </a:t>
              </a:r>
              <a:r>
                <a:rPr lang="de-CH" dirty="0" err="1">
                  <a:sym typeface="Wingdings" panose="05000000000000000000" pitchFamily="2" charset="2"/>
                </a:rPr>
                <a:t>Exact</a:t>
              </a:r>
              <a:r>
                <a:rPr lang="de-CH" dirty="0">
                  <a:sym typeface="Wingdings" panose="05000000000000000000" pitchFamily="2" charset="2"/>
                </a:rPr>
                <a:t> </a:t>
              </a:r>
              <a:r>
                <a:rPr lang="de-CH" dirty="0" err="1">
                  <a:sym typeface="Wingdings" panose="05000000000000000000" pitchFamily="2" charset="2"/>
                </a:rPr>
                <a:t>value</a:t>
              </a:r>
              <a:r>
                <a:rPr lang="de-CH" dirty="0">
                  <a:sym typeface="Wingdings" panose="05000000000000000000" pitchFamily="2" charset="2"/>
                </a:rPr>
                <a:t> not </a:t>
              </a:r>
              <a:r>
                <a:rPr lang="de-CH" dirty="0" err="1">
                  <a:sym typeface="Wingdings" panose="05000000000000000000" pitchFamily="2" charset="2"/>
                </a:rPr>
                <a:t>very</a:t>
              </a:r>
              <a:r>
                <a:rPr lang="de-CH" dirty="0">
                  <a:sym typeface="Wingdings" panose="05000000000000000000" pitchFamily="2" charset="2"/>
                </a:rPr>
                <a:t> </a:t>
              </a:r>
              <a:r>
                <a:rPr lang="de-CH" dirty="0" err="1">
                  <a:sym typeface="Wingdings" panose="05000000000000000000" pitchFamily="2" charset="2"/>
                </a:rPr>
                <a:t>critical</a:t>
              </a:r>
              <a:r>
                <a:rPr lang="de-CH" dirty="0">
                  <a:sym typeface="Wingdings" panose="05000000000000000000" pitchFamily="2" charset="2"/>
                </a:rPr>
                <a:t> </a:t>
              </a:r>
              <a:br>
                <a:rPr lang="de-CH" dirty="0">
                  <a:sym typeface="Wingdings" panose="05000000000000000000" pitchFamily="2" charset="2"/>
                </a:rPr>
              </a:br>
              <a:r>
                <a:rPr lang="de-CH" dirty="0">
                  <a:sym typeface="Wingdings" panose="05000000000000000000" pitchFamily="2" charset="2"/>
                </a:rPr>
                <a:t>due </a:t>
              </a:r>
              <a:r>
                <a:rPr lang="de-CH" dirty="0" err="1">
                  <a:sym typeface="Wingdings" panose="05000000000000000000" pitchFamily="2" charset="2"/>
                </a:rPr>
                <a:t>to</a:t>
              </a:r>
              <a:r>
                <a:rPr lang="de-CH" dirty="0">
                  <a:sym typeface="Wingdings" panose="05000000000000000000" pitchFamily="2" charset="2"/>
                </a:rPr>
                <a:t> </a:t>
              </a:r>
              <a:r>
                <a:rPr lang="de-CH" dirty="0" err="1">
                  <a:sym typeface="Wingdings" panose="05000000000000000000" pitchFamily="2" charset="2"/>
                </a:rPr>
                <a:t>bounds</a:t>
              </a:r>
              <a:r>
                <a:rPr lang="de-CH" dirty="0">
                  <a:sym typeface="Wingdings" panose="05000000000000000000" pitchFamily="2" charset="2"/>
                </a:rPr>
                <a:t> A</a:t>
              </a:r>
              <a:r>
                <a:rPr lang="de-CH" baseline="-25000" dirty="0">
                  <a:sym typeface="Wingdings" panose="05000000000000000000" pitchFamily="2" charset="2"/>
                </a:rPr>
                <a:t>min</a:t>
              </a:r>
              <a:r>
                <a:rPr lang="de-CH" dirty="0">
                  <a:sym typeface="Wingdings" panose="05000000000000000000" pitchFamily="2" charset="2"/>
                </a:rPr>
                <a:t>, A</a:t>
              </a:r>
              <a:r>
                <a:rPr lang="de-CH" baseline="-25000" dirty="0">
                  <a:sym typeface="Wingdings" panose="05000000000000000000" pitchFamily="2" charset="2"/>
                </a:rPr>
                <a:t>max</a:t>
              </a:r>
              <a:r>
                <a:rPr lang="de-CH" dirty="0">
                  <a:sym typeface="Wingdings" panose="05000000000000000000" pitchFamily="2" charset="2"/>
                </a:rPr>
                <a:t>. 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0879667" y="1738489"/>
              <a:ext cx="485422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162822" y="2570796"/>
              <a:ext cx="48542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27582" y="5012267"/>
            <a:ext cx="5105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/>
              <a:t>No</a:t>
            </a:r>
            <a:r>
              <a:rPr lang="de-CH" dirty="0"/>
              <a:t> CT </a:t>
            </a:r>
            <a:r>
              <a:rPr lang="de-CH" dirty="0" err="1"/>
              <a:t>data</a:t>
            </a:r>
            <a:r>
              <a:rPr lang="de-CH" dirty="0"/>
              <a:t> </a:t>
            </a:r>
            <a:r>
              <a:rPr lang="de-CH" dirty="0" err="1"/>
              <a:t>available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calibration</a:t>
            </a:r>
            <a:r>
              <a:rPr lang="de-CH" dirty="0"/>
              <a:t>/</a:t>
            </a:r>
            <a:r>
              <a:rPr lang="de-CH" dirty="0" err="1"/>
              <a:t>validation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anisotropy</a:t>
            </a:r>
            <a:r>
              <a:rPr lang="de-CH" dirty="0"/>
              <a:t> </a:t>
            </a:r>
            <a:r>
              <a:rPr lang="de-CH" dirty="0" err="1"/>
              <a:t>evolution</a:t>
            </a:r>
            <a:r>
              <a:rPr lang="de-CH" dirty="0"/>
              <a:t> </a:t>
            </a:r>
            <a:r>
              <a:rPr lang="de-CH" dirty="0" err="1"/>
              <a:t>under</a:t>
            </a:r>
            <a:r>
              <a:rPr lang="de-CH" dirty="0"/>
              <a:t> </a:t>
            </a:r>
            <a:r>
              <a:rPr lang="de-CH" dirty="0" err="1"/>
              <a:t>settling</a:t>
            </a:r>
            <a:r>
              <a:rPr lang="de-CH" dirty="0"/>
              <a:t>. </a:t>
            </a:r>
            <a:r>
              <a:rPr lang="de-CH" dirty="0" err="1"/>
              <a:t>Fresh</a:t>
            </a:r>
            <a:r>
              <a:rPr lang="de-CH" dirty="0"/>
              <a:t> </a:t>
            </a:r>
            <a:r>
              <a:rPr lang="de-CH" dirty="0" err="1"/>
              <a:t>snow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very</a:t>
            </a:r>
            <a:r>
              <a:rPr lang="de-CH" dirty="0"/>
              <a:t> </a:t>
            </a:r>
            <a:r>
              <a:rPr lang="de-CH" dirty="0" err="1"/>
              <a:t>difficult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handle in lab </a:t>
            </a:r>
            <a:r>
              <a:rPr lang="de-CH" dirty="0" err="1"/>
              <a:t>experiments</a:t>
            </a:r>
            <a:r>
              <a:rPr lang="de-CH" dirty="0"/>
              <a:t>. Radar </a:t>
            </a:r>
            <a:r>
              <a:rPr lang="de-CH" dirty="0" err="1"/>
              <a:t>provides</a:t>
            </a:r>
            <a:r>
              <a:rPr lang="de-CH" dirty="0"/>
              <a:t> a </a:t>
            </a:r>
            <a:r>
              <a:rPr lang="de-CH" dirty="0" err="1"/>
              <a:t>mean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measuring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anisotropy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fresh</a:t>
            </a:r>
            <a:r>
              <a:rPr lang="de-CH" dirty="0"/>
              <a:t> </a:t>
            </a:r>
            <a:r>
              <a:rPr lang="de-CH" dirty="0" err="1"/>
              <a:t>snow</a:t>
            </a:r>
            <a:r>
              <a:rPr lang="de-CH" dirty="0"/>
              <a:t>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913108" y="4784230"/>
            <a:ext cx="5080000" cy="1779289"/>
            <a:chOff x="6913108" y="4784230"/>
            <a:chExt cx="5080000" cy="177928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108" y="4784230"/>
              <a:ext cx="5080000" cy="177928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913108" y="6208889"/>
              <a:ext cx="5080000" cy="280706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</p:spTree>
    <p:extLst>
      <p:ext uri="{BB962C8B-B14F-4D97-AF65-F5344CB8AC3E}">
        <p14:creationId xmlns:p14="http://schemas.microsoft.com/office/powerpoint/2010/main" val="121052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6"/>
          <a:stretch/>
        </p:blipFill>
        <p:spPr>
          <a:xfrm>
            <a:off x="5888897" y="83123"/>
            <a:ext cx="6138215" cy="502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95784"/>
          </a:xfrm>
        </p:spPr>
        <p:txBody>
          <a:bodyPr/>
          <a:lstStyle/>
          <a:p>
            <a:r>
              <a:rPr lang="de-CH" dirty="0"/>
              <a:t>Model </a:t>
            </a:r>
            <a:r>
              <a:rPr lang="de-CH" dirty="0" err="1"/>
              <a:t>results</a:t>
            </a:r>
            <a:endParaRPr lang="de-CH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16</a:t>
            </a:fld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1"/>
          <a:stretch/>
        </p:blipFill>
        <p:spPr>
          <a:xfrm>
            <a:off x="164888" y="726451"/>
            <a:ext cx="6138215" cy="5019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b="9247"/>
          <a:stretch/>
        </p:blipFill>
        <p:spPr>
          <a:xfrm>
            <a:off x="6452117" y="726449"/>
            <a:ext cx="5574995" cy="49857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4588" y="5906633"/>
            <a:ext cx="9923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Model </a:t>
            </a:r>
            <a:r>
              <a:rPr lang="de-CH" dirty="0" err="1"/>
              <a:t>results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 </a:t>
            </a:r>
            <a:r>
              <a:rPr lang="de-CH" dirty="0"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de-CH" baseline="-25000" dirty="0">
                <a:sym typeface="Wingdings" panose="05000000000000000000" pitchFamily="2" charset="2"/>
              </a:rPr>
              <a:t>2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>
                <a:sym typeface="Symbol" panose="05050102010706020507" pitchFamily="18" charset="2"/>
              </a:rPr>
              <a:t></a:t>
            </a:r>
            <a:r>
              <a:rPr lang="de-CH" dirty="0">
                <a:sym typeface="Wingdings" panose="05000000000000000000" pitchFamily="2" charset="2"/>
              </a:rPr>
              <a:t> 1.7 </a:t>
            </a:r>
            <a:r>
              <a:rPr lang="de-CH" dirty="0" err="1">
                <a:sym typeface="Wingdings" panose="05000000000000000000" pitchFamily="2" charset="2"/>
              </a:rPr>
              <a:t>applied</a:t>
            </a:r>
            <a:r>
              <a:rPr lang="de-CH" dirty="0">
                <a:sym typeface="Wingdings" panose="05000000000000000000" pitchFamily="2" charset="2"/>
              </a:rPr>
              <a:t> on all </a:t>
            </a:r>
            <a:r>
              <a:rPr lang="de-CH" dirty="0" err="1">
                <a:sym typeface="Wingdings" panose="05000000000000000000" pitchFamily="2" charset="2"/>
              </a:rPr>
              <a:t>four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seasons</a:t>
            </a:r>
            <a:r>
              <a:rPr lang="de-CH" dirty="0">
                <a:sym typeface="Wingdings" panose="05000000000000000000" pitchFamily="2" charset="2"/>
              </a:rPr>
              <a:t>. </a:t>
            </a:r>
            <a:r>
              <a:rPr lang="de-CH" dirty="0" err="1">
                <a:sym typeface="Wingdings" panose="05000000000000000000" pitchFamily="2" charset="2"/>
              </a:rPr>
              <a:t>Wet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snow</a:t>
            </a:r>
            <a:r>
              <a:rPr lang="de-CH" dirty="0">
                <a:sym typeface="Wingdings" panose="05000000000000000000" pitchFamily="2" charset="2"/>
              </a:rPr>
              <a:t> (</a:t>
            </a:r>
            <a:r>
              <a:rPr lang="de-CH" dirty="0" err="1">
                <a:sym typeface="Wingdings" panose="05000000000000000000" pitchFamily="2" charset="2"/>
              </a:rPr>
              <a:t>matamorphism</a:t>
            </a:r>
            <a:r>
              <a:rPr lang="de-CH" dirty="0">
                <a:sym typeface="Wingdings" panose="05000000000000000000" pitchFamily="2" charset="2"/>
              </a:rPr>
              <a:t>) </a:t>
            </a:r>
            <a:r>
              <a:rPr lang="de-CH" dirty="0" err="1">
                <a:sym typeface="Wingdings" panose="05000000000000000000" pitchFamily="2" charset="2"/>
              </a:rPr>
              <a:t>excluded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from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model</a:t>
            </a:r>
            <a:r>
              <a:rPr lang="de-CH" dirty="0">
                <a:sym typeface="Wingdings" panose="05000000000000000000" pitchFamily="2" charset="2"/>
              </a:rPr>
              <a:t>.</a:t>
            </a:r>
            <a:endParaRPr lang="de-CH" dirty="0"/>
          </a:p>
        </p:txBody>
      </p:sp>
      <p:sp>
        <p:nvSpPr>
          <p:cNvPr id="10" name="TextBox 9"/>
          <p:cNvSpPr txBox="1"/>
          <p:nvPr/>
        </p:nvSpPr>
        <p:spPr>
          <a:xfrm>
            <a:off x="4959927" y="1801091"/>
            <a:ext cx="888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err="1"/>
              <a:t>wet</a:t>
            </a:r>
            <a:r>
              <a:rPr lang="de-CH" sz="1400" dirty="0"/>
              <a:t> </a:t>
            </a:r>
            <a:r>
              <a:rPr lang="de-CH" sz="1400" dirty="0" err="1"/>
              <a:t>snow</a:t>
            </a:r>
            <a:endParaRPr lang="de-CH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76800" y="4405746"/>
            <a:ext cx="888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err="1"/>
              <a:t>wet</a:t>
            </a:r>
            <a:r>
              <a:rPr lang="de-CH" sz="1400" dirty="0"/>
              <a:t> </a:t>
            </a:r>
            <a:r>
              <a:rPr lang="de-CH" sz="1400" dirty="0" err="1"/>
              <a:t>snow</a:t>
            </a:r>
            <a:endParaRPr lang="de-CH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764982" y="4364183"/>
            <a:ext cx="888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err="1"/>
              <a:t>wet</a:t>
            </a:r>
            <a:r>
              <a:rPr lang="de-CH" sz="1400" dirty="0"/>
              <a:t> </a:t>
            </a:r>
            <a:r>
              <a:rPr lang="de-CH" sz="1400" dirty="0" err="1"/>
              <a:t>snow</a:t>
            </a:r>
            <a:endParaRPr lang="de-CH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1014363" y="1773382"/>
            <a:ext cx="888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err="1"/>
              <a:t>wet</a:t>
            </a:r>
            <a:r>
              <a:rPr lang="de-CH" sz="1400" dirty="0"/>
              <a:t> </a:t>
            </a:r>
            <a:r>
              <a:rPr lang="de-CH" sz="1400" dirty="0" err="1"/>
              <a:t>snow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2852870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Validation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field-measured</a:t>
            </a:r>
            <a:r>
              <a:rPr lang="de-CH" dirty="0"/>
              <a:t> µCT </a:t>
            </a:r>
            <a:r>
              <a:rPr lang="de-CH" dirty="0" err="1"/>
              <a:t>data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17</a:t>
            </a:fld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1097280"/>
            <a:ext cx="4859952" cy="52006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23497" y="978680"/>
            <a:ext cx="3438978" cy="5368357"/>
            <a:chOff x="428172" y="978681"/>
            <a:chExt cx="2813928" cy="48845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57"/>
            <a:stretch/>
          </p:blipFill>
          <p:spPr>
            <a:xfrm>
              <a:off x="428173" y="978681"/>
              <a:ext cx="2813927" cy="229791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72" y="3344758"/>
              <a:ext cx="2813927" cy="2518477"/>
            </a:xfrm>
            <a:prstGeom prst="rect">
              <a:avLst/>
            </a:prstGeom>
          </p:spPr>
        </p:pic>
      </p:grpSp>
      <p:cxnSp>
        <p:nvCxnSpPr>
          <p:cNvPr id="12" name="Straight Connector 11"/>
          <p:cNvCxnSpPr/>
          <p:nvPr/>
        </p:nvCxnSpPr>
        <p:spPr>
          <a:xfrm>
            <a:off x="3371850" y="2343150"/>
            <a:ext cx="0" cy="609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62225" y="3648075"/>
            <a:ext cx="0" cy="609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62325" y="3648075"/>
            <a:ext cx="0" cy="609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43275" y="4953000"/>
            <a:ext cx="0" cy="609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681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Conclusion</a:t>
            </a:r>
            <a:endParaRPr lang="de-CH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97280"/>
                <a:ext cx="10515600" cy="4679978"/>
              </a:xfrm>
            </p:spPr>
            <p:txBody>
              <a:bodyPr>
                <a:noAutofit/>
              </a:bodyPr>
              <a:lstStyle/>
              <a:p>
                <a:r>
                  <a:rPr lang="de-DE" sz="2400" dirty="0" err="1">
                    <a:latin typeface="+mj-lt"/>
                  </a:rPr>
                  <a:t>Good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agreement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between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radar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measurements</a:t>
                </a:r>
                <a:r>
                  <a:rPr lang="de-DE" sz="2400" dirty="0">
                    <a:latin typeface="+mj-lt"/>
                  </a:rPr>
                  <a:t>, </a:t>
                </a:r>
                <a:r>
                  <a:rPr lang="de-DE" sz="2400" dirty="0" err="1">
                    <a:latin typeface="+mj-lt"/>
                  </a:rPr>
                  <a:t>model</a:t>
                </a:r>
                <a:r>
                  <a:rPr lang="de-DE" sz="2400" dirty="0">
                    <a:latin typeface="+mj-lt"/>
                  </a:rPr>
                  <a:t> and CT </a:t>
                </a:r>
                <a:r>
                  <a:rPr lang="de-DE" sz="2400" dirty="0" err="1">
                    <a:latin typeface="+mj-lt"/>
                  </a:rPr>
                  <a:t>data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demonstrates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that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the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b="1" dirty="0" err="1">
                    <a:latin typeface="+mj-lt"/>
                  </a:rPr>
                  <a:t>anisotropy</a:t>
                </a:r>
                <a:r>
                  <a:rPr lang="de-DE" sz="2400" b="1" dirty="0">
                    <a:latin typeface="+mj-lt"/>
                  </a:rPr>
                  <a:t> </a:t>
                </a:r>
                <a:r>
                  <a:rPr lang="de-DE" sz="2400" b="1" dirty="0" err="1">
                    <a:latin typeface="+mj-lt"/>
                  </a:rPr>
                  <a:t>can</a:t>
                </a:r>
                <a:r>
                  <a:rPr lang="de-DE" sz="2400" b="1" dirty="0">
                    <a:latin typeface="+mj-lt"/>
                  </a:rPr>
                  <a:t> </a:t>
                </a:r>
                <a:r>
                  <a:rPr lang="de-DE" sz="2400" b="1" dirty="0" err="1">
                    <a:latin typeface="+mj-lt"/>
                  </a:rPr>
                  <a:t>be</a:t>
                </a:r>
                <a:r>
                  <a:rPr lang="de-DE" sz="2400" b="1" dirty="0">
                    <a:latin typeface="+mj-lt"/>
                  </a:rPr>
                  <a:t> </a:t>
                </a:r>
                <a:r>
                  <a:rPr lang="de-DE" sz="2400" b="1" dirty="0" err="1">
                    <a:latin typeface="+mj-lt"/>
                  </a:rPr>
                  <a:t>measured</a:t>
                </a:r>
                <a:r>
                  <a:rPr lang="de-DE" sz="2400" b="1" dirty="0">
                    <a:latin typeface="+mj-lt"/>
                  </a:rPr>
                  <a:t> </a:t>
                </a:r>
                <a:r>
                  <a:rPr lang="de-DE" sz="2400" b="1" dirty="0" err="1">
                    <a:latin typeface="+mj-lt"/>
                  </a:rPr>
                  <a:t>with</a:t>
                </a:r>
                <a:r>
                  <a:rPr lang="de-DE" sz="2400" b="1" dirty="0">
                    <a:latin typeface="+mj-lt"/>
                  </a:rPr>
                  <a:t> polarimetric </a:t>
                </a:r>
                <a:r>
                  <a:rPr lang="de-DE" sz="2400" b="1" dirty="0" err="1">
                    <a:latin typeface="+mj-lt"/>
                  </a:rPr>
                  <a:t>radar</a:t>
                </a:r>
                <a:r>
                  <a:rPr lang="de-DE" sz="2400" b="1" dirty="0">
                    <a:latin typeface="+mj-lt"/>
                  </a:rPr>
                  <a:t> </a:t>
                </a:r>
                <a:r>
                  <a:rPr lang="de-DE" sz="2400" b="1" dirty="0" err="1">
                    <a:latin typeface="+mj-lt"/>
                  </a:rPr>
                  <a:t>systems</a:t>
                </a:r>
                <a:r>
                  <a:rPr lang="de-DE" sz="2400" b="1" dirty="0">
                    <a:latin typeface="+mj-lt"/>
                  </a:rPr>
                  <a:t> </a:t>
                </a:r>
                <a:r>
                  <a:rPr lang="de-DE" sz="2400" dirty="0">
                    <a:latin typeface="+mj-lt"/>
                  </a:rPr>
                  <a:t>at 10 – 20 GHz non-</a:t>
                </a:r>
                <a:r>
                  <a:rPr lang="de-DE" sz="2400" dirty="0" err="1">
                    <a:latin typeface="+mj-lt"/>
                  </a:rPr>
                  <a:t>destructively</a:t>
                </a:r>
                <a:r>
                  <a:rPr lang="de-DE" sz="2400" dirty="0">
                    <a:latin typeface="+mj-lt"/>
                  </a:rPr>
                  <a:t>.</a:t>
                </a:r>
              </a:p>
              <a:p>
                <a:r>
                  <a:rPr lang="de-DE" sz="2400" dirty="0" err="1">
                    <a:latin typeface="+mj-lt"/>
                  </a:rPr>
                  <a:t>Remarkable</a:t>
                </a:r>
                <a:r>
                  <a:rPr lang="de-DE" sz="2400" dirty="0">
                    <a:latin typeface="+mj-lt"/>
                  </a:rPr>
                  <a:t>, </a:t>
                </a:r>
                <a:r>
                  <a:rPr lang="de-DE" sz="2400" dirty="0" err="1">
                    <a:latin typeface="+mj-lt"/>
                  </a:rPr>
                  <a:t>that</a:t>
                </a:r>
                <a:r>
                  <a:rPr lang="de-DE" sz="2400" dirty="0">
                    <a:latin typeface="+mj-lt"/>
                  </a:rPr>
                  <a:t> a </a:t>
                </a:r>
                <a:r>
                  <a:rPr lang="de-DE" sz="2400" dirty="0" err="1">
                    <a:latin typeface="+mj-lt"/>
                  </a:rPr>
                  <a:t>model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that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consists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of</a:t>
                </a:r>
                <a:r>
                  <a:rPr lang="de-DE" sz="2400" dirty="0">
                    <a:latin typeface="+mj-lt"/>
                  </a:rPr>
                  <a:t> a </a:t>
                </a:r>
                <a:r>
                  <a:rPr lang="de-DE" sz="2400" dirty="0" err="1">
                    <a:latin typeface="+mj-lt"/>
                  </a:rPr>
                  <a:t>few</a:t>
                </a:r>
                <a:r>
                  <a:rPr lang="de-DE" sz="2400" dirty="0">
                    <a:latin typeface="+mj-lt"/>
                  </a:rPr>
                  <a:t> simple </a:t>
                </a:r>
                <a:r>
                  <a:rPr lang="de-DE" sz="2400" dirty="0" err="1">
                    <a:latin typeface="+mj-lt"/>
                  </a:rPr>
                  <a:t>equations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that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are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based</a:t>
                </a:r>
                <a:r>
                  <a:rPr lang="de-DE" sz="2400" dirty="0">
                    <a:latin typeface="+mj-lt"/>
                  </a:rPr>
                  <a:t> on </a:t>
                </a:r>
                <a:r>
                  <a:rPr lang="de-DE" sz="2400" dirty="0" err="1">
                    <a:latin typeface="+mj-lt"/>
                  </a:rPr>
                  <a:t>thermodynamic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mean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fields</a:t>
                </a:r>
                <a:r>
                  <a:rPr lang="de-DE" sz="2400" dirty="0">
                    <a:latin typeface="+mj-lt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acc>
                  </m:oMath>
                </a14:m>
                <a:r>
                  <a:rPr lang="de-DE" sz="2400" dirty="0">
                    <a:latin typeface="+mj-lt"/>
                  </a:rPr>
                  <a:t>, T, </a:t>
                </a:r>
                <a14:m>
                  <m:oMath xmlns:m="http://schemas.openxmlformats.org/officeDocument/2006/math">
                    <m:r>
                      <a:rPr lang="de-DE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</m:oMath>
                </a14:m>
                <a:r>
                  <a:rPr lang="de-DE" sz="2400" dirty="0">
                    <a:latin typeface="+mj-lt"/>
                  </a:rPr>
                  <a:t>T) </a:t>
                </a:r>
                <a:r>
                  <a:rPr lang="de-DE" sz="2400" dirty="0" err="1">
                    <a:latin typeface="+mj-lt"/>
                  </a:rPr>
                  <a:t>is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able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to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model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the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structural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anisotropy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with</a:t>
                </a:r>
                <a:r>
                  <a:rPr lang="de-DE" sz="2400" dirty="0">
                    <a:latin typeface="+mj-lt"/>
                  </a:rPr>
                  <a:t> an </a:t>
                </a:r>
                <a:r>
                  <a:rPr lang="de-DE" sz="2400" dirty="0" err="1">
                    <a:latin typeface="+mj-lt"/>
                  </a:rPr>
                  <a:t>good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accuracy</a:t>
                </a:r>
                <a:r>
                  <a:rPr lang="de-DE" sz="2400" dirty="0">
                    <a:latin typeface="+mj-lt"/>
                  </a:rPr>
                  <a:t>. </a:t>
                </a:r>
                <a:r>
                  <a:rPr lang="de-DE" sz="2400" dirty="0">
                    <a:latin typeface="+mj-lt"/>
                    <a:sym typeface="Wingdings" panose="05000000000000000000" pitchFamily="2" charset="2"/>
                  </a:rPr>
                  <a:t> </a:t>
                </a:r>
                <a:r>
                  <a:rPr lang="de-DE" sz="2400" b="1" dirty="0">
                    <a:latin typeface="+mj-lt"/>
                    <a:sym typeface="Wingdings" panose="05000000000000000000" pitchFamily="2" charset="2"/>
                  </a:rPr>
                  <a:t>The </a:t>
                </a:r>
                <a:r>
                  <a:rPr lang="de-DE" sz="2400" b="1" dirty="0" err="1">
                    <a:latin typeface="+mj-lt"/>
                    <a:sym typeface="Wingdings" panose="05000000000000000000" pitchFamily="2" charset="2"/>
                  </a:rPr>
                  <a:t>model</a:t>
                </a:r>
                <a:r>
                  <a:rPr lang="de-DE" sz="2400" b="1" dirty="0">
                    <a:latin typeface="+mj-lt"/>
                    <a:sym typeface="Wingdings" panose="05000000000000000000" pitchFamily="2" charset="2"/>
                  </a:rPr>
                  <a:t> </a:t>
                </a:r>
                <a:r>
                  <a:rPr lang="de-DE" sz="2400" b="1" dirty="0" err="1">
                    <a:latin typeface="+mj-lt"/>
                    <a:sym typeface="Wingdings" panose="05000000000000000000" pitchFamily="2" charset="2"/>
                  </a:rPr>
                  <a:t>allows</a:t>
                </a:r>
                <a:r>
                  <a:rPr lang="de-DE" sz="2400" b="1" dirty="0">
                    <a:latin typeface="+mj-lt"/>
                    <a:sym typeface="Wingdings" panose="05000000000000000000" pitchFamily="2" charset="2"/>
                  </a:rPr>
                  <a:t> </a:t>
                </a:r>
                <a:r>
                  <a:rPr lang="de-DE" sz="2400" b="1" dirty="0" err="1">
                    <a:latin typeface="+mj-lt"/>
                    <a:sym typeface="Wingdings" panose="05000000000000000000" pitchFamily="2" charset="2"/>
                  </a:rPr>
                  <a:t>for</a:t>
                </a:r>
                <a:r>
                  <a:rPr lang="de-DE" sz="2400" b="1" dirty="0">
                    <a:latin typeface="+mj-lt"/>
                    <a:sym typeface="Wingdings" panose="05000000000000000000" pitchFamily="2" charset="2"/>
                  </a:rPr>
                  <a:t> </a:t>
                </a:r>
                <a:r>
                  <a:rPr lang="de-DE" sz="2400" b="1" dirty="0" err="1">
                    <a:latin typeface="+mj-lt"/>
                    <a:sym typeface="Wingdings" panose="05000000000000000000" pitchFamily="2" charset="2"/>
                  </a:rPr>
                  <a:t>improved</a:t>
                </a:r>
                <a:r>
                  <a:rPr lang="de-DE" sz="2400" b="1" dirty="0">
                    <a:latin typeface="+mj-lt"/>
                    <a:sym typeface="Wingdings" panose="05000000000000000000" pitchFamily="2" charset="2"/>
                  </a:rPr>
                  <a:t> </a:t>
                </a:r>
                <a:r>
                  <a:rPr lang="de-DE" sz="2400" b="1" dirty="0" err="1">
                    <a:latin typeface="+mj-lt"/>
                    <a:sym typeface="Wingdings" panose="05000000000000000000" pitchFamily="2" charset="2"/>
                  </a:rPr>
                  <a:t>parametrization</a:t>
                </a:r>
                <a:r>
                  <a:rPr lang="de-DE" sz="2400" b="1" dirty="0">
                    <a:latin typeface="+mj-lt"/>
                    <a:sym typeface="Wingdings" panose="05000000000000000000" pitchFamily="2" charset="2"/>
                  </a:rPr>
                  <a:t> </a:t>
                </a:r>
                <a:r>
                  <a:rPr lang="de-DE" sz="2400" b="1" dirty="0" err="1">
                    <a:latin typeface="+mj-lt"/>
                    <a:sym typeface="Wingdings" panose="05000000000000000000" pitchFamily="2" charset="2"/>
                  </a:rPr>
                  <a:t>of</a:t>
                </a:r>
                <a:r>
                  <a:rPr lang="de-DE" sz="2400" b="1" dirty="0">
                    <a:latin typeface="+mj-lt"/>
                    <a:sym typeface="Wingdings" panose="05000000000000000000" pitchFamily="2" charset="2"/>
                  </a:rPr>
                  <a:t> thermal, </a:t>
                </a:r>
                <a:r>
                  <a:rPr lang="de-DE" sz="2400" b="1" dirty="0" err="1">
                    <a:latin typeface="+mj-lt"/>
                    <a:sym typeface="Wingdings" panose="05000000000000000000" pitchFamily="2" charset="2"/>
                  </a:rPr>
                  <a:t>mechanical</a:t>
                </a:r>
                <a:r>
                  <a:rPr lang="de-DE" sz="2400" b="1" dirty="0">
                    <a:latin typeface="+mj-lt"/>
                    <a:sym typeface="Wingdings" panose="05000000000000000000" pitchFamily="2" charset="2"/>
                  </a:rPr>
                  <a:t> </a:t>
                </a:r>
                <a:r>
                  <a:rPr lang="de-DE" sz="2400" b="1" dirty="0" err="1">
                    <a:latin typeface="+mj-lt"/>
                    <a:sym typeface="Wingdings" panose="05000000000000000000" pitchFamily="2" charset="2"/>
                  </a:rPr>
                  <a:t>and</a:t>
                </a:r>
                <a:r>
                  <a:rPr lang="de-DE" sz="2400" b="1" dirty="0">
                    <a:latin typeface="+mj-lt"/>
                    <a:sym typeface="Wingdings" panose="05000000000000000000" pitchFamily="2" charset="2"/>
                  </a:rPr>
                  <a:t> </a:t>
                </a:r>
                <a:r>
                  <a:rPr lang="de-DE" sz="2400" b="1" dirty="0" err="1">
                    <a:latin typeface="+mj-lt"/>
                    <a:sym typeface="Wingdings" panose="05000000000000000000" pitchFamily="2" charset="2"/>
                  </a:rPr>
                  <a:t>dielectric</a:t>
                </a:r>
                <a:r>
                  <a:rPr lang="de-DE" sz="2400" b="1" dirty="0">
                    <a:latin typeface="+mj-lt"/>
                    <a:sym typeface="Wingdings" panose="05000000000000000000" pitchFamily="2" charset="2"/>
                  </a:rPr>
                  <a:t> </a:t>
                </a:r>
                <a:r>
                  <a:rPr lang="de-DE" sz="2400" b="1" dirty="0" err="1">
                    <a:latin typeface="+mj-lt"/>
                    <a:sym typeface="Wingdings" panose="05000000000000000000" pitchFamily="2" charset="2"/>
                  </a:rPr>
                  <a:t>properties</a:t>
                </a:r>
                <a:r>
                  <a:rPr lang="de-DE" sz="2400" b="1" dirty="0">
                    <a:latin typeface="+mj-lt"/>
                    <a:sym typeface="Wingdings" panose="05000000000000000000" pitchFamily="2" charset="2"/>
                  </a:rPr>
                  <a:t> </a:t>
                </a:r>
                <a:r>
                  <a:rPr lang="de-DE" sz="2400" b="1" dirty="0" err="1">
                    <a:latin typeface="+mj-lt"/>
                    <a:sym typeface="Wingdings" panose="05000000000000000000" pitchFamily="2" charset="2"/>
                  </a:rPr>
                  <a:t>of</a:t>
                </a:r>
                <a:r>
                  <a:rPr lang="de-DE" sz="2400" b="1" dirty="0">
                    <a:latin typeface="+mj-lt"/>
                    <a:sym typeface="Wingdings" panose="05000000000000000000" pitchFamily="2" charset="2"/>
                  </a:rPr>
                  <a:t> </a:t>
                </a:r>
                <a:r>
                  <a:rPr lang="de-DE" sz="2400" b="1" dirty="0" err="1">
                    <a:latin typeface="+mj-lt"/>
                    <a:sym typeface="Wingdings" panose="05000000000000000000" pitchFamily="2" charset="2"/>
                  </a:rPr>
                  <a:t>the</a:t>
                </a:r>
                <a:r>
                  <a:rPr lang="de-DE" sz="2400" b="1" dirty="0">
                    <a:latin typeface="+mj-lt"/>
                    <a:sym typeface="Wingdings" panose="05000000000000000000" pitchFamily="2" charset="2"/>
                  </a:rPr>
                  <a:t> </a:t>
                </a:r>
                <a:r>
                  <a:rPr lang="de-DE" sz="2400" b="1" dirty="0" err="1">
                    <a:latin typeface="+mj-lt"/>
                    <a:sym typeface="Wingdings" panose="05000000000000000000" pitchFamily="2" charset="2"/>
                  </a:rPr>
                  <a:t>snow</a:t>
                </a:r>
                <a:r>
                  <a:rPr lang="de-DE" sz="2400" b="1" dirty="0">
                    <a:latin typeface="+mj-lt"/>
                    <a:sym typeface="Wingdings" panose="05000000000000000000" pitchFamily="2" charset="2"/>
                  </a:rPr>
                  <a:t> pack.</a:t>
                </a:r>
                <a:r>
                  <a:rPr lang="de-DE" sz="2400" dirty="0">
                    <a:latin typeface="+mj-lt"/>
                    <a:sym typeface="Wingdings" panose="05000000000000000000" pitchFamily="2" charset="2"/>
                  </a:rPr>
                  <a:t> </a:t>
                </a:r>
                <a:endParaRPr lang="de-DE" sz="2400" dirty="0">
                  <a:latin typeface="+mj-lt"/>
                </a:endParaRPr>
              </a:p>
              <a:p>
                <a:r>
                  <a:rPr lang="de-DE" sz="2400" dirty="0" err="1">
                    <a:latin typeface="+mj-lt"/>
                  </a:rPr>
                  <a:t>We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b="1" dirty="0" err="1">
                    <a:latin typeface="+mj-lt"/>
                  </a:rPr>
                  <a:t>confirmed</a:t>
                </a:r>
                <a:r>
                  <a:rPr lang="de-DE" sz="2400" b="1" dirty="0">
                    <a:latin typeface="+mj-lt"/>
                  </a:rPr>
                  <a:t> TGM </a:t>
                </a:r>
                <a:r>
                  <a:rPr lang="de-DE" sz="2400" dirty="0" err="1">
                    <a:latin typeface="+mj-lt"/>
                  </a:rPr>
                  <a:t>as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one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the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main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driver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for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the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evolution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of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the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structural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anisotropy</a:t>
                </a:r>
                <a:r>
                  <a:rPr lang="de-DE" sz="2400" dirty="0">
                    <a:latin typeface="+mj-lt"/>
                  </a:rPr>
                  <a:t> and </a:t>
                </a:r>
                <a:r>
                  <a:rPr lang="de-DE" sz="2400" b="1" dirty="0" err="1">
                    <a:latin typeface="+mj-lt"/>
                  </a:rPr>
                  <a:t>identified</a:t>
                </a:r>
                <a:r>
                  <a:rPr lang="de-DE" sz="2400" b="1" dirty="0">
                    <a:latin typeface="+mj-lt"/>
                  </a:rPr>
                  <a:t> </a:t>
                </a:r>
                <a:r>
                  <a:rPr lang="de-DE" sz="2400" b="1" dirty="0" err="1">
                    <a:latin typeface="+mj-lt"/>
                  </a:rPr>
                  <a:t>snow</a:t>
                </a:r>
                <a:r>
                  <a:rPr lang="de-DE" sz="2400" b="1" dirty="0">
                    <a:latin typeface="+mj-lt"/>
                  </a:rPr>
                  <a:t> </a:t>
                </a:r>
                <a:r>
                  <a:rPr lang="de-DE" sz="2400" b="1" dirty="0" err="1">
                    <a:latin typeface="+mj-lt"/>
                  </a:rPr>
                  <a:t>settling</a:t>
                </a:r>
                <a:r>
                  <a:rPr lang="de-DE" sz="2400" b="1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as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the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main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driver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b="1" dirty="0" err="1">
                    <a:latin typeface="+mj-lt"/>
                  </a:rPr>
                  <a:t>for</a:t>
                </a:r>
                <a:r>
                  <a:rPr lang="de-DE" sz="2400" b="1" dirty="0">
                    <a:latin typeface="+mj-lt"/>
                  </a:rPr>
                  <a:t> horizontal </a:t>
                </a:r>
                <a:r>
                  <a:rPr lang="de-DE" sz="2400" b="1" dirty="0" err="1">
                    <a:latin typeface="+mj-lt"/>
                  </a:rPr>
                  <a:t>structures</a:t>
                </a:r>
                <a:r>
                  <a:rPr lang="de-DE" sz="2400" dirty="0">
                    <a:latin typeface="+mj-lt"/>
                  </a:rPr>
                  <a:t>.</a:t>
                </a:r>
              </a:p>
              <a:p>
                <a:r>
                  <a:rPr lang="de-DE" sz="2400" dirty="0">
                    <a:latin typeface="+mj-lt"/>
                  </a:rPr>
                  <a:t>Positive CPD </a:t>
                </a:r>
                <a:r>
                  <a:rPr lang="de-DE" sz="2400" dirty="0" err="1">
                    <a:latin typeface="+mj-lt"/>
                  </a:rPr>
                  <a:t>changes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measured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by</a:t>
                </a:r>
                <a:r>
                  <a:rPr lang="de-DE" sz="2400" dirty="0">
                    <a:latin typeface="+mj-lt"/>
                  </a:rPr>
                  <a:t> polarimetric </a:t>
                </a:r>
                <a:r>
                  <a:rPr lang="de-DE" sz="2400" dirty="0" err="1">
                    <a:latin typeface="+mj-lt"/>
                  </a:rPr>
                  <a:t>radar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can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quantify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fresh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snow</a:t>
                </a:r>
                <a:r>
                  <a:rPr lang="de-DE" sz="2400" dirty="0">
                    <a:latin typeface="+mj-lt"/>
                  </a:rPr>
                  <a:t> fall</a:t>
                </a:r>
                <a:br>
                  <a:rPr lang="de-DE" sz="2400" dirty="0">
                    <a:latin typeface="+mj-lt"/>
                  </a:rPr>
                </a:br>
                <a:r>
                  <a:rPr lang="de-DE" sz="2400" dirty="0">
                    <a:latin typeface="+mj-lt"/>
                  </a:rPr>
                  <a:t>Leinss et al., JSTARS (2014). Up </a:t>
                </a:r>
                <a:r>
                  <a:rPr lang="de-DE" sz="2400" dirty="0" err="1">
                    <a:latin typeface="+mj-lt"/>
                  </a:rPr>
                  <a:t>to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now</a:t>
                </a:r>
                <a:r>
                  <a:rPr lang="de-DE" sz="2400" dirty="0">
                    <a:latin typeface="+mj-lt"/>
                  </a:rPr>
                  <a:t>, </a:t>
                </a:r>
                <a:r>
                  <a:rPr lang="de-DE" sz="2400" dirty="0" err="1">
                    <a:latin typeface="+mj-lt"/>
                  </a:rPr>
                  <a:t>no</a:t>
                </a:r>
                <a:r>
                  <a:rPr lang="de-DE" sz="2400" dirty="0">
                    <a:latin typeface="+mj-lt"/>
                  </a:rPr>
                  <a:t> global </a:t>
                </a:r>
                <a:r>
                  <a:rPr lang="de-DE" sz="2400" dirty="0" err="1">
                    <a:latin typeface="+mj-lt"/>
                  </a:rPr>
                  <a:t>mapping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with</a:t>
                </a:r>
                <a:r>
                  <a:rPr lang="de-DE" sz="2400" dirty="0">
                    <a:latin typeface="+mj-lt"/>
                  </a:rPr>
                  <a:t> VV, HH pol. </a:t>
                </a:r>
                <a:r>
                  <a:rPr lang="de-DE" sz="2400" dirty="0" err="1">
                    <a:latin typeface="+mj-lt"/>
                  </a:rPr>
                  <a:t>radar</a:t>
                </a:r>
                <a:r>
                  <a:rPr lang="de-DE" sz="2400" dirty="0">
                    <a:latin typeface="+mj-lt"/>
                  </a:rPr>
                  <a:t>.</a:t>
                </a:r>
              </a:p>
              <a:p>
                <a:r>
                  <a:rPr lang="de-DE" sz="2400" dirty="0">
                    <a:latin typeface="+mj-lt"/>
                  </a:rPr>
                  <a:t>The </a:t>
                </a:r>
                <a:r>
                  <a:rPr lang="de-DE" sz="2400" dirty="0" err="1">
                    <a:latin typeface="+mj-lt"/>
                  </a:rPr>
                  <a:t>four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years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of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anisotropy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measurements</a:t>
                </a:r>
                <a:r>
                  <a:rPr lang="de-DE" sz="2400" dirty="0">
                    <a:latin typeface="+mj-lt"/>
                  </a:rPr>
                  <a:t>, </a:t>
                </a:r>
                <a:r>
                  <a:rPr lang="de-DE" sz="2400" dirty="0" err="1">
                    <a:latin typeface="+mj-lt"/>
                  </a:rPr>
                  <a:t>calibrated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snowpack</a:t>
                </a:r>
                <a:r>
                  <a:rPr lang="de-DE" sz="2400" dirty="0">
                    <a:latin typeface="+mj-lt"/>
                  </a:rPr>
                  <a:t> time </a:t>
                </a:r>
                <a:r>
                  <a:rPr lang="de-DE" sz="2400" dirty="0" err="1">
                    <a:latin typeface="+mj-lt"/>
                  </a:rPr>
                  <a:t>series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and</a:t>
                </a:r>
                <a:r>
                  <a:rPr lang="de-DE" sz="2400" dirty="0">
                    <a:latin typeface="+mj-lt"/>
                  </a:rPr>
                  <a:t> CT </a:t>
                </a:r>
                <a:r>
                  <a:rPr lang="de-DE" sz="2400" dirty="0" err="1">
                    <a:latin typeface="+mj-lt"/>
                  </a:rPr>
                  <a:t>validation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data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build</a:t>
                </a:r>
                <a:r>
                  <a:rPr lang="de-DE" sz="2400" dirty="0">
                    <a:latin typeface="+mj-lt"/>
                  </a:rPr>
                  <a:t> a </a:t>
                </a:r>
                <a:r>
                  <a:rPr lang="de-DE" sz="2400" dirty="0" err="1">
                    <a:latin typeface="+mj-lt"/>
                  </a:rPr>
                  <a:t>unique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base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for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further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development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of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snow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models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which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consider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the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structural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anisotropy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of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snow</a:t>
                </a:r>
                <a:r>
                  <a:rPr lang="de-DE" sz="2400" dirty="0">
                    <a:latin typeface="+mj-lt"/>
                  </a:rPr>
                  <a:t>.</a:t>
                </a:r>
                <a:br>
                  <a:rPr lang="de-DE" sz="2400" dirty="0">
                    <a:latin typeface="+mj-lt"/>
                  </a:rPr>
                </a:br>
                <a:r>
                  <a:rPr lang="de-DE" sz="2400" dirty="0">
                    <a:latin typeface="+mj-lt"/>
                  </a:rPr>
                  <a:t>Dataset </a:t>
                </a:r>
                <a:r>
                  <a:rPr lang="de-DE" sz="2400" dirty="0" err="1">
                    <a:latin typeface="+mj-lt"/>
                  </a:rPr>
                  <a:t>available</a:t>
                </a:r>
                <a:r>
                  <a:rPr lang="de-DE" sz="2400" dirty="0">
                    <a:latin typeface="+mj-lt"/>
                  </a:rPr>
                  <a:t> </a:t>
                </a:r>
                <a:r>
                  <a:rPr lang="de-DE" sz="2400" dirty="0" err="1">
                    <a:latin typeface="+mj-lt"/>
                  </a:rPr>
                  <a:t>under</a:t>
                </a:r>
                <a:r>
                  <a:rPr lang="de-DE" sz="2400" dirty="0">
                    <a:latin typeface="+mj-lt"/>
                  </a:rPr>
                  <a:t>: </a:t>
                </a:r>
                <a:r>
                  <a:rPr lang="de-CH" sz="2400" dirty="0">
                    <a:latin typeface="+mj-lt"/>
                    <a:hlinkClick r:id="rId2"/>
                  </a:rPr>
                  <a:t>https://doi.org/10.3929/ethz-b-000121191</a:t>
                </a:r>
                <a:r>
                  <a:rPr lang="de-CH" sz="2400" dirty="0">
                    <a:latin typeface="+mj-lt"/>
                  </a:rPr>
                  <a:t>.</a:t>
                </a:r>
                <a:endParaRPr lang="de-DE" sz="2400" dirty="0">
                  <a:latin typeface="+mj-lt"/>
                </a:endParaRPr>
              </a:p>
              <a:p>
                <a:endParaRPr lang="de-CH" sz="2400" dirty="0">
                  <a:latin typeface="+mj-lt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97280"/>
                <a:ext cx="10515600" cy="4679978"/>
              </a:xfrm>
              <a:blipFill>
                <a:blip r:embed="rId3"/>
                <a:stretch>
                  <a:fillRect l="-812" t="-1823" r="-348" b="-2122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823284" y="6492875"/>
            <a:ext cx="545432" cy="365125"/>
          </a:xfrm>
        </p:spPr>
        <p:txBody>
          <a:bodyPr/>
          <a:lstStyle/>
          <a:p>
            <a:fld id="{0E61AA19-6EBC-4873-92F4-DE591960679C}" type="slidenum">
              <a:rPr lang="de-CH" smtClean="0"/>
              <a:pPr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94660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6"/>
          <a:stretch/>
        </p:blipFill>
        <p:spPr>
          <a:xfrm>
            <a:off x="5888897" y="83123"/>
            <a:ext cx="6138215" cy="502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95784"/>
          </a:xfrm>
        </p:spPr>
        <p:txBody>
          <a:bodyPr/>
          <a:lstStyle/>
          <a:p>
            <a:r>
              <a:rPr lang="de-CH" dirty="0"/>
              <a:t>Model </a:t>
            </a:r>
            <a:r>
              <a:rPr lang="de-CH" dirty="0" err="1"/>
              <a:t>results</a:t>
            </a:r>
            <a:endParaRPr lang="de-CH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19</a:t>
            </a:fld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1"/>
          <a:stretch/>
        </p:blipFill>
        <p:spPr>
          <a:xfrm>
            <a:off x="164888" y="726451"/>
            <a:ext cx="6138215" cy="5019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b="9247"/>
          <a:stretch/>
        </p:blipFill>
        <p:spPr>
          <a:xfrm>
            <a:off x="6452117" y="726449"/>
            <a:ext cx="5574995" cy="49857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9941" y="5828008"/>
            <a:ext cx="5306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Model </a:t>
            </a:r>
            <a:r>
              <a:rPr lang="de-CH" dirty="0" err="1"/>
              <a:t>results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 </a:t>
            </a:r>
            <a:r>
              <a:rPr lang="de-CH" dirty="0"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de-CH" baseline="-25000" dirty="0">
                <a:sym typeface="Wingdings" panose="05000000000000000000" pitchFamily="2" charset="2"/>
              </a:rPr>
              <a:t>2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>
                <a:sym typeface="Symbol" panose="05050102010706020507" pitchFamily="18" charset="2"/>
              </a:rPr>
              <a:t></a:t>
            </a:r>
            <a:r>
              <a:rPr lang="de-CH" dirty="0">
                <a:sym typeface="Wingdings" panose="05000000000000000000" pitchFamily="2" charset="2"/>
              </a:rPr>
              <a:t> 1.7 </a:t>
            </a:r>
            <a:r>
              <a:rPr lang="de-CH" dirty="0" err="1">
                <a:sym typeface="Wingdings" panose="05000000000000000000" pitchFamily="2" charset="2"/>
              </a:rPr>
              <a:t>applied</a:t>
            </a:r>
            <a:r>
              <a:rPr lang="de-CH" dirty="0">
                <a:sym typeface="Wingdings" panose="05000000000000000000" pitchFamily="2" charset="2"/>
              </a:rPr>
              <a:t> on all </a:t>
            </a:r>
            <a:r>
              <a:rPr lang="de-CH" dirty="0" err="1">
                <a:sym typeface="Wingdings" panose="05000000000000000000" pitchFamily="2" charset="2"/>
              </a:rPr>
              <a:t>four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seasons</a:t>
            </a:r>
            <a:r>
              <a:rPr lang="de-CH" dirty="0">
                <a:sym typeface="Wingdings" panose="05000000000000000000" pitchFamily="2" charset="2"/>
              </a:rPr>
              <a:t>.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74080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9411"/>
            <a:ext cx="10515600" cy="2662989"/>
          </a:xfrm>
        </p:spPr>
        <p:txBody>
          <a:bodyPr>
            <a:normAutofit/>
          </a:bodyPr>
          <a:lstStyle/>
          <a:p>
            <a:r>
              <a:rPr lang="de-CH" sz="2400" dirty="0" err="1"/>
              <a:t>Microwave</a:t>
            </a:r>
            <a:r>
              <a:rPr lang="de-CH" sz="2400" dirty="0"/>
              <a:t> </a:t>
            </a:r>
            <a:r>
              <a:rPr lang="de-CH" sz="2400" dirty="0" err="1"/>
              <a:t>measurements</a:t>
            </a:r>
            <a:r>
              <a:rPr lang="de-CH" sz="2400" dirty="0"/>
              <a:t> (</a:t>
            </a:r>
            <a:r>
              <a:rPr lang="de-CH" sz="2400" dirty="0" err="1"/>
              <a:t>radar</a:t>
            </a:r>
            <a:r>
              <a:rPr lang="de-CH" sz="2400" dirty="0"/>
              <a:t> </a:t>
            </a:r>
            <a:r>
              <a:rPr lang="de-CH" sz="2400" dirty="0" err="1"/>
              <a:t>satellites</a:t>
            </a:r>
            <a:r>
              <a:rPr lang="de-CH" sz="2400" dirty="0"/>
              <a:t>,  </a:t>
            </a:r>
            <a:r>
              <a:rPr lang="de-CH" sz="2400" dirty="0" err="1"/>
              <a:t>groundbased</a:t>
            </a:r>
            <a:r>
              <a:rPr lang="de-CH" sz="2400" dirty="0"/>
              <a:t>)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err="1"/>
              <a:t>snow</a:t>
            </a:r>
            <a:r>
              <a:rPr lang="de-CH" sz="2400" dirty="0"/>
              <a:t> </a:t>
            </a:r>
            <a:r>
              <a:rPr lang="de-CH" sz="2400" dirty="0" err="1"/>
              <a:t>indicate</a:t>
            </a:r>
            <a:r>
              <a:rPr lang="de-CH" sz="2400" dirty="0"/>
              <a:t> a </a:t>
            </a:r>
            <a:r>
              <a:rPr lang="de-CH" sz="2400" i="1" dirty="0" err="1"/>
              <a:t>dielectric</a:t>
            </a:r>
            <a:r>
              <a:rPr lang="de-CH" sz="2400" dirty="0"/>
              <a:t> </a:t>
            </a:r>
            <a:r>
              <a:rPr lang="de-CH" sz="2400" dirty="0" err="1"/>
              <a:t>anisotropy</a:t>
            </a:r>
            <a:r>
              <a:rPr lang="de-CH" sz="2400" dirty="0"/>
              <a:t>.</a:t>
            </a:r>
          </a:p>
          <a:p>
            <a:r>
              <a:rPr lang="de-CH" sz="2400" dirty="0"/>
              <a:t>Computer </a:t>
            </a:r>
            <a:r>
              <a:rPr lang="de-CH" sz="2400" dirty="0" err="1"/>
              <a:t>tomography</a:t>
            </a:r>
            <a:r>
              <a:rPr lang="de-CH" sz="2400" dirty="0"/>
              <a:t> </a:t>
            </a:r>
            <a:r>
              <a:rPr lang="de-CH" sz="2400" dirty="0" err="1"/>
              <a:t>measurements</a:t>
            </a:r>
            <a:r>
              <a:rPr lang="de-CH" sz="2400" dirty="0"/>
              <a:t> (</a:t>
            </a:r>
            <a:r>
              <a:rPr lang="de-CH" sz="2400" dirty="0" err="1"/>
              <a:t>snow</a:t>
            </a:r>
            <a:r>
              <a:rPr lang="de-CH" sz="2400" dirty="0"/>
              <a:t> lab) </a:t>
            </a:r>
            <a:r>
              <a:rPr lang="de-CH" sz="2400" dirty="0" err="1"/>
              <a:t>indicate</a:t>
            </a:r>
            <a:r>
              <a:rPr lang="de-CH" sz="2400" dirty="0"/>
              <a:t> a </a:t>
            </a:r>
            <a:r>
              <a:rPr lang="de-CH" sz="2400" i="1" dirty="0" err="1"/>
              <a:t>structural</a:t>
            </a:r>
            <a:r>
              <a:rPr lang="de-CH" sz="2400" dirty="0"/>
              <a:t> </a:t>
            </a:r>
            <a:r>
              <a:rPr lang="de-CH" sz="2400" dirty="0" err="1"/>
              <a:t>anisotropy</a:t>
            </a:r>
            <a:r>
              <a:rPr lang="de-CH" sz="2400" dirty="0"/>
              <a:t>.</a:t>
            </a:r>
          </a:p>
          <a:p>
            <a:r>
              <a:rPr lang="de-CH" sz="2400" dirty="0"/>
              <a:t>Lab </a:t>
            </a:r>
            <a:r>
              <a:rPr lang="de-CH" sz="2400" dirty="0" err="1"/>
              <a:t>and</a:t>
            </a:r>
            <a:r>
              <a:rPr lang="de-CH" sz="2400" dirty="0"/>
              <a:t> </a:t>
            </a:r>
            <a:r>
              <a:rPr lang="de-CH" sz="2400" dirty="0" err="1"/>
              <a:t>field</a:t>
            </a:r>
            <a:r>
              <a:rPr lang="de-CH" sz="2400" dirty="0"/>
              <a:t> </a:t>
            </a:r>
            <a:r>
              <a:rPr lang="de-CH" sz="2400" dirty="0" err="1"/>
              <a:t>experiments</a:t>
            </a:r>
            <a:r>
              <a:rPr lang="de-CH" sz="2400" dirty="0"/>
              <a:t> </a:t>
            </a:r>
            <a:r>
              <a:rPr lang="de-CH" sz="2400" dirty="0" err="1"/>
              <a:t>indicate</a:t>
            </a:r>
            <a:r>
              <a:rPr lang="de-CH" sz="2400" dirty="0"/>
              <a:t> an </a:t>
            </a:r>
            <a:r>
              <a:rPr lang="de-CH" sz="2400" dirty="0" err="1"/>
              <a:t>anisotropy</a:t>
            </a:r>
            <a:r>
              <a:rPr lang="de-CH" sz="2400" dirty="0"/>
              <a:t> in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i="1" dirty="0"/>
              <a:t>thermal </a:t>
            </a:r>
            <a:r>
              <a:rPr lang="de-CH" sz="2400" i="1" dirty="0" err="1"/>
              <a:t>conductivity</a:t>
            </a:r>
            <a:r>
              <a:rPr lang="de-CH" sz="2400" i="1" dirty="0"/>
              <a:t>, </a:t>
            </a:r>
            <a:r>
              <a:rPr lang="de-CH" sz="2400" i="1" dirty="0" err="1"/>
              <a:t>mechanical</a:t>
            </a:r>
            <a:r>
              <a:rPr lang="de-CH" sz="2400" i="1" dirty="0"/>
              <a:t> </a:t>
            </a:r>
            <a:r>
              <a:rPr lang="de-CH" sz="2400" dirty="0" err="1"/>
              <a:t>properties</a:t>
            </a:r>
            <a:r>
              <a:rPr lang="de-CH" sz="2400" i="1" dirty="0"/>
              <a:t>, </a:t>
            </a:r>
            <a:r>
              <a:rPr lang="de-CH" sz="2400" i="1" dirty="0" err="1"/>
              <a:t>diffusivity</a:t>
            </a:r>
            <a:r>
              <a:rPr lang="de-CH" sz="2400" i="1" dirty="0"/>
              <a:t> </a:t>
            </a:r>
            <a:r>
              <a:rPr lang="de-CH" sz="2400" dirty="0" err="1"/>
              <a:t>and</a:t>
            </a:r>
            <a:r>
              <a:rPr lang="de-CH" sz="2400" dirty="0"/>
              <a:t> </a:t>
            </a:r>
            <a:r>
              <a:rPr lang="de-CH" sz="2400" i="1" dirty="0" err="1"/>
              <a:t>permeability</a:t>
            </a:r>
            <a:r>
              <a:rPr lang="de-CH" sz="2400" i="1" dirty="0"/>
              <a:t> </a:t>
            </a:r>
            <a:r>
              <a:rPr lang="de-CH" sz="2400" dirty="0" err="1"/>
              <a:t>properties</a:t>
            </a:r>
            <a:r>
              <a:rPr lang="de-CH" sz="2400" i="1" dirty="0"/>
              <a:t>*.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2</a:t>
            </a:fld>
            <a:endParaRPr lang="de-CH" dirty="0"/>
          </a:p>
        </p:txBody>
      </p:sp>
      <p:sp>
        <p:nvSpPr>
          <p:cNvPr id="5" name="TextBox 4"/>
          <p:cNvSpPr txBox="1"/>
          <p:nvPr/>
        </p:nvSpPr>
        <p:spPr>
          <a:xfrm>
            <a:off x="1070920" y="5991567"/>
            <a:ext cx="9621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*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references</a:t>
            </a:r>
            <a:r>
              <a:rPr lang="de-CH" dirty="0"/>
              <a:t> </a:t>
            </a:r>
            <a:r>
              <a:rPr lang="de-CH" dirty="0" err="1"/>
              <a:t>see</a:t>
            </a:r>
            <a:r>
              <a:rPr lang="de-CH" dirty="0"/>
              <a:t> Leinss, Löwe et al., The </a:t>
            </a:r>
            <a:r>
              <a:rPr lang="de-CH" dirty="0" err="1"/>
              <a:t>Cryosphere</a:t>
            </a:r>
            <a:r>
              <a:rPr lang="de-CH" dirty="0"/>
              <a:t>, Jan (2020).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9232" y="3555701"/>
            <a:ext cx="1067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de-CH" sz="2400" i="1" dirty="0">
                <a:sym typeface="Wingdings" panose="05000000000000000000" pitchFamily="2" charset="2"/>
              </a:rPr>
              <a:t>The </a:t>
            </a:r>
            <a:r>
              <a:rPr lang="de-CH" sz="2400" i="1" dirty="0" err="1">
                <a:sym typeface="Wingdings" panose="05000000000000000000" pitchFamily="2" charset="2"/>
              </a:rPr>
              <a:t>anisotropy</a:t>
            </a:r>
            <a:r>
              <a:rPr lang="de-CH" sz="2400" i="1" dirty="0">
                <a:sym typeface="Wingdings" panose="05000000000000000000" pitchFamily="2" charset="2"/>
              </a:rPr>
              <a:t> </a:t>
            </a:r>
            <a:r>
              <a:rPr lang="de-CH" sz="2400" i="1" dirty="0" err="1">
                <a:sym typeface="Wingdings" panose="05000000000000000000" pitchFamily="2" charset="2"/>
              </a:rPr>
              <a:t>of</a:t>
            </a:r>
            <a:r>
              <a:rPr lang="de-CH" sz="2400" i="1" dirty="0">
                <a:sym typeface="Wingdings" panose="05000000000000000000" pitchFamily="2" charset="2"/>
              </a:rPr>
              <a:t> </a:t>
            </a:r>
            <a:r>
              <a:rPr lang="de-CH" sz="2400" i="1" dirty="0" err="1">
                <a:sym typeface="Wingdings" panose="05000000000000000000" pitchFamily="2" charset="2"/>
              </a:rPr>
              <a:t>snow</a:t>
            </a:r>
            <a:r>
              <a:rPr lang="de-CH" sz="2400" i="1" dirty="0">
                <a:sym typeface="Wingdings" panose="05000000000000000000" pitchFamily="2" charset="2"/>
              </a:rPr>
              <a:t> </a:t>
            </a:r>
            <a:r>
              <a:rPr lang="de-CH" sz="2400" i="1" dirty="0" err="1">
                <a:sym typeface="Wingdings" panose="05000000000000000000" pitchFamily="2" charset="2"/>
              </a:rPr>
              <a:t>is</a:t>
            </a:r>
            <a:r>
              <a:rPr lang="de-CH" sz="2400" i="1" dirty="0">
                <a:sym typeface="Wingdings" panose="05000000000000000000" pitchFamily="2" charset="2"/>
              </a:rPr>
              <a:t> a </a:t>
            </a:r>
            <a:r>
              <a:rPr lang="de-CH" sz="2400" i="1" dirty="0" err="1">
                <a:sym typeface="Wingdings" panose="05000000000000000000" pitchFamily="2" charset="2"/>
              </a:rPr>
              <a:t>key</a:t>
            </a:r>
            <a:r>
              <a:rPr lang="de-CH" sz="2400" i="1" dirty="0">
                <a:sym typeface="Wingdings" panose="05000000000000000000" pitchFamily="2" charset="2"/>
              </a:rPr>
              <a:t> </a:t>
            </a:r>
            <a:r>
              <a:rPr lang="de-CH" sz="2400" i="1" dirty="0" err="1">
                <a:sym typeface="Wingdings" panose="05000000000000000000" pitchFamily="2" charset="2"/>
              </a:rPr>
              <a:t>parameter</a:t>
            </a:r>
            <a:r>
              <a:rPr lang="de-CH" sz="2400" i="1" dirty="0">
                <a:sym typeface="Wingdings" panose="05000000000000000000" pitchFamily="2" charset="2"/>
              </a:rPr>
              <a:t> </a:t>
            </a:r>
            <a:r>
              <a:rPr lang="de-CH" sz="2400" i="1" dirty="0" err="1">
                <a:sym typeface="Wingdings" panose="05000000000000000000" pitchFamily="2" charset="2"/>
              </a:rPr>
              <a:t>for</a:t>
            </a:r>
            <a:r>
              <a:rPr lang="de-CH" sz="2400" i="1" dirty="0">
                <a:sym typeface="Wingdings" panose="05000000000000000000" pitchFamily="2" charset="2"/>
              </a:rPr>
              <a:t> </a:t>
            </a:r>
            <a:r>
              <a:rPr lang="de-CH" sz="2400" i="1" dirty="0" err="1">
                <a:sym typeface="Wingdings" panose="05000000000000000000" pitchFamily="2" charset="2"/>
              </a:rPr>
              <a:t>improving</a:t>
            </a:r>
            <a:r>
              <a:rPr lang="de-CH" sz="2400" i="1" dirty="0">
                <a:sym typeface="Wingdings" panose="05000000000000000000" pitchFamily="2" charset="2"/>
              </a:rPr>
              <a:t> </a:t>
            </a:r>
            <a:r>
              <a:rPr lang="de-CH" sz="2400" i="1" dirty="0" err="1">
                <a:sym typeface="Wingdings" panose="05000000000000000000" pitchFamily="2" charset="2"/>
              </a:rPr>
              <a:t>descriptions</a:t>
            </a:r>
            <a:r>
              <a:rPr lang="de-CH" sz="2400" i="1" dirty="0">
                <a:sym typeface="Wingdings" panose="05000000000000000000" pitchFamily="2" charset="2"/>
              </a:rPr>
              <a:t> </a:t>
            </a:r>
            <a:r>
              <a:rPr lang="de-CH" sz="2400" i="1" dirty="0" err="1">
                <a:sym typeface="Wingdings" panose="05000000000000000000" pitchFamily="2" charset="2"/>
              </a:rPr>
              <a:t>of</a:t>
            </a:r>
            <a:r>
              <a:rPr lang="de-CH" sz="2400" i="1" dirty="0">
                <a:sym typeface="Wingdings" panose="05000000000000000000" pitchFamily="2" charset="2"/>
              </a:rPr>
              <a:t> </a:t>
            </a:r>
            <a:r>
              <a:rPr lang="de-CH" sz="2400" i="1" dirty="0" err="1">
                <a:sym typeface="Wingdings" panose="05000000000000000000" pitchFamily="2" charset="2"/>
              </a:rPr>
              <a:t>many</a:t>
            </a:r>
            <a:r>
              <a:rPr lang="de-CH" sz="2400" i="1" dirty="0">
                <a:sym typeface="Wingdings" panose="05000000000000000000" pitchFamily="2" charset="2"/>
              </a:rPr>
              <a:t> </a:t>
            </a:r>
            <a:r>
              <a:rPr lang="de-CH" sz="2400" i="1" dirty="0" err="1">
                <a:sym typeface="Wingdings" panose="05000000000000000000" pitchFamily="2" charset="2"/>
              </a:rPr>
              <a:t>important</a:t>
            </a:r>
            <a:r>
              <a:rPr lang="de-CH" sz="2400" i="1" dirty="0">
                <a:sym typeface="Wingdings" panose="05000000000000000000" pitchFamily="2" charset="2"/>
              </a:rPr>
              <a:t> </a:t>
            </a:r>
            <a:r>
              <a:rPr lang="de-CH" sz="2400" i="1" dirty="0" err="1">
                <a:sym typeface="Wingdings" panose="05000000000000000000" pitchFamily="2" charset="2"/>
              </a:rPr>
              <a:t>properties</a:t>
            </a:r>
            <a:r>
              <a:rPr lang="de-CH" sz="2400" i="1" dirty="0">
                <a:sym typeface="Wingdings" panose="05000000000000000000" pitchFamily="2" charset="2"/>
              </a:rPr>
              <a:t> </a:t>
            </a:r>
            <a:r>
              <a:rPr lang="de-CH" sz="2400" i="1" dirty="0" err="1">
                <a:sym typeface="Wingdings" panose="05000000000000000000" pitchFamily="2" charset="2"/>
              </a:rPr>
              <a:t>of</a:t>
            </a:r>
            <a:r>
              <a:rPr lang="de-CH" sz="2400" i="1" dirty="0">
                <a:sym typeface="Wingdings" panose="05000000000000000000" pitchFamily="2" charset="2"/>
              </a:rPr>
              <a:t> </a:t>
            </a:r>
            <a:r>
              <a:rPr lang="de-CH" sz="2400" i="1" dirty="0" err="1">
                <a:sym typeface="Wingdings" panose="05000000000000000000" pitchFamily="2" charset="2"/>
              </a:rPr>
              <a:t>snow</a:t>
            </a:r>
            <a:r>
              <a:rPr lang="de-CH" sz="2400" i="1" dirty="0"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6214" y="4588968"/>
            <a:ext cx="10357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CH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No</a:t>
            </a:r>
            <a:r>
              <a:rPr lang="de-CH" sz="24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CH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model</a:t>
            </a:r>
            <a:r>
              <a:rPr lang="de-CH" sz="24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CH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exists</a:t>
            </a:r>
            <a:r>
              <a:rPr lang="de-CH" sz="24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CH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to</a:t>
            </a:r>
            <a:r>
              <a:rPr lang="de-CH" sz="24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CH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predict</a:t>
            </a:r>
            <a:r>
              <a:rPr lang="de-CH" sz="24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CH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the</a:t>
            </a:r>
            <a:r>
              <a:rPr lang="de-CH" sz="24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CH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evolution</a:t>
            </a:r>
            <a:r>
              <a:rPr lang="de-CH" sz="24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CH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of</a:t>
            </a:r>
            <a:r>
              <a:rPr lang="de-CH" sz="24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CH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the</a:t>
            </a:r>
            <a:r>
              <a:rPr lang="de-CH" sz="24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CH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anisotropy</a:t>
            </a:r>
            <a:r>
              <a:rPr lang="de-CH" sz="24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CH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of</a:t>
            </a:r>
            <a:r>
              <a:rPr lang="de-CH" sz="24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CH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snow</a:t>
            </a:r>
            <a:r>
              <a:rPr lang="de-CH" sz="2400" dirty="0">
                <a:solidFill>
                  <a:prstClr val="black"/>
                </a:solidFill>
                <a:sym typeface="Wingdings" panose="05000000000000000000" pitchFamily="2" charset="2"/>
              </a:rPr>
              <a:t>. </a:t>
            </a:r>
            <a:r>
              <a:rPr lang="de-CH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Here</a:t>
            </a:r>
            <a:r>
              <a:rPr lang="de-CH" sz="2400" dirty="0">
                <a:solidFill>
                  <a:prstClr val="black"/>
                </a:solidFill>
                <a:sym typeface="Wingdings" panose="05000000000000000000" pitchFamily="2" charset="2"/>
              </a:rPr>
              <a:t>, </a:t>
            </a:r>
            <a:r>
              <a:rPr lang="de-CH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we</a:t>
            </a:r>
            <a:r>
              <a:rPr lang="de-CH" sz="24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CH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propose</a:t>
            </a:r>
            <a:r>
              <a:rPr lang="de-CH" sz="2400" dirty="0">
                <a:solidFill>
                  <a:prstClr val="black"/>
                </a:solidFill>
                <a:sym typeface="Wingdings" panose="05000000000000000000" pitchFamily="2" charset="2"/>
              </a:rPr>
              <a:t> a </a:t>
            </a:r>
            <a:r>
              <a:rPr lang="de-CH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first</a:t>
            </a:r>
            <a:r>
              <a:rPr lang="de-CH" sz="2400" dirty="0">
                <a:solidFill>
                  <a:prstClr val="black"/>
                </a:solidFill>
                <a:sym typeface="Wingdings" panose="05000000000000000000" pitchFamily="2" charset="2"/>
              </a:rPr>
              <a:t> simple </a:t>
            </a:r>
            <a:r>
              <a:rPr lang="de-CH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attempt</a:t>
            </a:r>
            <a:r>
              <a:rPr lang="de-CH" sz="2400" dirty="0">
                <a:solidFill>
                  <a:prstClr val="black"/>
                </a:solidFill>
                <a:sym typeface="Wingdings" panose="05000000000000000000" pitchFamily="2" charset="2"/>
              </a:rPr>
              <a:t>.</a:t>
            </a:r>
            <a:endParaRPr lang="de-CH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7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6"/>
          <a:stretch/>
        </p:blipFill>
        <p:spPr>
          <a:xfrm>
            <a:off x="5888897" y="83123"/>
            <a:ext cx="6138215" cy="502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95784"/>
          </a:xfrm>
        </p:spPr>
        <p:txBody>
          <a:bodyPr/>
          <a:lstStyle/>
          <a:p>
            <a:r>
              <a:rPr lang="de-CH" dirty="0"/>
              <a:t>Model </a:t>
            </a:r>
            <a:r>
              <a:rPr lang="de-CH" dirty="0" err="1"/>
              <a:t>results</a:t>
            </a:r>
            <a:r>
              <a:rPr lang="de-CH" dirty="0"/>
              <a:t> </a:t>
            </a:r>
            <a:r>
              <a:rPr lang="de-CH" sz="3600" dirty="0"/>
              <a:t>(</a:t>
            </a:r>
            <a:r>
              <a:rPr lang="de-CH" sz="3600" dirty="0"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de-CH" sz="3600" baseline="-25000" dirty="0">
                <a:sym typeface="Wingdings" panose="05000000000000000000" pitchFamily="2" charset="2"/>
              </a:rPr>
              <a:t>2</a:t>
            </a:r>
            <a:r>
              <a:rPr lang="de-CH" sz="3600" dirty="0">
                <a:sym typeface="Wingdings" panose="05000000000000000000" pitchFamily="2" charset="2"/>
              </a:rPr>
              <a:t> </a:t>
            </a:r>
            <a:r>
              <a:rPr lang="de-CH" sz="3600" dirty="0">
                <a:sym typeface="Symbol" panose="05050102010706020507" pitchFamily="18" charset="2"/>
              </a:rPr>
              <a:t></a:t>
            </a:r>
            <a:r>
              <a:rPr lang="de-CH" sz="3600" dirty="0">
                <a:sym typeface="Wingdings" panose="05000000000000000000" pitchFamily="2" charset="2"/>
              </a:rPr>
              <a:t> 1.7</a:t>
            </a:r>
            <a:r>
              <a:rPr lang="de-CH" sz="36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20</a:t>
            </a:fld>
            <a:endParaRPr lang="de-CH" dirty="0"/>
          </a:p>
        </p:txBody>
      </p:sp>
      <p:pic>
        <p:nvPicPr>
          <p:cNvPr id="5" name="Picture 4" hidden="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1"/>
          <a:stretch/>
        </p:blipFill>
        <p:spPr>
          <a:xfrm>
            <a:off x="164888" y="726451"/>
            <a:ext cx="6138215" cy="5019594"/>
          </a:xfrm>
          <a:prstGeom prst="rect">
            <a:avLst/>
          </a:prstGeom>
        </p:spPr>
      </p:pic>
      <p:pic>
        <p:nvPicPr>
          <p:cNvPr id="6" name="Picture 5" hidden="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b="9247"/>
          <a:stretch/>
        </p:blipFill>
        <p:spPr>
          <a:xfrm>
            <a:off x="6452118" y="726450"/>
            <a:ext cx="5567500" cy="4979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22"/>
          <a:stretch/>
        </p:blipFill>
        <p:spPr>
          <a:xfrm>
            <a:off x="157563" y="726450"/>
            <a:ext cx="6152901" cy="5019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4" t="47018" b="4536"/>
          <a:stretch/>
        </p:blipFill>
        <p:spPr>
          <a:xfrm>
            <a:off x="6459783" y="570530"/>
            <a:ext cx="5578469" cy="51635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49941" y="5828008"/>
            <a:ext cx="668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Model </a:t>
            </a:r>
            <a:r>
              <a:rPr lang="de-CH" dirty="0" err="1"/>
              <a:t>results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 </a:t>
            </a:r>
            <a:r>
              <a:rPr lang="de-CH" dirty="0"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de-CH" baseline="-25000" dirty="0">
                <a:sym typeface="Wingdings" panose="05000000000000000000" pitchFamily="2" charset="2"/>
              </a:rPr>
              <a:t>2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>
                <a:sym typeface="Symbol" panose="05050102010706020507" pitchFamily="18" charset="2"/>
              </a:rPr>
              <a:t>=</a:t>
            </a:r>
            <a:r>
              <a:rPr lang="de-CH" dirty="0">
                <a:sym typeface="Wingdings" panose="05000000000000000000" pitchFamily="2" charset="2"/>
              </a:rPr>
              <a:t> (1.4, 2.2, 1.0, 2.1) </a:t>
            </a:r>
            <a:r>
              <a:rPr lang="de-CH" dirty="0" err="1">
                <a:sym typeface="Wingdings" panose="05000000000000000000" pitchFamily="2" charset="2"/>
              </a:rPr>
              <a:t>optimized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for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each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seasons</a:t>
            </a:r>
            <a:r>
              <a:rPr lang="de-CH" dirty="0">
                <a:sym typeface="Wingdings" panose="05000000000000000000" pitchFamily="2" charset="2"/>
              </a:rPr>
              <a:t>.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12573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276" y="201496"/>
            <a:ext cx="11870724" cy="895784"/>
          </a:xfrm>
        </p:spPr>
        <p:txBody>
          <a:bodyPr>
            <a:normAutofit/>
          </a:bodyPr>
          <a:lstStyle/>
          <a:p>
            <a:r>
              <a:rPr lang="de-CH" dirty="0" err="1"/>
              <a:t>Forcing</a:t>
            </a:r>
            <a:r>
              <a:rPr lang="de-CH" dirty="0"/>
              <a:t> </a:t>
            </a:r>
            <a:r>
              <a:rPr lang="de-CH" dirty="0" err="1"/>
              <a:t>data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model</a:t>
            </a:r>
            <a:r>
              <a:rPr lang="de-CH" dirty="0"/>
              <a:t> SNOWPACK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21</a:t>
            </a:fld>
            <a:endParaRPr lang="de-CH" dirty="0"/>
          </a:p>
        </p:txBody>
      </p:sp>
      <p:sp>
        <p:nvSpPr>
          <p:cNvPr id="6" name="Rectangle 5"/>
          <p:cNvSpPr/>
          <p:nvPr/>
        </p:nvSpPr>
        <p:spPr>
          <a:xfrm>
            <a:off x="8075596" y="1126157"/>
            <a:ext cx="1790300" cy="3133040"/>
          </a:xfrm>
          <a:prstGeom prst="rect">
            <a:avLst/>
          </a:prstGeom>
          <a:solidFill>
            <a:srgbClr val="72B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7" name="Rectangle 6"/>
          <p:cNvSpPr/>
          <p:nvPr/>
        </p:nvSpPr>
        <p:spPr>
          <a:xfrm>
            <a:off x="8075596" y="4507415"/>
            <a:ext cx="1790300" cy="1517218"/>
          </a:xfrm>
          <a:prstGeom prst="rect">
            <a:avLst/>
          </a:prstGeom>
          <a:solidFill>
            <a:srgbClr val="B79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"/>
          <a:stretch/>
        </p:blipFill>
        <p:spPr>
          <a:xfrm>
            <a:off x="806047" y="1126157"/>
            <a:ext cx="7288798" cy="48984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9165" y="5773957"/>
            <a:ext cx="5178392" cy="215444"/>
          </a:xfrm>
          <a:prstGeom prst="rect">
            <a:avLst/>
          </a:prstGeom>
          <a:solidFill>
            <a:srgbClr val="B79B73">
              <a:alpha val="82000"/>
            </a:srgbClr>
          </a:solidFill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/>
              <a:t>Source: https://www.slf.ch/en/services-and-products/snowpack.html</a:t>
            </a:r>
            <a:endParaRPr lang="de-CH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109186" y="3702233"/>
            <a:ext cx="178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/>
              <a:t>Upper</a:t>
            </a:r>
            <a:r>
              <a:rPr lang="de-DE" i="1" dirty="0"/>
              <a:t> </a:t>
            </a:r>
            <a:r>
              <a:rPr lang="de-DE" i="1" dirty="0" err="1"/>
              <a:t>boundary</a:t>
            </a:r>
            <a:r>
              <a:rPr lang="de-DE" i="1" dirty="0"/>
              <a:t> </a:t>
            </a:r>
            <a:endParaRPr lang="de-CH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45784" y="4692816"/>
            <a:ext cx="177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/>
              <a:t>Lower</a:t>
            </a:r>
            <a:r>
              <a:rPr lang="de-DE" i="1" dirty="0"/>
              <a:t> </a:t>
            </a:r>
            <a:r>
              <a:rPr lang="de-DE" i="1" dirty="0" err="1"/>
              <a:t>boundary</a:t>
            </a:r>
            <a:r>
              <a:rPr lang="de-DE" i="1" dirty="0"/>
              <a:t> </a:t>
            </a:r>
            <a:endParaRPr lang="de-CH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8214772" y="2365582"/>
            <a:ext cx="1608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balance</a:t>
            </a:r>
            <a:br>
              <a:rPr lang="de-DE" dirty="0"/>
            </a:b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balance</a:t>
            </a:r>
            <a:endParaRPr lang="de-CH" dirty="0"/>
          </a:p>
        </p:txBody>
      </p:sp>
      <p:sp>
        <p:nvSpPr>
          <p:cNvPr id="14" name="TextBox 13"/>
          <p:cNvSpPr txBox="1"/>
          <p:nvPr/>
        </p:nvSpPr>
        <p:spPr>
          <a:xfrm>
            <a:off x="8214772" y="5076881"/>
            <a:ext cx="1608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balance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balance</a:t>
            </a:r>
            <a:r>
              <a:rPr lang="de-DE" dirty="0"/>
              <a:t>)</a:t>
            </a:r>
            <a:endParaRPr lang="de-CH" dirty="0"/>
          </a:p>
        </p:txBody>
      </p:sp>
      <p:sp>
        <p:nvSpPr>
          <p:cNvPr id="15" name="Rectangle 14"/>
          <p:cNvSpPr/>
          <p:nvPr/>
        </p:nvSpPr>
        <p:spPr>
          <a:xfrm>
            <a:off x="786797" y="1126157"/>
            <a:ext cx="9079099" cy="489847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TextBox 15"/>
          <p:cNvSpPr txBox="1"/>
          <p:nvPr/>
        </p:nvSpPr>
        <p:spPr>
          <a:xfrm>
            <a:off x="2916455" y="1100538"/>
            <a:ext cx="517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Defining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condition</a:t>
            </a:r>
            <a:r>
              <a:rPr lang="de-DE" dirty="0"/>
              <a:t> in </a:t>
            </a:r>
            <a:r>
              <a:rPr lang="de-DE" dirty="0" err="1"/>
              <a:t>nature</a:t>
            </a:r>
            <a:r>
              <a:rPr lang="de-DE" dirty="0"/>
              <a:t>…</a:t>
            </a:r>
            <a:endParaRPr lang="de-CH" dirty="0"/>
          </a:p>
        </p:txBody>
      </p:sp>
      <p:sp>
        <p:nvSpPr>
          <p:cNvPr id="18" name="TextBox 17"/>
          <p:cNvSpPr txBox="1"/>
          <p:nvPr/>
        </p:nvSpPr>
        <p:spPr>
          <a:xfrm>
            <a:off x="9918665" y="1039860"/>
            <a:ext cx="2152128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LW </a:t>
            </a:r>
            <a:r>
              <a:rPr lang="de-DE" sz="1400" dirty="0" err="1"/>
              <a:t>incoming</a:t>
            </a:r>
            <a:r>
              <a:rPr lang="de-DE" sz="1400" dirty="0"/>
              <a:t> </a:t>
            </a:r>
            <a:r>
              <a:rPr lang="de-DE" sz="1400" dirty="0" err="1"/>
              <a:t>radiation</a:t>
            </a:r>
            <a:r>
              <a:rPr lang="de-DE" sz="1400" dirty="0"/>
              <a:t>,</a:t>
            </a:r>
          </a:p>
          <a:p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snow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surface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temperature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,</a:t>
            </a:r>
            <a:br>
              <a:rPr lang="de-DE" sz="1400" dirty="0"/>
            </a:b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LW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emitted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radiation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,</a:t>
            </a:r>
            <a:br>
              <a:rPr lang="de-DE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400" dirty="0"/>
              <a:t>SW </a:t>
            </a:r>
            <a:r>
              <a:rPr lang="de-DE" sz="1400" dirty="0" err="1"/>
              <a:t>incoming</a:t>
            </a:r>
            <a:r>
              <a:rPr lang="de-DE" sz="1400" dirty="0"/>
              <a:t> </a:t>
            </a:r>
            <a:r>
              <a:rPr lang="de-DE" sz="1400" dirty="0" err="1"/>
              <a:t>radiation</a:t>
            </a:r>
            <a:r>
              <a:rPr lang="de-DE" sz="1400" dirty="0"/>
              <a:t>,</a:t>
            </a:r>
            <a:br>
              <a:rPr lang="de-DE" sz="1400" dirty="0"/>
            </a:b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SW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reflected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radiation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,</a:t>
            </a:r>
          </a:p>
          <a:p>
            <a:r>
              <a:rPr lang="de-DE" sz="1400" dirty="0" err="1"/>
              <a:t>air</a:t>
            </a:r>
            <a:r>
              <a:rPr lang="de-DE" sz="1400" dirty="0"/>
              <a:t> </a:t>
            </a:r>
            <a:r>
              <a:rPr lang="de-DE" sz="1400" dirty="0" err="1"/>
              <a:t>temperature</a:t>
            </a:r>
            <a:r>
              <a:rPr lang="de-DE" sz="1400" dirty="0"/>
              <a:t>,</a:t>
            </a:r>
            <a:br>
              <a:rPr lang="de-DE" sz="1400" dirty="0"/>
            </a:b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latent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heat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(rain on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snow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),</a:t>
            </a:r>
            <a:br>
              <a:rPr lang="de-DE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400" dirty="0"/>
              <a:t>relative </a:t>
            </a:r>
            <a:r>
              <a:rPr lang="de-DE" sz="1400" dirty="0" err="1"/>
              <a:t>humidity</a:t>
            </a:r>
            <a:r>
              <a:rPr lang="de-DE" sz="1400" dirty="0"/>
              <a:t>,</a:t>
            </a:r>
            <a:br>
              <a:rPr lang="de-DE" sz="1400" dirty="0"/>
            </a:br>
            <a:r>
              <a:rPr lang="de-DE" sz="1400" dirty="0" err="1"/>
              <a:t>precipitation</a:t>
            </a:r>
            <a:r>
              <a:rPr lang="de-DE" sz="1400" dirty="0"/>
              <a:t> </a:t>
            </a:r>
            <a:r>
              <a:rPr lang="de-DE" sz="1400" dirty="0" err="1"/>
              <a:t>sum</a:t>
            </a:r>
            <a:r>
              <a:rPr lang="de-DE" sz="1400" dirty="0"/>
              <a:t> / </a:t>
            </a:r>
          </a:p>
          <a:p>
            <a:r>
              <a:rPr lang="de-DE" sz="1400" dirty="0" err="1"/>
              <a:t>snow</a:t>
            </a:r>
            <a:r>
              <a:rPr lang="de-DE" sz="1400" dirty="0"/>
              <a:t> </a:t>
            </a:r>
            <a:r>
              <a:rPr lang="de-DE" sz="1400" dirty="0" err="1"/>
              <a:t>height</a:t>
            </a:r>
            <a:r>
              <a:rPr lang="de-DE" sz="1400" dirty="0"/>
              <a:t>,</a:t>
            </a:r>
            <a:br>
              <a:rPr lang="de-DE" sz="1400" dirty="0"/>
            </a:br>
            <a:r>
              <a:rPr lang="de-DE" sz="1400" dirty="0" err="1"/>
              <a:t>precipitation</a:t>
            </a:r>
            <a:r>
              <a:rPr lang="de-DE" sz="1400" dirty="0"/>
              <a:t> </a:t>
            </a:r>
            <a:r>
              <a:rPr lang="de-DE" sz="1400" dirty="0" err="1"/>
              <a:t>phase</a:t>
            </a:r>
            <a:r>
              <a:rPr lang="de-DE" sz="1400" dirty="0"/>
              <a:t>,</a:t>
            </a:r>
          </a:p>
          <a:p>
            <a:r>
              <a:rPr lang="de-DE" sz="1400" dirty="0"/>
              <a:t>wind </a:t>
            </a:r>
            <a:r>
              <a:rPr lang="de-DE" sz="1400" dirty="0" err="1"/>
              <a:t>speed</a:t>
            </a:r>
            <a:r>
              <a:rPr lang="de-DE" sz="1400" dirty="0"/>
              <a:t>, </a:t>
            </a:r>
          </a:p>
          <a:p>
            <a:r>
              <a:rPr lang="de-DE" sz="1400" dirty="0"/>
              <a:t>wind </a:t>
            </a:r>
            <a:r>
              <a:rPr lang="de-DE" sz="1400" dirty="0" err="1"/>
              <a:t>direction</a:t>
            </a:r>
            <a:r>
              <a:rPr lang="de-DE" sz="1400" dirty="0"/>
              <a:t>,</a:t>
            </a:r>
            <a:br>
              <a:rPr lang="de-DE" sz="1400" dirty="0"/>
            </a:b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wind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deposition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,</a:t>
            </a:r>
          </a:p>
          <a:p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canopy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interception</a:t>
            </a:r>
            <a:endParaRPr lang="de-CH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15419" y="2465141"/>
            <a:ext cx="11416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 err="1">
                <a:solidFill>
                  <a:srgbClr val="6E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r>
              <a:rPr lang="de-DE" sz="1050" b="1" dirty="0">
                <a:solidFill>
                  <a:srgbClr val="6E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50" b="1" dirty="0" err="1">
                <a:solidFill>
                  <a:srgbClr val="6E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endParaRPr lang="de-CH" sz="1050" b="1" dirty="0">
              <a:solidFill>
                <a:srgbClr val="6E2F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54606" y="4508736"/>
            <a:ext cx="17556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soil</a:t>
            </a:r>
            <a:r>
              <a:rPr lang="de-DE" sz="1400" dirty="0"/>
              <a:t> </a:t>
            </a:r>
            <a:r>
              <a:rPr lang="de-DE" sz="1400" dirty="0" err="1"/>
              <a:t>temperature</a:t>
            </a:r>
            <a:r>
              <a:rPr lang="de-DE" sz="1400" dirty="0"/>
              <a:t>,</a:t>
            </a:r>
            <a:br>
              <a:rPr lang="de-DE" sz="1400" dirty="0"/>
            </a:b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geothermal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heat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flux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,</a:t>
            </a:r>
            <a:br>
              <a:rPr lang="de-DE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400" dirty="0" err="1"/>
              <a:t>soil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,</a:t>
            </a:r>
            <a:br>
              <a:rPr lang="de-DE" sz="1400" dirty="0"/>
            </a:br>
            <a:r>
              <a:rPr lang="de-DE" sz="1400" dirty="0" err="1"/>
              <a:t>heat</a:t>
            </a:r>
            <a:r>
              <a:rPr lang="de-DE" sz="1400" dirty="0"/>
              <a:t> </a:t>
            </a:r>
            <a:r>
              <a:rPr lang="de-DE" sz="1400" dirty="0" err="1"/>
              <a:t>conductivity</a:t>
            </a:r>
            <a:r>
              <a:rPr lang="de-DE" sz="1400" dirty="0"/>
              <a:t>, </a:t>
            </a:r>
            <a:br>
              <a:rPr lang="de-DE" sz="1400" dirty="0"/>
            </a:br>
            <a:r>
              <a:rPr lang="de-DE" sz="1400" dirty="0" err="1"/>
              <a:t>heat</a:t>
            </a:r>
            <a:r>
              <a:rPr lang="de-DE" sz="1400" dirty="0"/>
              <a:t> </a:t>
            </a:r>
            <a:r>
              <a:rPr lang="de-DE" sz="1400" dirty="0" err="1"/>
              <a:t>capacity</a:t>
            </a:r>
            <a:r>
              <a:rPr lang="de-DE" sz="1400" dirty="0"/>
              <a:t>,</a:t>
            </a:r>
          </a:p>
          <a:p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layered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structure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de-CH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54820" y="5936784"/>
            <a:ext cx="1754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… </a:t>
            </a:r>
            <a:r>
              <a:rPr lang="de-DE" sz="1600" b="1" dirty="0" err="1"/>
              <a:t>hourly</a:t>
            </a:r>
            <a:r>
              <a:rPr lang="de-DE" sz="1600" b="1" dirty="0"/>
              <a:t> </a:t>
            </a:r>
            <a:r>
              <a:rPr lang="de-DE" sz="1600" b="1" dirty="0" err="1"/>
              <a:t>sampled</a:t>
            </a:r>
            <a:r>
              <a:rPr lang="de-DE" sz="1600" b="1" dirty="0"/>
              <a:t>.</a:t>
            </a:r>
            <a:endParaRPr lang="de-CH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935631" y="474813"/>
            <a:ext cx="1880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/>
              <a:t>Required</a:t>
            </a:r>
            <a:r>
              <a:rPr lang="de-DE" sz="1600" b="1" dirty="0"/>
              <a:t> </a:t>
            </a:r>
            <a:r>
              <a:rPr lang="de-DE" sz="1600" b="1" dirty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lang="de-DE" sz="1600" b="1" dirty="0" err="1">
                <a:solidFill>
                  <a:schemeClr val="bg1">
                    <a:lumMod val="50000"/>
                  </a:schemeClr>
                </a:solidFill>
              </a:rPr>
              <a:t>possible</a:t>
            </a:r>
            <a:r>
              <a:rPr lang="de-DE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de-DE" sz="16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600" b="1" dirty="0" err="1"/>
              <a:t>input</a:t>
            </a:r>
            <a:r>
              <a:rPr lang="de-DE" sz="1600" b="1" dirty="0"/>
              <a:t> </a:t>
            </a:r>
            <a:r>
              <a:rPr lang="de-DE" sz="1600" b="1" dirty="0" err="1"/>
              <a:t>data</a:t>
            </a:r>
            <a:r>
              <a:rPr lang="de-DE" sz="1600" b="1" dirty="0"/>
              <a:t>: </a:t>
            </a:r>
            <a:endParaRPr lang="de-CH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38199" y="1140897"/>
            <a:ext cx="1271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Software: </a:t>
            </a:r>
            <a:br>
              <a:rPr lang="de-DE" dirty="0"/>
            </a:br>
            <a:r>
              <a:rPr lang="de-DE" dirty="0"/>
              <a:t>SNOWPACK</a:t>
            </a:r>
            <a:br>
              <a:rPr lang="de-DE" dirty="0"/>
            </a:br>
            <a:r>
              <a:rPr lang="de-DE" dirty="0" err="1"/>
              <a:t>by</a:t>
            </a:r>
            <a:r>
              <a:rPr lang="de-DE" dirty="0"/>
              <a:t> SLF</a:t>
            </a:r>
            <a:endParaRPr lang="de-CH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8108897" y="1126157"/>
            <a:ext cx="0" cy="4898476"/>
          </a:xfrm>
          <a:prstGeom prst="line">
            <a:avLst/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345449" y="1093510"/>
            <a:ext cx="1336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differential </a:t>
            </a:r>
            <a:r>
              <a:rPr lang="de-DE" dirty="0" err="1"/>
              <a:t>equations</a:t>
            </a:r>
            <a:r>
              <a:rPr lang="de-DE" dirty="0"/>
              <a:t>:</a:t>
            </a:r>
            <a:endParaRPr lang="de-CH" dirty="0"/>
          </a:p>
        </p:txBody>
      </p:sp>
      <p:sp>
        <p:nvSpPr>
          <p:cNvPr id="5" name="Rectangle 4"/>
          <p:cNvSpPr/>
          <p:nvPr/>
        </p:nvSpPr>
        <p:spPr>
          <a:xfrm>
            <a:off x="8075597" y="4271699"/>
            <a:ext cx="1790300" cy="223214"/>
          </a:xfrm>
          <a:prstGeom prst="rect">
            <a:avLst/>
          </a:prstGeom>
          <a:solidFill>
            <a:srgbClr val="E1E1E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snow</a:t>
            </a:r>
            <a:r>
              <a:rPr lang="de-DE" dirty="0">
                <a:solidFill>
                  <a:schemeClr val="tx1"/>
                </a:solidFill>
              </a:rPr>
              <a:t> pack</a:t>
            </a:r>
            <a:endParaRPr lang="de-CH" dirty="0">
              <a:solidFill>
                <a:schemeClr val="tx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332781" y="4050430"/>
            <a:ext cx="1287715" cy="155564"/>
            <a:chOff x="8332781" y="4050430"/>
            <a:chExt cx="1287715" cy="155564"/>
          </a:xfrm>
        </p:grpSpPr>
        <p:sp>
          <p:nvSpPr>
            <p:cNvPr id="28" name="Down Arrow 27"/>
            <p:cNvSpPr/>
            <p:nvPr/>
          </p:nvSpPr>
          <p:spPr>
            <a:xfrm>
              <a:off x="8332781" y="4051989"/>
              <a:ext cx="346510" cy="154005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9" name="Down Arrow 28"/>
            <p:cNvSpPr/>
            <p:nvPr/>
          </p:nvSpPr>
          <p:spPr>
            <a:xfrm>
              <a:off x="8810928" y="4050431"/>
              <a:ext cx="346510" cy="154005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9273986" y="4050430"/>
              <a:ext cx="346510" cy="154005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32" name="Group 31"/>
          <p:cNvGrpSpPr/>
          <p:nvPr/>
        </p:nvGrpSpPr>
        <p:grpSpPr>
          <a:xfrm rot="10800000">
            <a:off x="8340325" y="4567841"/>
            <a:ext cx="1287715" cy="155564"/>
            <a:chOff x="8332781" y="4050430"/>
            <a:chExt cx="1287715" cy="155564"/>
          </a:xfrm>
        </p:grpSpPr>
        <p:sp>
          <p:nvSpPr>
            <p:cNvPr id="33" name="Down Arrow 32"/>
            <p:cNvSpPr/>
            <p:nvPr/>
          </p:nvSpPr>
          <p:spPr>
            <a:xfrm>
              <a:off x="8332781" y="4051989"/>
              <a:ext cx="346510" cy="154005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8810928" y="4050431"/>
              <a:ext cx="346510" cy="154005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5" name="Down Arrow 34"/>
            <p:cNvSpPr/>
            <p:nvPr/>
          </p:nvSpPr>
          <p:spPr>
            <a:xfrm>
              <a:off x="9273986" y="4050430"/>
              <a:ext cx="346510" cy="154005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203563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65" y="62692"/>
            <a:ext cx="12054422" cy="895784"/>
          </a:xfrm>
        </p:spPr>
        <p:txBody>
          <a:bodyPr>
            <a:normAutofit fontScale="90000"/>
          </a:bodyPr>
          <a:lstStyle/>
          <a:p>
            <a:r>
              <a:rPr lang="de-CH" dirty="0" err="1">
                <a:latin typeface="+mj-lt"/>
              </a:rPr>
              <a:t>Results</a:t>
            </a:r>
            <a:r>
              <a:rPr lang="de-CH" dirty="0">
                <a:latin typeface="+mj-lt"/>
              </a:rPr>
              <a:t>: Evolution </a:t>
            </a:r>
            <a:r>
              <a:rPr lang="de-CH" dirty="0" err="1">
                <a:latin typeface="+mj-lt"/>
              </a:rPr>
              <a:t>of</a:t>
            </a:r>
            <a:r>
              <a:rPr lang="de-CH" dirty="0">
                <a:latin typeface="+mj-lt"/>
              </a:rPr>
              <a:t> </a:t>
            </a:r>
            <a:r>
              <a:rPr lang="de-CH" dirty="0" err="1">
                <a:latin typeface="+mj-lt"/>
              </a:rPr>
              <a:t>the</a:t>
            </a:r>
            <a:r>
              <a:rPr lang="de-CH" dirty="0">
                <a:latin typeface="+mj-lt"/>
              </a:rPr>
              <a:t> </a:t>
            </a:r>
            <a:r>
              <a:rPr lang="de-CH" dirty="0" err="1">
                <a:latin typeface="+mj-lt"/>
              </a:rPr>
              <a:t>Copolar</a:t>
            </a:r>
            <a:r>
              <a:rPr lang="de-CH" dirty="0">
                <a:latin typeface="+mj-lt"/>
              </a:rPr>
              <a:t> Phase </a:t>
            </a:r>
            <a:r>
              <a:rPr lang="de-CH" dirty="0" err="1">
                <a:latin typeface="+mj-lt"/>
              </a:rPr>
              <a:t>Difference</a:t>
            </a:r>
            <a:r>
              <a:rPr lang="de-CH" dirty="0">
                <a:latin typeface="+mj-lt"/>
              </a:rPr>
              <a:t> (CPD)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874975" y="6412872"/>
            <a:ext cx="442049" cy="266206"/>
          </a:xfrm>
        </p:spPr>
        <p:txBody>
          <a:bodyPr/>
          <a:lstStyle/>
          <a:p>
            <a:fld id="{0E61AA19-6EBC-4873-92F4-DE591960679C}" type="slidenum">
              <a:rPr lang="de-CH" smtClean="0"/>
              <a:pPr/>
              <a:t>22</a:t>
            </a:fld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9"/>
          <a:stretch/>
        </p:blipFill>
        <p:spPr>
          <a:xfrm>
            <a:off x="34765" y="994640"/>
            <a:ext cx="3307437" cy="4601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8" r="15862"/>
          <a:stretch/>
        </p:blipFill>
        <p:spPr>
          <a:xfrm>
            <a:off x="3304427" y="994641"/>
            <a:ext cx="2741449" cy="4601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4" r="15907"/>
          <a:stretch/>
        </p:blipFill>
        <p:spPr>
          <a:xfrm>
            <a:off x="6008101" y="994641"/>
            <a:ext cx="2753797" cy="4601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>
            <a:off x="8724122" y="994641"/>
            <a:ext cx="3365065" cy="46013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1891" y="5632175"/>
            <a:ext cx="654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CPD </a:t>
            </a:r>
            <a:r>
              <a:rPr lang="de-CH" dirty="0" err="1"/>
              <a:t>increases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snow</a:t>
            </a:r>
            <a:r>
              <a:rPr lang="de-CH" dirty="0"/>
              <a:t> fall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decreases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cold</a:t>
            </a:r>
            <a:r>
              <a:rPr lang="de-CH" dirty="0"/>
              <a:t> </a:t>
            </a:r>
            <a:r>
              <a:rPr lang="de-CH" dirty="0" err="1"/>
              <a:t>temperatures</a:t>
            </a:r>
            <a:r>
              <a:rPr lang="de-CH" dirty="0"/>
              <a:t>.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25151" y="5747657"/>
            <a:ext cx="326740" cy="158621"/>
          </a:xfrm>
          <a:prstGeom prst="rightArrow">
            <a:avLst>
              <a:gd name="adj1" fmla="val 50000"/>
              <a:gd name="adj2" fmla="val 781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5239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Measuring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dielectric</a:t>
            </a:r>
            <a:r>
              <a:rPr lang="de-CH" dirty="0"/>
              <a:t> </a:t>
            </a:r>
            <a:r>
              <a:rPr lang="de-CH" dirty="0" err="1"/>
              <a:t>anisotropy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23</a:t>
            </a:fld>
            <a:endParaRPr lang="de-CH" dirty="0"/>
          </a:p>
        </p:txBody>
      </p:sp>
      <p:grpSp>
        <p:nvGrpSpPr>
          <p:cNvPr id="6" name="Group 5"/>
          <p:cNvGrpSpPr/>
          <p:nvPr/>
        </p:nvGrpSpPr>
        <p:grpSpPr>
          <a:xfrm>
            <a:off x="1440522" y="956783"/>
            <a:ext cx="4977737" cy="3810518"/>
            <a:chOff x="170327" y="1170132"/>
            <a:chExt cx="4977737" cy="3810518"/>
          </a:xfrm>
        </p:grpSpPr>
        <p:grpSp>
          <p:nvGrpSpPr>
            <p:cNvPr id="7" name="Group 6"/>
            <p:cNvGrpSpPr/>
            <p:nvPr/>
          </p:nvGrpSpPr>
          <p:grpSpPr>
            <a:xfrm>
              <a:off x="170327" y="1170132"/>
              <a:ext cx="4977737" cy="3810518"/>
              <a:chOff x="34325" y="2898324"/>
              <a:chExt cx="4977737" cy="381051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25" y="3140968"/>
                <a:ext cx="4977737" cy="3567874"/>
              </a:xfrm>
              <a:prstGeom prst="rect">
                <a:avLst/>
              </a:prstGeom>
            </p:spPr>
          </p:pic>
          <p:cxnSp>
            <p:nvCxnSpPr>
              <p:cNvPr id="10" name="Straight Connector 9"/>
              <p:cNvCxnSpPr/>
              <p:nvPr/>
            </p:nvCxnSpPr>
            <p:spPr>
              <a:xfrm flipV="1">
                <a:off x="4113370" y="4038932"/>
                <a:ext cx="0" cy="1512168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 flipV="1">
                <a:off x="4369590" y="4110940"/>
                <a:ext cx="2" cy="1550308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H="1" flipV="1">
                <a:off x="3919915" y="3979067"/>
                <a:ext cx="199499" cy="59865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triangle" w="med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4369593" y="4117317"/>
                <a:ext cx="199498" cy="59864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1540678" y="2898324"/>
                <a:ext cx="16119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dirty="0" err="1">
                    <a:solidFill>
                      <a:schemeClr val="accent1">
                        <a:lumMod val="75000"/>
                      </a:schemeClr>
                    </a:solidFill>
                  </a:rPr>
                  <a:t>Vertical</a:t>
                </a:r>
                <a:r>
                  <a:rPr lang="de-CH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de-CH" dirty="0" err="1">
                    <a:solidFill>
                      <a:schemeClr val="accent1">
                        <a:lumMod val="75000"/>
                      </a:schemeClr>
                    </a:solidFill>
                  </a:rPr>
                  <a:t>Polarization</a:t>
                </a:r>
                <a:r>
                  <a:rPr lang="de-CH" dirty="0">
                    <a:solidFill>
                      <a:schemeClr val="accent1">
                        <a:lumMod val="75000"/>
                      </a:schemeClr>
                    </a:solidFill>
                  </a:rPr>
                  <a:t> (V)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01646" y="5157192"/>
                <a:ext cx="162480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dirty="0">
                    <a:solidFill>
                      <a:srgbClr val="D17F7D"/>
                    </a:solidFill>
                  </a:rPr>
                  <a:t>Horizontal </a:t>
                </a:r>
                <a:br>
                  <a:rPr lang="de-CH" dirty="0">
                    <a:solidFill>
                      <a:srgbClr val="D17F7D"/>
                    </a:solidFill>
                  </a:rPr>
                </a:br>
                <a:r>
                  <a:rPr lang="de-CH" dirty="0" err="1">
                    <a:solidFill>
                      <a:srgbClr val="D17F7D"/>
                    </a:solidFill>
                  </a:rPr>
                  <a:t>Polarization</a:t>
                </a:r>
                <a:r>
                  <a:rPr lang="de-CH" dirty="0">
                    <a:solidFill>
                      <a:srgbClr val="D17F7D"/>
                    </a:solidFill>
                  </a:rPr>
                  <a:t> (H)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 rot="821916">
              <a:off x="3936127" y="1954653"/>
              <a:ext cx="1148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/>
                <a:t> </a:t>
              </a:r>
              <a:r>
                <a:rPr lang="de-CH" b="1" i="1" dirty="0">
                  <a:latin typeface="Symbol" panose="05050102010706020507" pitchFamily="18" charset="2"/>
                </a:rPr>
                <a:t>f</a:t>
              </a:r>
              <a:r>
                <a:rPr lang="de-CH" baseline="-25000" dirty="0"/>
                <a:t> VV</a:t>
              </a:r>
              <a:r>
                <a:rPr lang="de-CH" dirty="0"/>
                <a:t> - </a:t>
              </a:r>
              <a:r>
                <a:rPr lang="de-CH" b="1" i="1" dirty="0">
                  <a:latin typeface="Symbol" panose="05050102010706020507" pitchFamily="18" charset="2"/>
                </a:rPr>
                <a:t>f </a:t>
              </a:r>
              <a:r>
                <a:rPr lang="de-CH" baseline="-25000" dirty="0"/>
                <a:t>HH </a:t>
              </a:r>
              <a:endParaRPr lang="de-CH" dirty="0"/>
            </a:p>
          </p:txBody>
        </p:sp>
      </p:grpSp>
      <p:cxnSp>
        <p:nvCxnSpPr>
          <p:cNvPr id="16" name="Straight Connector 15"/>
          <p:cNvCxnSpPr/>
          <p:nvPr/>
        </p:nvCxnSpPr>
        <p:spPr>
          <a:xfrm flipV="1">
            <a:off x="2906802" y="1391374"/>
            <a:ext cx="37421" cy="135715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466274" y="1991515"/>
            <a:ext cx="0" cy="1291789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618675" y="2057756"/>
            <a:ext cx="0" cy="124794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408401" y="1696174"/>
            <a:ext cx="1489" cy="121752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467665" y="1713107"/>
            <a:ext cx="1491" cy="122298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944223" y="1553287"/>
            <a:ext cx="3255112" cy="942284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Parallelogram 21"/>
          <p:cNvSpPr/>
          <p:nvPr/>
        </p:nvSpPr>
        <p:spPr>
          <a:xfrm rot="5400000">
            <a:off x="3885219" y="2591454"/>
            <a:ext cx="1324925" cy="141984"/>
          </a:xfrm>
          <a:prstGeom prst="parallelogram">
            <a:avLst/>
          </a:prstGeom>
          <a:solidFill>
            <a:schemeClr val="bg1">
              <a:lumMod val="85000"/>
              <a:alpha val="59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Parallelogram 22"/>
          <p:cNvSpPr/>
          <p:nvPr/>
        </p:nvSpPr>
        <p:spPr>
          <a:xfrm rot="5400000">
            <a:off x="2810941" y="2277870"/>
            <a:ext cx="1253514" cy="79851"/>
          </a:xfrm>
          <a:prstGeom prst="parallelogram">
            <a:avLst/>
          </a:prstGeom>
          <a:solidFill>
            <a:schemeClr val="bg1">
              <a:lumMod val="85000"/>
              <a:alpha val="59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Parallelogram 23"/>
          <p:cNvSpPr/>
          <p:nvPr/>
        </p:nvSpPr>
        <p:spPr>
          <a:xfrm rot="5400000">
            <a:off x="4963839" y="2899726"/>
            <a:ext cx="1378176" cy="227919"/>
          </a:xfrm>
          <a:prstGeom prst="parallelogram">
            <a:avLst/>
          </a:prstGeom>
          <a:solidFill>
            <a:schemeClr val="bg1">
              <a:lumMod val="85000"/>
              <a:alpha val="59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5" name="Group 24"/>
          <p:cNvGrpSpPr/>
          <p:nvPr/>
        </p:nvGrpSpPr>
        <p:grpSpPr>
          <a:xfrm>
            <a:off x="340198" y="4327335"/>
            <a:ext cx="11193770" cy="1944216"/>
            <a:chOff x="-122431" y="4797152"/>
            <a:chExt cx="11193770" cy="1944216"/>
          </a:xfrm>
          <a:effectLst/>
        </p:grpSpPr>
        <p:grpSp>
          <p:nvGrpSpPr>
            <p:cNvPr id="26" name="Group 25"/>
            <p:cNvGrpSpPr/>
            <p:nvPr/>
          </p:nvGrpSpPr>
          <p:grpSpPr>
            <a:xfrm>
              <a:off x="-122431" y="4797152"/>
              <a:ext cx="11193770" cy="1944216"/>
              <a:chOff x="-122431" y="4797152"/>
              <a:chExt cx="11193770" cy="1944216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107504" y="4797152"/>
                <a:ext cx="8928992" cy="194421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06" t="-13037" r="-727" b="-8856"/>
              <a:stretch/>
            </p:blipFill>
            <p:spPr>
              <a:xfrm>
                <a:off x="1224000" y="5390716"/>
                <a:ext cx="7164000" cy="864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-122431" y="4967482"/>
                <a:ext cx="111937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/>
                  <a:t> </a:t>
                </a:r>
                <a:r>
                  <a:rPr lang="de-DE" sz="2000" dirty="0" err="1"/>
                  <a:t>Copolar</a:t>
                </a:r>
                <a:r>
                  <a:rPr lang="de-DE" sz="2000" dirty="0"/>
                  <a:t> Phase </a:t>
                </a:r>
                <a:r>
                  <a:rPr lang="de-DE" sz="2000" dirty="0" err="1"/>
                  <a:t>Difference</a:t>
                </a:r>
                <a:r>
                  <a:rPr lang="de-DE" sz="2000" dirty="0"/>
                  <a:t> (CPD)</a:t>
                </a:r>
                <a:r>
                  <a:rPr lang="de-CH" sz="2000" dirty="0"/>
                  <a:t> </a:t>
                </a:r>
                <a:r>
                  <a:rPr lang="de-DE" sz="2000" dirty="0"/>
                  <a:t> = </a:t>
                </a:r>
                <a:r>
                  <a:rPr lang="de-DE" sz="2000" dirty="0" err="1"/>
                  <a:t>accumulated</a:t>
                </a:r>
                <a:r>
                  <a:rPr lang="de-DE" sz="2000" dirty="0"/>
                  <a:t> </a:t>
                </a:r>
                <a:r>
                  <a:rPr lang="de-DE" sz="2000" dirty="0" err="1"/>
                  <a:t>phase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difference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between</a:t>
                </a:r>
                <a:r>
                  <a:rPr lang="de-DE" sz="2000" dirty="0"/>
                  <a:t> </a:t>
                </a:r>
                <a:r>
                  <a:rPr lang="de-DE" sz="2000" dirty="0" err="1"/>
                  <a:t>the</a:t>
                </a:r>
                <a:r>
                  <a:rPr lang="de-DE" sz="2000" dirty="0"/>
                  <a:t> VV </a:t>
                </a:r>
                <a:r>
                  <a:rPr lang="de-DE" sz="2000" dirty="0" err="1"/>
                  <a:t>and</a:t>
                </a:r>
                <a:r>
                  <a:rPr lang="de-DE" sz="2000" dirty="0"/>
                  <a:t> HH </a:t>
                </a:r>
                <a:r>
                  <a:rPr lang="de-DE" sz="2000" dirty="0" err="1"/>
                  <a:t>polarization</a:t>
                </a:r>
                <a:r>
                  <a:rPr lang="de-DE" sz="2000" dirty="0"/>
                  <a:t>:</a:t>
                </a:r>
                <a:endParaRPr lang="de-CH" sz="2000" dirty="0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>
                <a:off x="2467701" y="6093296"/>
                <a:ext cx="0" cy="23667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2123728" y="6309320"/>
                <a:ext cx="6879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(BSA)</a:t>
                </a:r>
                <a:endParaRPr lang="de-CH" dirty="0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067944" y="6300028"/>
              <a:ext cx="41909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Permittivity</a:t>
              </a:r>
              <a:r>
                <a:rPr lang="de-DE" dirty="0"/>
                <a:t> </a:t>
              </a:r>
              <a:r>
                <a:rPr lang="de-DE" dirty="0">
                  <a:latin typeface="Symbol" panose="05050102010706020507" pitchFamily="18" charset="2"/>
                </a:rPr>
                <a:t>e</a:t>
              </a:r>
              <a:r>
                <a:rPr lang="de-DE" baseline="-25000" dirty="0"/>
                <a:t>V</a:t>
              </a:r>
              <a:r>
                <a:rPr lang="de-DE" dirty="0"/>
                <a:t>, </a:t>
              </a:r>
              <a:r>
                <a:rPr lang="de-DE" dirty="0" err="1">
                  <a:latin typeface="Symbol" panose="05050102010706020507" pitchFamily="18" charset="2"/>
                </a:rPr>
                <a:t>e</a:t>
              </a:r>
              <a:r>
                <a:rPr lang="de-DE" baseline="-25000" dirty="0" err="1"/>
                <a:t>H</a:t>
              </a:r>
              <a:r>
                <a:rPr lang="de-DE" dirty="0"/>
                <a:t>: </a:t>
              </a:r>
              <a:r>
                <a:rPr lang="de-DE" dirty="0" err="1"/>
                <a:t>function</a:t>
              </a:r>
              <a:r>
                <a:rPr lang="de-DE" dirty="0"/>
                <a:t> </a:t>
              </a:r>
              <a:r>
                <a:rPr lang="de-DE" dirty="0" err="1"/>
                <a:t>of</a:t>
              </a:r>
              <a:r>
                <a:rPr lang="de-DE" dirty="0"/>
                <a:t> </a:t>
              </a:r>
              <a:r>
                <a:rPr lang="de-DE" dirty="0" err="1"/>
                <a:t>anisotropy</a:t>
              </a:r>
              <a:r>
                <a:rPr lang="de-DE" dirty="0"/>
                <a:t> </a:t>
              </a:r>
              <a:r>
                <a:rPr lang="de-DE" i="1" dirty="0"/>
                <a:t>A</a:t>
              </a:r>
              <a:endParaRPr lang="de-CH" i="1" dirty="0"/>
            </a:p>
          </p:txBody>
        </p:sp>
      </p:grpSp>
      <p:sp>
        <p:nvSpPr>
          <p:cNvPr id="33" name="Slide Number Placeholder 3"/>
          <p:cNvSpPr txBox="1">
            <a:spLocks/>
          </p:cNvSpPr>
          <p:nvPr/>
        </p:nvSpPr>
        <p:spPr>
          <a:xfrm>
            <a:off x="8672972" y="6610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4FCA97-A145-4AEE-9358-E971FDAC670F}" type="slidenum">
              <a:rPr lang="de-CH" smtClean="0"/>
              <a:pPr/>
              <a:t>23</a:t>
            </a:fld>
            <a:endParaRPr lang="de-CH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3" b="3302"/>
          <a:stretch/>
        </p:blipFill>
        <p:spPr>
          <a:xfrm flipH="1">
            <a:off x="10266512" y="350347"/>
            <a:ext cx="1080120" cy="1044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319150" y="1074937"/>
            <a:ext cx="4392613" cy="3322549"/>
            <a:chOff x="4572000" y="1268760"/>
            <a:chExt cx="4392613" cy="3322549"/>
          </a:xfrm>
        </p:grpSpPr>
        <p:grpSp>
          <p:nvGrpSpPr>
            <p:cNvPr id="36" name="Group 35"/>
            <p:cNvGrpSpPr/>
            <p:nvPr/>
          </p:nvGrpSpPr>
          <p:grpSpPr>
            <a:xfrm>
              <a:off x="4572000" y="1563465"/>
              <a:ext cx="4392613" cy="3027844"/>
              <a:chOff x="3979722" y="1104025"/>
              <a:chExt cx="4392613" cy="3027844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3979722" y="1306855"/>
                <a:ext cx="4392613" cy="2825014"/>
                <a:chOff x="3979722" y="1306855"/>
                <a:chExt cx="4392613" cy="2825014"/>
              </a:xfrm>
            </p:grpSpPr>
            <p:sp>
              <p:nvSpPr>
                <p:cNvPr id="61" name="TextBox 60"/>
                <p:cNvSpPr txBox="1"/>
                <p:nvPr/>
              </p:nvSpPr>
              <p:spPr>
                <a:xfrm>
                  <a:off x="3979722" y="3731759"/>
                  <a:ext cx="439261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2000" dirty="0" err="1"/>
                    <a:t>Consider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snow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as</a:t>
                  </a:r>
                  <a:r>
                    <a:rPr lang="de-DE" sz="2000" dirty="0"/>
                    <a:t> a </a:t>
                  </a:r>
                  <a:r>
                    <a:rPr lang="de-DE" sz="2000" dirty="0" err="1"/>
                    <a:t>birefringent</a:t>
                  </a:r>
                  <a:r>
                    <a:rPr lang="de-DE" sz="2000" dirty="0"/>
                    <a:t> medium</a:t>
                  </a:r>
                  <a:endParaRPr lang="de-CH" sz="2000" dirty="0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4699802" y="2296168"/>
                  <a:ext cx="2752518" cy="1182497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4537213" y="3473938"/>
                  <a:ext cx="3131131" cy="208467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5830256" y="1306855"/>
                  <a:ext cx="1004874" cy="995920"/>
                </a:xfrm>
                <a:prstGeom prst="lin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V="1">
                  <a:off x="5138331" y="2293604"/>
                  <a:ext cx="698498" cy="1192284"/>
                </a:xfrm>
                <a:prstGeom prst="line">
                  <a:avLst/>
                </a:prstGeom>
                <a:ln w="19050">
                  <a:solidFill>
                    <a:srgbClr val="0D35FF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Box 59"/>
              <p:cNvSpPr txBox="1"/>
              <p:nvPr/>
            </p:nvSpPr>
            <p:spPr>
              <a:xfrm>
                <a:off x="6799503" y="1104025"/>
                <a:ext cx="316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V</a:t>
                </a:r>
                <a:endParaRPr lang="de-CH" dirty="0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5730609" y="1368160"/>
              <a:ext cx="1795480" cy="2569077"/>
              <a:chOff x="5138331" y="908720"/>
              <a:chExt cx="1795480" cy="2569077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6604875" y="908720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H</a:t>
                </a:r>
                <a:endParaRPr lang="de-CH" dirty="0"/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5138331" y="1104025"/>
                <a:ext cx="1518297" cy="2373772"/>
                <a:chOff x="5138331" y="1104025"/>
                <a:chExt cx="1518297" cy="2373772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5448300" y="1104025"/>
                  <a:ext cx="1208328" cy="1189119"/>
                </a:xfrm>
                <a:prstGeom prst="lin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V="1">
                  <a:off x="5138331" y="2293604"/>
                  <a:ext cx="309392" cy="1184193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8" name="Group 37"/>
            <p:cNvGrpSpPr/>
            <p:nvPr/>
          </p:nvGrpSpPr>
          <p:grpSpPr>
            <a:xfrm>
              <a:off x="5332255" y="1443355"/>
              <a:ext cx="1096854" cy="1310342"/>
              <a:chOff x="4739977" y="983915"/>
              <a:chExt cx="1096854" cy="1310342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flipV="1">
                <a:off x="5447635" y="2097881"/>
                <a:ext cx="198309" cy="19637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2" name="Group 51"/>
              <p:cNvGrpSpPr/>
              <p:nvPr/>
            </p:nvGrpSpPr>
            <p:grpSpPr>
              <a:xfrm>
                <a:off x="4739977" y="983915"/>
                <a:ext cx="1096854" cy="1305695"/>
                <a:chOff x="4739977" y="983915"/>
                <a:chExt cx="1096854" cy="1305695"/>
              </a:xfrm>
            </p:grpSpPr>
            <p:sp>
              <p:nvSpPr>
                <p:cNvPr id="53" name="TextBox 52"/>
                <p:cNvSpPr txBox="1"/>
                <p:nvPr/>
              </p:nvSpPr>
              <p:spPr>
                <a:xfrm rot="2846466">
                  <a:off x="4608955" y="1282041"/>
                  <a:ext cx="12425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/>
                    <a:t>Common</a:t>
                  </a:r>
                  <a:br>
                    <a:rPr lang="de-DE" dirty="0"/>
                  </a:br>
                  <a:r>
                    <a:rPr lang="de-DE" dirty="0"/>
                    <a:t> </a:t>
                  </a:r>
                  <a:r>
                    <a:rPr lang="de-DE" dirty="0" err="1"/>
                    <a:t>wave</a:t>
                  </a:r>
                  <a:r>
                    <a:rPr lang="de-DE" dirty="0"/>
                    <a:t> front</a:t>
                  </a:r>
                  <a:endParaRPr lang="de-CH" dirty="0"/>
                </a:p>
              </p:txBody>
            </p:sp>
            <p:cxnSp>
              <p:nvCxnSpPr>
                <p:cNvPr id="54" name="Straight Connector 53"/>
                <p:cNvCxnSpPr/>
                <p:nvPr/>
              </p:nvCxnSpPr>
              <p:spPr>
                <a:xfrm flipH="1" flipV="1">
                  <a:off x="4739977" y="1100796"/>
                  <a:ext cx="1096854" cy="1188814"/>
                </a:xfrm>
                <a:prstGeom prst="line">
                  <a:avLst/>
                </a:prstGeom>
                <a:ln w="19050">
                  <a:solidFill>
                    <a:srgbClr val="00B050"/>
                  </a:solidFill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9" name="TextBox 38"/>
            <p:cNvSpPr txBox="1"/>
            <p:nvPr/>
          </p:nvSpPr>
          <p:spPr>
            <a:xfrm>
              <a:off x="7549837" y="3190364"/>
              <a:ext cx="432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Symbol" panose="05050102010706020507" pitchFamily="18" charset="2"/>
                </a:rPr>
                <a:t>D</a:t>
              </a:r>
              <a:r>
                <a:rPr lang="de-DE" dirty="0"/>
                <a:t>Z</a:t>
              </a:r>
              <a:endParaRPr lang="de-CH" dirty="0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7584586" y="2762215"/>
              <a:ext cx="0" cy="1169100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Arc 40"/>
            <p:cNvSpPr/>
            <p:nvPr/>
          </p:nvSpPr>
          <p:spPr>
            <a:xfrm>
              <a:off x="5730610" y="1672447"/>
              <a:ext cx="1361796" cy="1341439"/>
            </a:xfrm>
            <a:prstGeom prst="arc">
              <a:avLst>
                <a:gd name="adj1" fmla="val 16276590"/>
                <a:gd name="adj2" fmla="val 19109304"/>
              </a:avLst>
            </a:prstGeom>
            <a:ln w="1270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42" name="Straight Connector 41"/>
            <p:cNvCxnSpPr/>
            <p:nvPr/>
          </p:nvCxnSpPr>
          <p:spPr>
            <a:xfrm flipV="1">
              <a:off x="6429108" y="1268760"/>
              <a:ext cx="0" cy="1105507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6414105" y="1695442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Symbol" panose="05050102010706020507" pitchFamily="18" charset="2"/>
                </a:rPr>
                <a:t>q</a:t>
              </a:r>
              <a:r>
                <a:rPr lang="de-DE" baseline="-25000" dirty="0"/>
                <a:t>0</a:t>
              </a:r>
              <a:endParaRPr lang="de-CH" baseline="-25000" dirty="0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7166925" y="1849880"/>
              <a:ext cx="183056" cy="194006"/>
            </a:xfrm>
            <a:prstGeom prst="line">
              <a:avLst/>
            </a:prstGeom>
            <a:ln w="1270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213835" y="1804980"/>
              <a:ext cx="183056" cy="194006"/>
            </a:xfrm>
            <a:prstGeom prst="line">
              <a:avLst/>
            </a:prstGeom>
            <a:ln w="1270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7263087" y="1760326"/>
              <a:ext cx="183056" cy="194006"/>
            </a:xfrm>
            <a:prstGeom prst="line">
              <a:avLst/>
            </a:prstGeom>
            <a:ln w="1270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/>
            <p:cNvGrpSpPr/>
            <p:nvPr/>
          </p:nvGrpSpPr>
          <p:grpSpPr>
            <a:xfrm>
              <a:off x="7057181" y="1644371"/>
              <a:ext cx="109314" cy="103760"/>
              <a:chOff x="8388000" y="1908767"/>
              <a:chExt cx="109314" cy="103760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8388000" y="1908767"/>
                <a:ext cx="109314" cy="1037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8432257" y="1948166"/>
                <a:ext cx="25200" cy="25200"/>
              </a:xfrm>
              <a:prstGeom prst="ellipse">
                <a:avLst/>
              </a:prstGeom>
              <a:solidFill>
                <a:schemeClr val="tx1"/>
              </a:solidFill>
              <a:ln w="12700">
                <a:noFill/>
                <a:prstDash val="soli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6857406" y="3559696"/>
              <a:ext cx="682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snow</a:t>
              </a:r>
              <a:endParaRPr lang="de-CH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8019143" y="3190291"/>
            <a:ext cx="900725" cy="538892"/>
            <a:chOff x="5562363" y="2955838"/>
            <a:chExt cx="900725" cy="538892"/>
          </a:xfrm>
        </p:grpSpPr>
        <p:sp>
          <p:nvSpPr>
            <p:cNvPr id="67" name="TextBox 66"/>
            <p:cNvSpPr txBox="1"/>
            <p:nvPr/>
          </p:nvSpPr>
          <p:spPr>
            <a:xfrm>
              <a:off x="6090870" y="312539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Symbol" panose="05050102010706020507" pitchFamily="18" charset="2"/>
                </a:rPr>
                <a:t>e</a:t>
              </a:r>
              <a:r>
                <a:rPr lang="de-DE" baseline="-25000" dirty="0"/>
                <a:t>V</a:t>
              </a:r>
              <a:endParaRPr lang="de-CH" baseline="-250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562363" y="2955838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latin typeface="Symbol" panose="05050102010706020507" pitchFamily="18" charset="2"/>
                </a:rPr>
                <a:t>e</a:t>
              </a:r>
              <a:r>
                <a:rPr lang="de-DE" baseline="-25000" dirty="0" err="1"/>
                <a:t>H</a:t>
              </a:r>
              <a:endParaRPr lang="de-CH" baseline="-25000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5792652" y="3745002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</a:t>
            </a:r>
            <a:endParaRPr lang="de-CH" dirty="0"/>
          </a:p>
        </p:txBody>
      </p:sp>
      <p:sp>
        <p:nvSpPr>
          <p:cNvPr id="70" name="TextBox 69"/>
          <p:cNvSpPr txBox="1"/>
          <p:nvPr/>
        </p:nvSpPr>
        <p:spPr>
          <a:xfrm>
            <a:off x="10353964" y="1411524"/>
            <a:ext cx="108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SnowScat</a:t>
            </a:r>
            <a:endParaRPr lang="de-CH" dirty="0"/>
          </a:p>
        </p:txBody>
      </p:sp>
      <p:grpSp>
        <p:nvGrpSpPr>
          <p:cNvPr id="71" name="Group 70"/>
          <p:cNvGrpSpPr/>
          <p:nvPr/>
        </p:nvGrpSpPr>
        <p:grpSpPr>
          <a:xfrm>
            <a:off x="10964371" y="14964"/>
            <a:ext cx="1227629" cy="686272"/>
            <a:chOff x="7916371" y="44624"/>
            <a:chExt cx="1227629" cy="686272"/>
          </a:xfrm>
        </p:grpSpPr>
        <p:pic>
          <p:nvPicPr>
            <p:cNvPr id="72" name="Picture 9" descr="Q:\Publications\Conference_Talks\SGSM2011\terraSARX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371" y="44624"/>
              <a:ext cx="1152126" cy="364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/>
            <p:cNvSpPr txBox="1"/>
            <p:nvPr/>
          </p:nvSpPr>
          <p:spPr>
            <a:xfrm>
              <a:off x="8623729" y="361564"/>
              <a:ext cx="520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TSX</a:t>
              </a:r>
              <a:endParaRPr lang="de-CH" dirty="0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230357" y="1252057"/>
            <a:ext cx="24455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Different </a:t>
            </a:r>
            <a:r>
              <a:rPr lang="de-CH" dirty="0" err="1"/>
              <a:t>microwave</a:t>
            </a:r>
            <a:r>
              <a:rPr lang="de-CH" dirty="0"/>
              <a:t> </a:t>
            </a:r>
            <a:br>
              <a:rPr lang="de-CH" dirty="0"/>
            </a:br>
            <a:r>
              <a:rPr lang="de-CH" dirty="0" err="1"/>
              <a:t>polarizations</a:t>
            </a:r>
            <a:r>
              <a:rPr lang="de-CH" dirty="0"/>
              <a:t> </a:t>
            </a:r>
            <a:r>
              <a:rPr lang="de-CH" dirty="0" err="1"/>
              <a:t>propagate</a:t>
            </a:r>
            <a:r>
              <a:rPr lang="de-CH" dirty="0"/>
              <a:t> </a:t>
            </a:r>
            <a:br>
              <a:rPr lang="de-CH" dirty="0"/>
            </a:br>
            <a:r>
              <a:rPr lang="de-CH" dirty="0"/>
              <a:t>at different </a:t>
            </a:r>
            <a:r>
              <a:rPr lang="de-CH" dirty="0" err="1"/>
              <a:t>velocities</a:t>
            </a:r>
            <a:r>
              <a:rPr lang="de-CH" dirty="0"/>
              <a:t> </a:t>
            </a:r>
            <a:br>
              <a:rPr lang="de-CH" dirty="0"/>
            </a:br>
            <a:r>
              <a:rPr lang="de-CH" dirty="0" err="1"/>
              <a:t>through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snow</a:t>
            </a:r>
            <a:r>
              <a:rPr lang="de-CH" dirty="0"/>
              <a:t> pack</a:t>
            </a:r>
          </a:p>
        </p:txBody>
      </p:sp>
      <p:sp>
        <p:nvSpPr>
          <p:cNvPr id="81" name="Right Arrow 80"/>
          <p:cNvSpPr/>
          <p:nvPr/>
        </p:nvSpPr>
        <p:spPr>
          <a:xfrm>
            <a:off x="8968886" y="5189304"/>
            <a:ext cx="635669" cy="324036"/>
          </a:xfrm>
          <a:prstGeom prst="rightArrow">
            <a:avLst>
              <a:gd name="adj1" fmla="val 50000"/>
              <a:gd name="adj2" fmla="val 989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2" name="TextBox 81"/>
          <p:cNvSpPr txBox="1"/>
          <p:nvPr/>
        </p:nvSpPr>
        <p:spPr>
          <a:xfrm>
            <a:off x="9913645" y="5085184"/>
            <a:ext cx="2166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Inversion: </a:t>
            </a:r>
          </a:p>
          <a:p>
            <a:r>
              <a:rPr lang="de-CH" dirty="0"/>
              <a:t>A = f</a:t>
            </a:r>
            <a:r>
              <a:rPr lang="de-CH" baseline="30000" dirty="0"/>
              <a:t>-1</a:t>
            </a:r>
            <a:r>
              <a:rPr lang="de-CH" dirty="0"/>
              <a:t>(CPD, </a:t>
            </a:r>
            <a:r>
              <a:rPr lang="de-CH" dirty="0" err="1"/>
              <a:t>r</a:t>
            </a:r>
            <a:r>
              <a:rPr lang="de-CH" baseline="-25000" dirty="0" err="1"/>
              <a:t>snow</a:t>
            </a:r>
            <a:r>
              <a:rPr lang="de-CH" dirty="0"/>
              <a:t>, </a:t>
            </a:r>
            <a:r>
              <a:rPr lang="de-CH" dirty="0" err="1">
                <a:latin typeface="Symbol" panose="05050102010706020507" pitchFamily="18" charset="2"/>
              </a:rPr>
              <a:t>D</a:t>
            </a:r>
            <a:r>
              <a:rPr lang="de-CH" dirty="0" err="1"/>
              <a:t>z</a:t>
            </a:r>
            <a:r>
              <a:rPr lang="de-CH" dirty="0"/>
              <a:t>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32411" y="5149582"/>
            <a:ext cx="1495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/>
              <a:t> </a:t>
            </a:r>
            <a:r>
              <a:rPr lang="de-CH" sz="2000" i="1" dirty="0">
                <a:latin typeface="Symbol" panose="05050102010706020507" pitchFamily="18" charset="2"/>
              </a:rPr>
              <a:t>f</a:t>
            </a:r>
            <a:r>
              <a:rPr lang="de-CH" sz="2000" baseline="-25000" dirty="0"/>
              <a:t> VV</a:t>
            </a:r>
            <a:r>
              <a:rPr lang="de-CH" sz="2000" dirty="0"/>
              <a:t> - </a:t>
            </a:r>
            <a:r>
              <a:rPr lang="de-CH" sz="2000" i="1" dirty="0">
                <a:latin typeface="Symbol" panose="05050102010706020507" pitchFamily="18" charset="2"/>
              </a:rPr>
              <a:t>f </a:t>
            </a:r>
            <a:r>
              <a:rPr lang="de-CH" sz="2000" baseline="-25000" dirty="0"/>
              <a:t>HH </a:t>
            </a:r>
            <a:r>
              <a:rPr lang="de-CH" sz="2000" dirty="0"/>
              <a:t> = </a:t>
            </a:r>
          </a:p>
        </p:txBody>
      </p:sp>
    </p:spTree>
    <p:extLst>
      <p:ext uri="{BB962C8B-B14F-4D97-AF65-F5344CB8AC3E}">
        <p14:creationId xmlns:p14="http://schemas.microsoft.com/office/powerpoint/2010/main" val="2910307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The </a:t>
            </a:r>
            <a:r>
              <a:rPr lang="de-CH" dirty="0" err="1"/>
              <a:t>dielectric</a:t>
            </a:r>
            <a:r>
              <a:rPr lang="de-CH" dirty="0"/>
              <a:t> </a:t>
            </a:r>
            <a:r>
              <a:rPr lang="de-CH" dirty="0" err="1"/>
              <a:t>anisotropy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snow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24</a:t>
            </a:fld>
            <a:endParaRPr lang="de-CH" dirty="0"/>
          </a:p>
        </p:txBody>
      </p:sp>
      <p:sp>
        <p:nvSpPr>
          <p:cNvPr id="6" name="TextBox 5"/>
          <p:cNvSpPr txBox="1"/>
          <p:nvPr/>
        </p:nvSpPr>
        <p:spPr>
          <a:xfrm>
            <a:off x="10195799" y="1581396"/>
            <a:ext cx="1349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latin typeface="Symbol" panose="05050102010706020507" pitchFamily="18" charset="2"/>
              </a:rPr>
              <a:t>e</a:t>
            </a:r>
            <a:r>
              <a:rPr lang="de-DE" sz="2000" baseline="-25000" dirty="0" err="1"/>
              <a:t>eff,x</a:t>
            </a:r>
            <a:r>
              <a:rPr lang="de-DE" sz="2000" dirty="0"/>
              <a:t>  </a:t>
            </a:r>
            <a:r>
              <a:rPr lang="de-DE" sz="2000" dirty="0">
                <a:sym typeface="Symbol"/>
              </a:rPr>
              <a:t>&gt;  </a:t>
            </a:r>
            <a:r>
              <a:rPr lang="de-DE" sz="2000" dirty="0" err="1">
                <a:latin typeface="Symbol" panose="05050102010706020507" pitchFamily="18" charset="2"/>
                <a:sym typeface="Symbol"/>
              </a:rPr>
              <a:t>e</a:t>
            </a:r>
            <a:r>
              <a:rPr lang="de-DE" sz="2000" baseline="-25000" dirty="0" err="1">
                <a:sym typeface="Symbol"/>
              </a:rPr>
              <a:t>eff,z</a:t>
            </a:r>
            <a:endParaRPr lang="de-CH" sz="2000" baseline="-25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77813" y="1615534"/>
            <a:ext cx="5176938" cy="4259117"/>
            <a:chOff x="546439" y="3250974"/>
            <a:chExt cx="4467704" cy="3675624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6439" y="3250974"/>
              <a:ext cx="2703720" cy="2587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40019" y="6475058"/>
              <a:ext cx="4374124" cy="451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Graph (</a:t>
              </a:r>
              <a:r>
                <a:rPr lang="de-DE" sz="1400" dirty="0" err="1"/>
                <a:t>MGw</a:t>
              </a:r>
              <a:r>
                <a:rPr lang="de-DE" sz="1400" dirty="0"/>
                <a:t>): Leinss et al. (2016), The </a:t>
              </a:r>
              <a:r>
                <a:rPr lang="de-DE" sz="1400" dirty="0" err="1"/>
                <a:t>Cryosphere</a:t>
              </a:r>
              <a:r>
                <a:rPr lang="de-DE" sz="1400" dirty="0"/>
                <a:t> </a:t>
              </a:r>
              <a:r>
                <a:rPr lang="de-CH" sz="1400" dirty="0"/>
                <a:t>10, 1771–1797</a:t>
              </a:r>
              <a:r>
                <a:rPr lang="de-DE" sz="1400" dirty="0"/>
                <a:t>. </a:t>
              </a:r>
              <a:br>
                <a:rPr lang="de-DE" sz="1400" dirty="0"/>
              </a:br>
              <a:r>
                <a:rPr lang="de-DE" sz="1400" dirty="0" err="1"/>
                <a:t>Dots</a:t>
              </a:r>
              <a:r>
                <a:rPr lang="de-DE" sz="1400" dirty="0"/>
                <a:t> (</a:t>
              </a:r>
              <a:r>
                <a:rPr lang="de-DE" sz="1400" dirty="0" err="1"/>
                <a:t>Ref</a:t>
              </a:r>
              <a:r>
                <a:rPr lang="de-DE" sz="1400" dirty="0"/>
                <a:t>):        Wiesmann (1999), </a:t>
              </a:r>
              <a:r>
                <a:rPr lang="de-DE" sz="1400" dirty="0" err="1"/>
                <a:t>Rem.Sens</a:t>
              </a:r>
              <a:r>
                <a:rPr lang="de-DE" sz="1400" dirty="0"/>
                <a:t>. </a:t>
              </a:r>
              <a:r>
                <a:rPr lang="de-DE" sz="1400" dirty="0" err="1"/>
                <a:t>of</a:t>
              </a:r>
              <a:r>
                <a:rPr lang="de-DE" sz="1400" dirty="0"/>
                <a:t> </a:t>
              </a:r>
              <a:r>
                <a:rPr lang="de-DE" sz="1400" dirty="0" err="1"/>
                <a:t>Env</a:t>
              </a:r>
              <a:r>
                <a:rPr lang="de-DE" sz="1400" dirty="0"/>
                <a:t>., vol. 70, </a:t>
              </a:r>
              <a:r>
                <a:rPr lang="de-DE" sz="1400" dirty="0" err="1"/>
                <a:t>no</a:t>
              </a:r>
              <a:r>
                <a:rPr lang="de-DE" sz="1400" dirty="0"/>
                <a:t> 3.</a:t>
              </a:r>
              <a:endParaRPr lang="de-CH" sz="1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05416" y="1581396"/>
            <a:ext cx="5855799" cy="3091080"/>
            <a:chOff x="3550886" y="3209666"/>
            <a:chExt cx="5053562" cy="266760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381" y="3239683"/>
              <a:ext cx="1735067" cy="118814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381" y="4590710"/>
              <a:ext cx="1735067" cy="117536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0886" y="3209666"/>
              <a:ext cx="2965330" cy="266760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586248" y="4755933"/>
            <a:ext cx="1013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The </a:t>
            </a:r>
            <a:r>
              <a:rPr lang="de-CH" dirty="0" err="1"/>
              <a:t>dielectric</a:t>
            </a:r>
            <a:r>
              <a:rPr lang="de-CH" dirty="0"/>
              <a:t> </a:t>
            </a:r>
            <a:r>
              <a:rPr lang="de-CH" dirty="0" err="1"/>
              <a:t>permittivity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anisotropic</a:t>
            </a:r>
            <a:r>
              <a:rPr lang="de-CH" dirty="0"/>
              <a:t> </a:t>
            </a:r>
            <a:r>
              <a:rPr lang="de-CH" dirty="0" err="1"/>
              <a:t>snow</a:t>
            </a:r>
            <a:r>
              <a:rPr lang="de-CH" dirty="0"/>
              <a:t> </a:t>
            </a:r>
            <a:r>
              <a:rPr lang="de-CH" dirty="0" err="1"/>
              <a:t>deviates</a:t>
            </a:r>
            <a:r>
              <a:rPr lang="de-CH" dirty="0"/>
              <a:t> a </a:t>
            </a:r>
            <a:r>
              <a:rPr lang="de-CH" dirty="0" err="1"/>
              <a:t>few</a:t>
            </a:r>
            <a:r>
              <a:rPr lang="de-CH" dirty="0"/>
              <a:t> % </a:t>
            </a:r>
            <a:r>
              <a:rPr lang="de-CH" dirty="0" err="1"/>
              <a:t>from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permittivity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isotropic</a:t>
            </a:r>
            <a:r>
              <a:rPr lang="de-CH" dirty="0"/>
              <a:t> </a:t>
            </a:r>
            <a:r>
              <a:rPr lang="de-CH" dirty="0" err="1"/>
              <a:t>snow</a:t>
            </a:r>
            <a:r>
              <a:rPr lang="de-CH" dirty="0"/>
              <a:t>. </a:t>
            </a:r>
            <a:br>
              <a:rPr lang="de-CH" dirty="0"/>
            </a:br>
            <a:r>
              <a:rPr lang="de-CH" dirty="0"/>
              <a:t>The </a:t>
            </a:r>
            <a:r>
              <a:rPr lang="de-CH" dirty="0" err="1"/>
              <a:t>permittivity</a:t>
            </a:r>
            <a:r>
              <a:rPr lang="de-CH" dirty="0"/>
              <a:t> </a:t>
            </a:r>
            <a:r>
              <a:rPr lang="de-CH" dirty="0" err="1"/>
              <a:t>depends</a:t>
            </a:r>
            <a:r>
              <a:rPr lang="de-CH" dirty="0"/>
              <a:t> on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snow</a:t>
            </a:r>
            <a:r>
              <a:rPr lang="de-CH" dirty="0"/>
              <a:t> </a:t>
            </a:r>
            <a:r>
              <a:rPr lang="de-CH" dirty="0" err="1"/>
              <a:t>density</a:t>
            </a:r>
            <a:r>
              <a:rPr lang="de-CH" dirty="0"/>
              <a:t> (~</a:t>
            </a:r>
            <a:r>
              <a:rPr lang="de-CH" dirty="0" err="1"/>
              <a:t>ice</a:t>
            </a:r>
            <a:r>
              <a:rPr lang="de-CH" dirty="0"/>
              <a:t> </a:t>
            </a:r>
            <a:r>
              <a:rPr lang="de-CH" dirty="0" err="1"/>
              <a:t>volume</a:t>
            </a:r>
            <a:r>
              <a:rPr lang="de-CH" dirty="0"/>
              <a:t> </a:t>
            </a:r>
            <a:r>
              <a:rPr lang="de-CH" dirty="0" err="1"/>
              <a:t>fraction</a:t>
            </a:r>
            <a:r>
              <a:rPr lang="de-CH" dirty="0"/>
              <a:t>)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anisotropy</a:t>
            </a:r>
            <a:r>
              <a:rPr lang="de-CH" dirty="0"/>
              <a:t>: </a:t>
            </a:r>
            <a:r>
              <a:rPr lang="de-CH" dirty="0" err="1">
                <a:latin typeface="Symbol" panose="05050102010706020507" pitchFamily="18" charset="2"/>
              </a:rPr>
              <a:t>e</a:t>
            </a:r>
            <a:r>
              <a:rPr lang="de-CH" baseline="-25000" dirty="0" err="1"/>
              <a:t>eff</a:t>
            </a:r>
            <a:r>
              <a:rPr lang="de-CH" dirty="0"/>
              <a:t> = </a:t>
            </a:r>
            <a:r>
              <a:rPr lang="de-CH" dirty="0">
                <a:latin typeface="Symbol" panose="05050102010706020507" pitchFamily="18" charset="2"/>
              </a:rPr>
              <a:t>e</a:t>
            </a:r>
            <a:r>
              <a:rPr lang="de-CH" dirty="0"/>
              <a:t>(</a:t>
            </a:r>
            <a:r>
              <a:rPr lang="de-CH" dirty="0" err="1">
                <a:latin typeface="Symbol" panose="05050102010706020507" pitchFamily="18" charset="2"/>
              </a:rPr>
              <a:t>r</a:t>
            </a:r>
            <a:r>
              <a:rPr lang="de-CH" baseline="-25000" dirty="0" err="1"/>
              <a:t>snow</a:t>
            </a:r>
            <a:r>
              <a:rPr lang="de-CH" dirty="0"/>
              <a:t>, A)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270444" y="3181676"/>
            <a:ext cx="1407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latin typeface="Symbol" panose="05050102010706020507" pitchFamily="18" charset="2"/>
              </a:rPr>
              <a:t>e</a:t>
            </a:r>
            <a:r>
              <a:rPr lang="de-DE" sz="2000" baseline="-25000" dirty="0" err="1"/>
              <a:t>eff,x</a:t>
            </a:r>
            <a:r>
              <a:rPr lang="de-DE" sz="2000" dirty="0"/>
              <a:t>  </a:t>
            </a:r>
            <a:r>
              <a:rPr lang="de-DE" sz="2000" dirty="0">
                <a:sym typeface="Symbol"/>
              </a:rPr>
              <a:t>&lt;   </a:t>
            </a:r>
            <a:r>
              <a:rPr lang="de-DE" sz="2000" dirty="0" err="1">
                <a:latin typeface="Symbol" panose="05050102010706020507" pitchFamily="18" charset="2"/>
                <a:sym typeface="Symbol"/>
              </a:rPr>
              <a:t>e</a:t>
            </a:r>
            <a:r>
              <a:rPr lang="de-DE" sz="2000" baseline="-25000" dirty="0" err="1">
                <a:sym typeface="Symbol"/>
              </a:rPr>
              <a:t>eff,z</a:t>
            </a:r>
            <a:endParaRPr lang="de-CH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2363960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>
                <a:latin typeface="+mj-lt"/>
              </a:rPr>
              <a:t>SnowScat</a:t>
            </a:r>
            <a:r>
              <a:rPr lang="de-CH" dirty="0">
                <a:latin typeface="+mj-lt"/>
              </a:rPr>
              <a:t>: </a:t>
            </a:r>
            <a:r>
              <a:rPr lang="de-CH" dirty="0" err="1">
                <a:latin typeface="+mj-lt"/>
              </a:rPr>
              <a:t>imaging</a:t>
            </a:r>
            <a:r>
              <a:rPr lang="de-CH" dirty="0">
                <a:latin typeface="+mj-lt"/>
              </a:rPr>
              <a:t> </a:t>
            </a:r>
            <a:r>
              <a:rPr lang="de-CH" dirty="0" err="1">
                <a:latin typeface="+mj-lt"/>
              </a:rPr>
              <a:t>geometry</a:t>
            </a:r>
            <a:endParaRPr lang="de-CH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25</a:t>
            </a:fld>
            <a:endParaRPr lang="de-CH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" y="1184478"/>
            <a:ext cx="6256844" cy="44673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06962" y="1121788"/>
            <a:ext cx="456409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/>
              <a:t>The </a:t>
            </a:r>
            <a:r>
              <a:rPr lang="de-CH" sz="1600" dirty="0" err="1"/>
              <a:t>SnowScat</a:t>
            </a:r>
            <a:r>
              <a:rPr lang="de-CH" sz="1600" dirty="0"/>
              <a:t> </a:t>
            </a:r>
            <a:r>
              <a:rPr lang="de-CH" sz="1600" dirty="0" err="1"/>
              <a:t>instrument</a:t>
            </a:r>
            <a:r>
              <a:rPr lang="de-CH" sz="1600" dirty="0"/>
              <a:t> </a:t>
            </a:r>
            <a:br>
              <a:rPr lang="de-CH" sz="1600" dirty="0"/>
            </a:br>
            <a:r>
              <a:rPr lang="de-CH" sz="1600" dirty="0" err="1"/>
              <a:t>can</a:t>
            </a:r>
            <a:r>
              <a:rPr lang="de-CH" sz="1600" dirty="0"/>
              <a:t> </a:t>
            </a:r>
            <a:r>
              <a:rPr lang="de-CH" sz="1600" dirty="0" err="1"/>
              <a:t>rotate</a:t>
            </a:r>
            <a:r>
              <a:rPr lang="de-CH" sz="1600" dirty="0"/>
              <a:t> </a:t>
            </a:r>
            <a:r>
              <a:rPr lang="de-CH" sz="1600" dirty="0" err="1"/>
              <a:t>around</a:t>
            </a:r>
            <a:r>
              <a:rPr lang="de-CH" sz="1600" dirty="0"/>
              <a:t> </a:t>
            </a:r>
            <a:r>
              <a:rPr lang="de-CH" sz="1600" dirty="0" err="1"/>
              <a:t>the</a:t>
            </a:r>
            <a:r>
              <a:rPr lang="de-CH" sz="1600" dirty="0"/>
              <a:t> </a:t>
            </a:r>
            <a:br>
              <a:rPr lang="de-CH" sz="1600" dirty="0"/>
            </a:br>
            <a:r>
              <a:rPr lang="de-CH" sz="1600" dirty="0" err="1"/>
              <a:t>vertical</a:t>
            </a:r>
            <a:r>
              <a:rPr lang="de-CH" sz="1600" dirty="0"/>
              <a:t> </a:t>
            </a:r>
            <a:r>
              <a:rPr lang="de-CH" sz="1600" dirty="0" err="1"/>
              <a:t>axis</a:t>
            </a:r>
            <a:r>
              <a:rPr lang="de-CH" sz="1600" dirty="0"/>
              <a:t> </a:t>
            </a:r>
            <a:r>
              <a:rPr lang="de-CH" sz="1600" dirty="0" err="1"/>
              <a:t>and</a:t>
            </a:r>
            <a:r>
              <a:rPr lang="de-CH" sz="1600" dirty="0"/>
              <a:t> </a:t>
            </a:r>
            <a:r>
              <a:rPr lang="de-CH" sz="1600" dirty="0" err="1"/>
              <a:t>scans</a:t>
            </a:r>
            <a:r>
              <a:rPr lang="de-CH" sz="1600" dirty="0"/>
              <a:t> </a:t>
            </a:r>
            <a:br>
              <a:rPr lang="de-CH" sz="1600" dirty="0"/>
            </a:br>
            <a:r>
              <a:rPr lang="de-CH" sz="1600" dirty="0" err="1"/>
              <a:t>several</a:t>
            </a:r>
            <a:r>
              <a:rPr lang="de-CH" sz="1600" dirty="0"/>
              <a:t> </a:t>
            </a:r>
            <a:r>
              <a:rPr lang="de-CH" sz="1600" dirty="0" err="1"/>
              <a:t>targets</a:t>
            </a:r>
            <a:r>
              <a:rPr lang="de-CH" sz="1600" dirty="0"/>
              <a:t>:</a:t>
            </a:r>
          </a:p>
          <a:p>
            <a:r>
              <a:rPr lang="de-CH" sz="1600" dirty="0"/>
              <a:t> - </a:t>
            </a:r>
            <a:r>
              <a:rPr lang="de-CH" sz="1600" dirty="0" err="1"/>
              <a:t>sector</a:t>
            </a:r>
            <a:r>
              <a:rPr lang="de-CH" sz="1600" dirty="0"/>
              <a:t> 1 (17 </a:t>
            </a:r>
            <a:r>
              <a:rPr lang="de-CH" sz="1600" dirty="0" err="1"/>
              <a:t>steps</a:t>
            </a:r>
            <a:r>
              <a:rPr lang="de-CH" sz="1600" dirty="0"/>
              <a:t>)</a:t>
            </a:r>
          </a:p>
          <a:p>
            <a:r>
              <a:rPr lang="de-CH" sz="1600" dirty="0"/>
              <a:t> - </a:t>
            </a:r>
            <a:r>
              <a:rPr lang="de-CH" sz="1600" dirty="0" err="1"/>
              <a:t>sector</a:t>
            </a:r>
            <a:r>
              <a:rPr lang="de-CH" sz="1600" dirty="0"/>
              <a:t> 2 (5 </a:t>
            </a:r>
            <a:r>
              <a:rPr lang="de-CH" sz="1600" dirty="0" err="1"/>
              <a:t>steps</a:t>
            </a:r>
            <a:r>
              <a:rPr lang="de-CH" sz="1600" dirty="0"/>
              <a:t>)</a:t>
            </a:r>
          </a:p>
          <a:p>
            <a:r>
              <a:rPr lang="de-CH" sz="1600" dirty="0"/>
              <a:t> - </a:t>
            </a:r>
            <a:r>
              <a:rPr lang="de-CH" sz="1600" dirty="0" err="1"/>
              <a:t>calibration</a:t>
            </a:r>
            <a:r>
              <a:rPr lang="de-CH" sz="1600" dirty="0"/>
              <a:t> </a:t>
            </a:r>
            <a:r>
              <a:rPr lang="de-CH" sz="1600" dirty="0" err="1"/>
              <a:t>sphere</a:t>
            </a:r>
            <a:r>
              <a:rPr lang="de-CH" sz="1600" dirty="0"/>
              <a:t> (1 </a:t>
            </a:r>
            <a:r>
              <a:rPr lang="de-CH" sz="1600" dirty="0" err="1"/>
              <a:t>step</a:t>
            </a:r>
            <a:r>
              <a:rPr lang="de-CH" sz="1600" dirty="0"/>
              <a:t>)</a:t>
            </a:r>
          </a:p>
          <a:p>
            <a:r>
              <a:rPr lang="de-CH" sz="1600" dirty="0"/>
              <a:t> - </a:t>
            </a:r>
            <a:r>
              <a:rPr lang="de-CH" sz="1600" dirty="0" err="1"/>
              <a:t>calibration</a:t>
            </a:r>
            <a:r>
              <a:rPr lang="de-CH" sz="1600" dirty="0"/>
              <a:t> </a:t>
            </a:r>
            <a:r>
              <a:rPr lang="de-CH" sz="1600" dirty="0" err="1"/>
              <a:t>plate</a:t>
            </a:r>
            <a:r>
              <a:rPr lang="de-CH" sz="1600" dirty="0"/>
              <a:t> (1 </a:t>
            </a:r>
            <a:r>
              <a:rPr lang="de-CH" sz="1600" dirty="0" err="1"/>
              <a:t>step</a:t>
            </a:r>
            <a:r>
              <a:rPr lang="de-CH" sz="1600" dirty="0"/>
              <a:t>)</a:t>
            </a:r>
          </a:p>
          <a:p>
            <a:endParaRPr lang="de-CH" sz="1600" dirty="0"/>
          </a:p>
          <a:p>
            <a:r>
              <a:rPr lang="de-CH" sz="1600" dirty="0"/>
              <a:t>The </a:t>
            </a:r>
            <a:r>
              <a:rPr lang="de-CH" sz="1600" dirty="0" err="1"/>
              <a:t>right</a:t>
            </a:r>
            <a:r>
              <a:rPr lang="de-CH" sz="1600" dirty="0"/>
              <a:t> </a:t>
            </a:r>
            <a:r>
              <a:rPr lang="de-CH" sz="1600" dirty="0" err="1"/>
              <a:t>images</a:t>
            </a:r>
            <a:r>
              <a:rPr lang="de-CH" sz="1600" dirty="0"/>
              <a:t> (</a:t>
            </a:r>
            <a:r>
              <a:rPr lang="de-CH" sz="1600" dirty="0" err="1"/>
              <a:t>from</a:t>
            </a:r>
            <a:r>
              <a:rPr lang="de-CH" sz="1600" dirty="0"/>
              <a:t> Laserscan) </a:t>
            </a:r>
            <a:r>
              <a:rPr lang="de-CH" sz="1600" dirty="0" err="1"/>
              <a:t>shows</a:t>
            </a:r>
            <a:r>
              <a:rPr lang="de-CH" sz="1600" dirty="0"/>
              <a:t> </a:t>
            </a:r>
            <a:r>
              <a:rPr lang="de-CH" sz="1600" dirty="0" err="1"/>
              <a:t>the</a:t>
            </a:r>
            <a:r>
              <a:rPr lang="de-CH" sz="1600" dirty="0"/>
              <a:t> </a:t>
            </a:r>
            <a:r>
              <a:rPr lang="de-CH" sz="1600" dirty="0" err="1"/>
              <a:t>location</a:t>
            </a:r>
            <a:r>
              <a:rPr lang="de-CH" sz="1600" dirty="0"/>
              <a:t> </a:t>
            </a:r>
            <a:r>
              <a:rPr lang="de-CH" sz="1600" dirty="0" err="1"/>
              <a:t>of</a:t>
            </a:r>
            <a:r>
              <a:rPr lang="de-CH" sz="1600" dirty="0"/>
              <a:t> </a:t>
            </a:r>
            <a:r>
              <a:rPr lang="de-CH" sz="1600" dirty="0" err="1"/>
              <a:t>the</a:t>
            </a:r>
            <a:r>
              <a:rPr lang="de-CH" sz="1600" dirty="0"/>
              <a:t> </a:t>
            </a:r>
            <a:r>
              <a:rPr lang="de-CH" sz="1600" dirty="0" err="1"/>
              <a:t>instrument</a:t>
            </a:r>
            <a:r>
              <a:rPr lang="de-CH" sz="1600" dirty="0"/>
              <a:t> </a:t>
            </a:r>
            <a:r>
              <a:rPr lang="de-CH" sz="1600" dirty="0" err="1"/>
              <a:t>tower</a:t>
            </a:r>
            <a:r>
              <a:rPr lang="de-CH" sz="1600" dirty="0"/>
              <a:t>, </a:t>
            </a:r>
            <a:r>
              <a:rPr lang="de-CH" sz="1600" dirty="0" err="1"/>
              <a:t>and</a:t>
            </a:r>
            <a:r>
              <a:rPr lang="de-CH" sz="1600" dirty="0"/>
              <a:t> </a:t>
            </a:r>
            <a:r>
              <a:rPr lang="de-CH" sz="1600" dirty="0" err="1"/>
              <a:t>several</a:t>
            </a:r>
            <a:r>
              <a:rPr lang="de-CH" sz="1600" dirty="0"/>
              <a:t> </a:t>
            </a:r>
            <a:r>
              <a:rPr lang="de-CH" sz="1600" dirty="0" err="1"/>
              <a:t>trees</a:t>
            </a:r>
            <a:r>
              <a:rPr lang="de-CH" sz="1600" dirty="0"/>
              <a:t> on </a:t>
            </a:r>
            <a:r>
              <a:rPr lang="de-CH" sz="1600" dirty="0" err="1"/>
              <a:t>the</a:t>
            </a:r>
            <a:r>
              <a:rPr lang="de-CH" sz="1600" dirty="0"/>
              <a:t> </a:t>
            </a:r>
            <a:r>
              <a:rPr lang="de-CH" sz="1600" dirty="0" err="1"/>
              <a:t>test</a:t>
            </a:r>
            <a:r>
              <a:rPr lang="de-CH" sz="1600" dirty="0"/>
              <a:t> </a:t>
            </a:r>
            <a:r>
              <a:rPr lang="de-CH" sz="1600" dirty="0" err="1"/>
              <a:t>site</a:t>
            </a:r>
            <a:r>
              <a:rPr lang="de-CH" sz="1600" dirty="0"/>
              <a:t>.</a:t>
            </a:r>
          </a:p>
          <a:p>
            <a:endParaRPr lang="de-CH" sz="1600" dirty="0"/>
          </a:p>
          <a:p>
            <a:r>
              <a:rPr lang="de-CH" sz="1600" dirty="0"/>
              <a:t>The </a:t>
            </a:r>
            <a:r>
              <a:rPr lang="de-CH" sz="1600" dirty="0" err="1"/>
              <a:t>black</a:t>
            </a:r>
            <a:r>
              <a:rPr lang="de-CH" sz="1600" dirty="0"/>
              <a:t> </a:t>
            </a:r>
            <a:r>
              <a:rPr lang="de-CH" sz="1600" dirty="0" err="1"/>
              <a:t>and</a:t>
            </a:r>
            <a:r>
              <a:rPr lang="de-CH" sz="1600" dirty="0"/>
              <a:t> </a:t>
            </a:r>
            <a:r>
              <a:rPr lang="de-CH" sz="1600" dirty="0" err="1"/>
              <a:t>white</a:t>
            </a:r>
            <a:r>
              <a:rPr lang="de-CH" sz="1600" dirty="0"/>
              <a:t> </a:t>
            </a:r>
            <a:r>
              <a:rPr lang="de-CH" sz="1600" dirty="0" err="1"/>
              <a:t>ellipses</a:t>
            </a:r>
            <a:r>
              <a:rPr lang="de-CH" sz="1600" dirty="0"/>
              <a:t> </a:t>
            </a:r>
            <a:r>
              <a:rPr lang="de-CH" sz="1600" dirty="0" err="1"/>
              <a:t>show</a:t>
            </a:r>
            <a:r>
              <a:rPr lang="de-CH" sz="1600" dirty="0"/>
              <a:t> </a:t>
            </a:r>
            <a:r>
              <a:rPr lang="de-CH" sz="1600" dirty="0" err="1"/>
              <a:t>the</a:t>
            </a:r>
            <a:r>
              <a:rPr lang="de-CH" sz="1600" dirty="0"/>
              <a:t> antenna </a:t>
            </a:r>
            <a:r>
              <a:rPr lang="de-CH" sz="1600" dirty="0" err="1"/>
              <a:t>footprint</a:t>
            </a:r>
            <a:r>
              <a:rPr lang="de-CH" sz="1600" dirty="0"/>
              <a:t> on </a:t>
            </a:r>
            <a:r>
              <a:rPr lang="de-CH" sz="1600" dirty="0" err="1"/>
              <a:t>the</a:t>
            </a:r>
            <a:r>
              <a:rPr lang="de-CH" sz="1600" dirty="0"/>
              <a:t> ground </a:t>
            </a:r>
            <a:r>
              <a:rPr lang="de-CH" sz="1600" dirty="0" err="1"/>
              <a:t>for</a:t>
            </a:r>
            <a:r>
              <a:rPr lang="de-CH" sz="1600" dirty="0"/>
              <a:t> H </a:t>
            </a:r>
            <a:r>
              <a:rPr lang="de-CH" sz="1600" dirty="0" err="1"/>
              <a:t>and</a:t>
            </a:r>
            <a:r>
              <a:rPr lang="de-CH" sz="1600" dirty="0"/>
              <a:t> V </a:t>
            </a:r>
            <a:r>
              <a:rPr lang="de-CH" sz="1600" dirty="0" err="1"/>
              <a:t>polarization</a:t>
            </a:r>
            <a:r>
              <a:rPr lang="de-CH" sz="1600" dirty="0"/>
              <a:t> </a:t>
            </a:r>
            <a:r>
              <a:rPr lang="de-CH" sz="1600" dirty="0" err="1"/>
              <a:t>and</a:t>
            </a:r>
            <a:r>
              <a:rPr lang="de-CH" sz="1600" dirty="0"/>
              <a:t> </a:t>
            </a:r>
            <a:r>
              <a:rPr lang="de-CH" sz="1600" dirty="0" err="1"/>
              <a:t>the</a:t>
            </a:r>
            <a:r>
              <a:rPr lang="de-CH" sz="1600" dirty="0"/>
              <a:t> min </a:t>
            </a:r>
            <a:r>
              <a:rPr lang="de-CH" sz="1600" dirty="0" err="1"/>
              <a:t>and</a:t>
            </a:r>
            <a:r>
              <a:rPr lang="de-CH" sz="1600" dirty="0"/>
              <a:t> </a:t>
            </a:r>
            <a:r>
              <a:rPr lang="de-CH" sz="1600" dirty="0" err="1"/>
              <a:t>maximum</a:t>
            </a:r>
            <a:r>
              <a:rPr lang="de-CH" sz="1600" dirty="0"/>
              <a:t> </a:t>
            </a:r>
            <a:r>
              <a:rPr lang="de-CH" sz="1600" dirty="0" err="1"/>
              <a:t>frequency</a:t>
            </a:r>
            <a:r>
              <a:rPr lang="de-CH" sz="1600" dirty="0"/>
              <a:t>: </a:t>
            </a:r>
          </a:p>
          <a:p>
            <a:r>
              <a:rPr lang="de-CH" sz="1600" dirty="0"/>
              <a:t>9.2 GHz (</a:t>
            </a:r>
            <a:r>
              <a:rPr lang="de-CH" sz="1600" dirty="0" err="1"/>
              <a:t>white</a:t>
            </a:r>
            <a:r>
              <a:rPr lang="de-CH" sz="1600" dirty="0"/>
              <a:t>) </a:t>
            </a:r>
            <a:r>
              <a:rPr lang="de-CH" sz="1600" dirty="0" err="1"/>
              <a:t>and</a:t>
            </a:r>
            <a:r>
              <a:rPr lang="de-CH" sz="1600" dirty="0"/>
              <a:t> 17.8 GHz (</a:t>
            </a:r>
            <a:r>
              <a:rPr lang="de-CH" sz="1600" dirty="0" err="1"/>
              <a:t>black</a:t>
            </a:r>
            <a:r>
              <a:rPr lang="de-CH" sz="1600" dirty="0"/>
              <a:t>).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32497" y="5651798"/>
            <a:ext cx="277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err="1"/>
              <a:t>Polarimetic</a:t>
            </a:r>
            <a:r>
              <a:rPr lang="de-CH" sz="1400" dirty="0"/>
              <a:t> </a:t>
            </a:r>
            <a:r>
              <a:rPr lang="de-CH" sz="1400" dirty="0" err="1"/>
              <a:t>radar</a:t>
            </a:r>
            <a:r>
              <a:rPr lang="de-CH" sz="1400" dirty="0"/>
              <a:t> </a:t>
            </a:r>
            <a:r>
              <a:rPr lang="de-CH" sz="1400" dirty="0" err="1"/>
              <a:t>backscatter</a:t>
            </a:r>
            <a:r>
              <a:rPr lang="de-CH" sz="1400" dirty="0"/>
              <a:t> </a:t>
            </a:r>
            <a:r>
              <a:rPr lang="de-CH" sz="1400" dirty="0" err="1"/>
              <a:t>signal</a:t>
            </a:r>
            <a:endParaRPr lang="de-CH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269157" y="5651797"/>
            <a:ext cx="277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err="1"/>
              <a:t>Terrestrial</a:t>
            </a:r>
            <a:r>
              <a:rPr lang="de-CH" sz="1400" dirty="0"/>
              <a:t> </a:t>
            </a:r>
            <a:r>
              <a:rPr lang="de-CH" sz="1400" dirty="0" err="1"/>
              <a:t>laser</a:t>
            </a:r>
            <a:r>
              <a:rPr lang="de-CH" sz="1400" dirty="0"/>
              <a:t> </a:t>
            </a:r>
            <a:r>
              <a:rPr lang="de-CH" sz="1400" dirty="0" err="1"/>
              <a:t>scan</a:t>
            </a:r>
            <a:r>
              <a:rPr lang="de-CH" sz="1400" dirty="0"/>
              <a:t> </a:t>
            </a:r>
            <a:r>
              <a:rPr lang="de-CH" sz="1400" dirty="0" err="1"/>
              <a:t>of</a:t>
            </a:r>
            <a:r>
              <a:rPr lang="de-CH" sz="1400" dirty="0"/>
              <a:t> </a:t>
            </a:r>
            <a:r>
              <a:rPr lang="de-CH" sz="1400" dirty="0" err="1"/>
              <a:t>the</a:t>
            </a:r>
            <a:r>
              <a:rPr lang="de-CH" sz="1400" dirty="0"/>
              <a:t> </a:t>
            </a:r>
            <a:r>
              <a:rPr lang="de-CH" sz="1400" dirty="0" err="1"/>
              <a:t>test</a:t>
            </a:r>
            <a:r>
              <a:rPr lang="de-CH" sz="1400" dirty="0"/>
              <a:t> </a:t>
            </a:r>
            <a:r>
              <a:rPr lang="de-CH" sz="1400" dirty="0" err="1"/>
              <a:t>site</a:t>
            </a:r>
            <a:endParaRPr lang="de-CH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666" y="137374"/>
            <a:ext cx="2304256" cy="28285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26597" y="2632798"/>
            <a:ext cx="113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solidFill>
                  <a:schemeClr val="bg1"/>
                </a:solidFill>
              </a:rPr>
              <a:t>SnowScat</a:t>
            </a:r>
            <a:r>
              <a:rPr lang="de-CH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8069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+mj-lt"/>
              </a:rPr>
              <a:t>Definition </a:t>
            </a:r>
            <a:r>
              <a:rPr lang="de-CH" dirty="0" err="1">
                <a:latin typeface="+mj-lt"/>
              </a:rPr>
              <a:t>of</a:t>
            </a:r>
            <a:r>
              <a:rPr lang="de-CH" dirty="0">
                <a:latin typeface="+mj-lt"/>
              </a:rPr>
              <a:t> </a:t>
            </a:r>
            <a:r>
              <a:rPr lang="de-CH" dirty="0" err="1">
                <a:latin typeface="+mj-lt"/>
              </a:rPr>
              <a:t>the</a:t>
            </a:r>
            <a:r>
              <a:rPr lang="de-CH" dirty="0">
                <a:latin typeface="+mj-lt"/>
              </a:rPr>
              <a:t> </a:t>
            </a:r>
            <a:r>
              <a:rPr lang="de-CH" i="1" dirty="0" err="1">
                <a:latin typeface="+mj-lt"/>
              </a:rPr>
              <a:t>structural</a:t>
            </a:r>
            <a:r>
              <a:rPr lang="de-CH" dirty="0">
                <a:latin typeface="+mj-lt"/>
              </a:rPr>
              <a:t> </a:t>
            </a:r>
            <a:r>
              <a:rPr lang="de-CH" dirty="0" err="1">
                <a:latin typeface="+mj-lt"/>
              </a:rPr>
              <a:t>anisotropy</a:t>
            </a:r>
            <a:endParaRPr lang="de-CH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3</a:t>
            </a:fld>
            <a:endParaRPr lang="de-CH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6" y="1130841"/>
            <a:ext cx="2706727" cy="1853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6" y="3570434"/>
            <a:ext cx="2706726" cy="18335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0512" y="2984361"/>
            <a:ext cx="3100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/>
              <a:t>Snow </a:t>
            </a:r>
            <a:r>
              <a:rPr lang="de-CH" sz="1600" dirty="0" err="1"/>
              <a:t>microstructure</a:t>
            </a:r>
            <a:r>
              <a:rPr lang="de-CH" sz="1600" dirty="0"/>
              <a:t> </a:t>
            </a:r>
            <a:r>
              <a:rPr lang="de-CH" sz="1600" dirty="0" err="1"/>
              <a:t>of</a:t>
            </a:r>
            <a:r>
              <a:rPr lang="de-CH" sz="1600" dirty="0"/>
              <a:t> </a:t>
            </a:r>
            <a:r>
              <a:rPr lang="de-CH" sz="1600" dirty="0" err="1"/>
              <a:t>fresh</a:t>
            </a:r>
            <a:r>
              <a:rPr lang="de-CH" sz="1600" dirty="0"/>
              <a:t> </a:t>
            </a:r>
            <a:r>
              <a:rPr lang="de-CH" sz="1600" dirty="0" err="1"/>
              <a:t>snow</a:t>
            </a:r>
            <a:br>
              <a:rPr lang="de-CH" sz="1600" dirty="0"/>
            </a:br>
            <a:r>
              <a:rPr lang="de-CH" sz="1600" dirty="0"/>
              <a:t>(</a:t>
            </a:r>
            <a:r>
              <a:rPr lang="de-CH" sz="1600" dirty="0" err="1"/>
              <a:t>computer</a:t>
            </a:r>
            <a:r>
              <a:rPr lang="de-CH" sz="1600" dirty="0"/>
              <a:t> </a:t>
            </a:r>
            <a:r>
              <a:rPr lang="de-CH" sz="1600" dirty="0" err="1"/>
              <a:t>tomography</a:t>
            </a:r>
            <a:r>
              <a:rPr lang="de-CH" sz="1600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512" y="5404023"/>
            <a:ext cx="2941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/>
              <a:t>Snow </a:t>
            </a:r>
            <a:r>
              <a:rPr lang="de-CH" sz="1600" dirty="0" err="1"/>
              <a:t>microstructure</a:t>
            </a:r>
            <a:r>
              <a:rPr lang="de-CH" sz="1600" dirty="0"/>
              <a:t> </a:t>
            </a:r>
            <a:r>
              <a:rPr lang="de-CH" sz="1600" dirty="0" err="1"/>
              <a:t>of</a:t>
            </a:r>
            <a:r>
              <a:rPr lang="de-CH" sz="1600" dirty="0"/>
              <a:t> </a:t>
            </a:r>
            <a:r>
              <a:rPr lang="de-CH" sz="1600" dirty="0" err="1"/>
              <a:t>old</a:t>
            </a:r>
            <a:r>
              <a:rPr lang="de-CH" sz="1600" dirty="0"/>
              <a:t> </a:t>
            </a:r>
            <a:r>
              <a:rPr lang="de-CH" sz="1600" dirty="0" err="1"/>
              <a:t>snow</a:t>
            </a:r>
            <a:endParaRPr lang="de-CH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02312" y="1190222"/>
            <a:ext cx="4770985" cy="4306743"/>
            <a:chOff x="4002312" y="1190222"/>
            <a:chExt cx="4770985" cy="43067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312" y="1190222"/>
              <a:ext cx="3891190" cy="421380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09358" y="5189188"/>
              <a:ext cx="30803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(Wiesmann et al., Radio Science (1998))</a:t>
              </a:r>
              <a:endParaRPr lang="de-CH" sz="14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312" y="3040150"/>
              <a:ext cx="1638193" cy="256972"/>
            </a:xfrm>
            <a:prstGeom prst="rect">
              <a:avLst/>
            </a:prstGeom>
            <a:ln w="12700">
              <a:solidFill>
                <a:srgbClr val="0045D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4570909" y="1191856"/>
              <a:ext cx="420238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The </a:t>
              </a:r>
              <a:r>
                <a:rPr lang="de-CH" dirty="0" err="1"/>
                <a:t>shape</a:t>
              </a:r>
              <a:r>
                <a:rPr lang="de-CH" dirty="0"/>
                <a:t> </a:t>
              </a:r>
              <a:r>
                <a:rPr lang="de-CH" dirty="0" err="1"/>
                <a:t>of</a:t>
              </a:r>
              <a:r>
                <a:rPr lang="de-CH" dirty="0"/>
                <a:t> </a:t>
              </a:r>
              <a:r>
                <a:rPr lang="de-CH" dirty="0" err="1"/>
                <a:t>the</a:t>
              </a:r>
              <a:r>
                <a:rPr lang="de-CH" dirty="0"/>
                <a:t> </a:t>
              </a:r>
              <a:r>
                <a:rPr lang="de-CH" dirty="0" err="1"/>
                <a:t>spatial</a:t>
              </a:r>
              <a:r>
                <a:rPr lang="de-CH" dirty="0"/>
                <a:t> </a:t>
              </a:r>
              <a:r>
                <a:rPr lang="de-CH" dirty="0" err="1"/>
                <a:t>autocorrelation</a:t>
              </a:r>
              <a:r>
                <a:rPr lang="de-CH" dirty="0"/>
                <a:t> </a:t>
              </a:r>
              <a:r>
                <a:rPr lang="de-CH" dirty="0" err="1"/>
                <a:t>function</a:t>
              </a:r>
              <a:r>
                <a:rPr lang="de-CH" dirty="0"/>
                <a:t> (SAF) </a:t>
              </a:r>
              <a:r>
                <a:rPr lang="de-CH" dirty="0" err="1"/>
                <a:t>of</a:t>
              </a:r>
              <a:r>
                <a:rPr lang="de-CH" dirty="0"/>
                <a:t> </a:t>
              </a:r>
              <a:r>
                <a:rPr lang="de-CH" dirty="0" err="1"/>
                <a:t>the</a:t>
              </a:r>
              <a:r>
                <a:rPr lang="de-CH" dirty="0"/>
                <a:t> </a:t>
              </a:r>
              <a:r>
                <a:rPr lang="de-CH" dirty="0" err="1"/>
                <a:t>ice</a:t>
              </a:r>
              <a:r>
                <a:rPr lang="de-CH" dirty="0"/>
                <a:t>/</a:t>
              </a:r>
              <a:r>
                <a:rPr lang="de-CH" dirty="0" err="1"/>
                <a:t>air</a:t>
              </a:r>
              <a:r>
                <a:rPr lang="de-CH" dirty="0"/>
                <a:t> </a:t>
              </a:r>
              <a:r>
                <a:rPr lang="de-CH" dirty="0" err="1"/>
                <a:t>matrix</a:t>
              </a:r>
              <a:r>
                <a:rPr lang="de-CH" dirty="0"/>
                <a:t> </a:t>
              </a:r>
              <a:r>
                <a:rPr lang="de-CH" dirty="0" err="1"/>
                <a:t>defines</a:t>
              </a:r>
              <a:r>
                <a:rPr lang="de-CH" dirty="0"/>
                <a:t> different </a:t>
              </a:r>
              <a:r>
                <a:rPr lang="de-CH" dirty="0" err="1"/>
                <a:t>correlation</a:t>
              </a:r>
              <a:r>
                <a:rPr lang="de-CH" dirty="0"/>
                <a:t> </a:t>
              </a:r>
              <a:r>
                <a:rPr lang="de-CH" dirty="0" err="1"/>
                <a:t>lengths</a:t>
              </a:r>
              <a:r>
                <a:rPr lang="de-CH" dirty="0"/>
                <a:t>, e.g. </a:t>
              </a:r>
              <a:br>
                <a:rPr lang="de-CH" dirty="0"/>
              </a:br>
              <a:r>
                <a:rPr lang="de-CH" dirty="0" err="1"/>
                <a:t>the</a:t>
              </a:r>
              <a:r>
                <a:rPr lang="de-CH" dirty="0"/>
                <a:t> </a:t>
              </a:r>
              <a:r>
                <a:rPr lang="de-CH" i="1" dirty="0" err="1"/>
                <a:t>exponential</a:t>
              </a:r>
              <a:r>
                <a:rPr lang="de-CH" i="1" dirty="0"/>
                <a:t> </a:t>
              </a:r>
              <a:r>
                <a:rPr lang="de-CH" i="1" dirty="0" err="1"/>
                <a:t>correlation</a:t>
              </a:r>
              <a:r>
                <a:rPr lang="de-CH" i="1" dirty="0"/>
                <a:t> </a:t>
              </a:r>
              <a:r>
                <a:rPr lang="de-CH" i="1" dirty="0" err="1"/>
                <a:t>length</a:t>
              </a:r>
              <a:r>
                <a:rPr lang="de-CH" i="1" dirty="0"/>
                <a:t> </a:t>
              </a:r>
              <a:r>
                <a:rPr lang="de-CH" i="1" dirty="0" err="1"/>
                <a:t>p</a:t>
              </a:r>
              <a:r>
                <a:rPr lang="de-CH" i="1" baseline="-25000" dirty="0" err="1"/>
                <a:t>ex</a:t>
              </a:r>
              <a:r>
                <a:rPr lang="de-CH" dirty="0"/>
                <a:t> </a:t>
              </a:r>
              <a:br>
                <a:rPr lang="de-CH" dirty="0"/>
              </a:br>
              <a:r>
                <a:rPr lang="de-CH" dirty="0"/>
                <a:t>(</a:t>
              </a:r>
              <a:r>
                <a:rPr lang="de-CH" dirty="0" err="1"/>
                <a:t>from</a:t>
              </a:r>
              <a:r>
                <a:rPr lang="de-CH" dirty="0"/>
                <a:t> </a:t>
              </a:r>
              <a:r>
                <a:rPr lang="de-CH" dirty="0" err="1"/>
                <a:t>fitting</a:t>
              </a:r>
              <a:r>
                <a:rPr lang="de-CH" dirty="0"/>
                <a:t> an </a:t>
              </a:r>
              <a:r>
                <a:rPr lang="de-CH" dirty="0" err="1"/>
                <a:t>exponential</a:t>
              </a:r>
              <a:r>
                <a:rPr lang="de-CH" dirty="0"/>
                <a:t> </a:t>
              </a:r>
              <a:r>
                <a:rPr lang="de-CH" dirty="0" err="1"/>
                <a:t>to</a:t>
              </a:r>
              <a:r>
                <a:rPr lang="de-CH" dirty="0"/>
                <a:t> </a:t>
              </a:r>
              <a:r>
                <a:rPr lang="de-CH" dirty="0" err="1"/>
                <a:t>the</a:t>
              </a:r>
              <a:r>
                <a:rPr lang="de-CH" dirty="0"/>
                <a:t> SAF)</a:t>
              </a:r>
              <a:r>
                <a:rPr lang="de-CH" baseline="-25000" dirty="0"/>
                <a:t>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500383" y="1152645"/>
            <a:ext cx="3528209" cy="4624926"/>
            <a:chOff x="8500383" y="1152645"/>
            <a:chExt cx="3528209" cy="4624926"/>
          </a:xfrm>
        </p:grpSpPr>
        <p:sp>
          <p:nvSpPr>
            <p:cNvPr id="17" name="TextBox 16"/>
            <p:cNvSpPr txBox="1"/>
            <p:nvPr/>
          </p:nvSpPr>
          <p:spPr>
            <a:xfrm>
              <a:off x="9003992" y="1152645"/>
              <a:ext cx="264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„effektive“ </a:t>
              </a:r>
              <a:r>
                <a:rPr lang="de-DE" dirty="0" err="1"/>
                <a:t>snow</a:t>
              </a:r>
              <a:r>
                <a:rPr lang="de-DE" dirty="0"/>
                <a:t> </a:t>
              </a:r>
              <a:r>
                <a:rPr lang="de-DE" dirty="0" err="1"/>
                <a:t>structure</a:t>
              </a:r>
              <a:endParaRPr lang="de-CH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9456365" y="1692763"/>
              <a:ext cx="1296144" cy="66207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0976586" y="1656491"/>
              <a:ext cx="7309" cy="698342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 w="med" len="lg"/>
              <a:tailEnd type="triangle" w="med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9456861" y="2602307"/>
              <a:ext cx="1295648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 w="med" len="lg"/>
              <a:tailEnd type="triangle" w="med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1002280" y="1857771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a</a:t>
              </a:r>
              <a:r>
                <a:rPr lang="de-DE" baseline="-25000" dirty="0" err="1"/>
                <a:t>z</a:t>
              </a:r>
              <a:endParaRPr lang="de-CH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943818" y="2593015"/>
              <a:ext cx="360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a</a:t>
              </a:r>
              <a:r>
                <a:rPr lang="de-DE" baseline="-25000" dirty="0" err="1"/>
                <a:t>x</a:t>
              </a:r>
              <a:endParaRPr lang="de-CH" baseline="-25000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10087503" y="1684296"/>
              <a:ext cx="897843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10087089" y="2363923"/>
              <a:ext cx="897843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457521" y="2029284"/>
              <a:ext cx="0" cy="622007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0775536" y="2038483"/>
              <a:ext cx="1" cy="612808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4852" y="4238719"/>
              <a:ext cx="1935522" cy="64517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500383" y="3109615"/>
              <a:ext cx="35282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dirty="0" err="1"/>
                <a:t>Anisotropy</a:t>
              </a:r>
              <a:r>
                <a:rPr lang="de-CH" dirty="0"/>
                <a:t> = </a:t>
              </a:r>
              <a:br>
                <a:rPr lang="de-CH" dirty="0"/>
              </a:br>
              <a:r>
                <a:rPr lang="de-CH" dirty="0" err="1"/>
                <a:t>Normalized</a:t>
              </a:r>
              <a:r>
                <a:rPr lang="de-CH" dirty="0"/>
                <a:t> </a:t>
              </a:r>
              <a:r>
                <a:rPr lang="de-CH" dirty="0" err="1"/>
                <a:t>difference</a:t>
              </a:r>
              <a:r>
                <a:rPr lang="de-CH" dirty="0"/>
                <a:t> </a:t>
              </a:r>
              <a:r>
                <a:rPr lang="de-CH" dirty="0" err="1"/>
                <a:t>of</a:t>
              </a:r>
              <a:r>
                <a:rPr lang="de-CH" dirty="0"/>
                <a:t> </a:t>
              </a:r>
              <a:br>
                <a:rPr lang="de-CH" dirty="0"/>
              </a:br>
              <a:r>
                <a:rPr lang="de-CH" dirty="0"/>
                <a:t>horizontal </a:t>
              </a:r>
              <a:r>
                <a:rPr lang="de-CH" dirty="0" err="1"/>
                <a:t>and</a:t>
              </a:r>
              <a:r>
                <a:rPr lang="de-CH" dirty="0"/>
                <a:t> </a:t>
              </a:r>
              <a:r>
                <a:rPr lang="de-CH" dirty="0" err="1"/>
                <a:t>vertical</a:t>
              </a:r>
              <a:r>
                <a:rPr lang="de-CH" dirty="0"/>
                <a:t> </a:t>
              </a:r>
              <a:r>
                <a:rPr lang="de-CH" dirty="0" err="1"/>
                <a:t>length</a:t>
              </a:r>
              <a:r>
                <a:rPr lang="de-CH" dirty="0"/>
                <a:t> </a:t>
              </a:r>
              <a:r>
                <a:rPr lang="de-CH" dirty="0" err="1"/>
                <a:t>scales</a:t>
              </a:r>
              <a:endParaRPr lang="de-CH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784203" y="5131240"/>
              <a:ext cx="15695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err="1"/>
                <a:t>a</a:t>
              </a:r>
              <a:r>
                <a:rPr lang="de-CH" baseline="-25000" dirty="0" err="1"/>
                <a:t>x</a:t>
              </a:r>
              <a:r>
                <a:rPr lang="de-CH" dirty="0"/>
                <a:t> = </a:t>
              </a:r>
              <a:r>
                <a:rPr lang="de-CH" dirty="0" err="1"/>
                <a:t>p</a:t>
              </a:r>
              <a:r>
                <a:rPr lang="de-CH" baseline="-25000" dirty="0" err="1"/>
                <a:t>ex,x</a:t>
              </a:r>
              <a:r>
                <a:rPr lang="de-CH" baseline="-25000" dirty="0"/>
                <a:t> = </a:t>
              </a:r>
              <a:r>
                <a:rPr lang="de-CH" dirty="0" err="1"/>
                <a:t>p</a:t>
              </a:r>
              <a:r>
                <a:rPr lang="de-CH" baseline="-25000" dirty="0" err="1"/>
                <a:t>ex,y</a:t>
              </a:r>
              <a:r>
                <a:rPr lang="de-CH" dirty="0"/>
                <a:t>, </a:t>
              </a:r>
              <a:br>
                <a:rPr lang="de-CH" dirty="0"/>
              </a:br>
              <a:r>
                <a:rPr lang="de-CH" dirty="0" err="1"/>
                <a:t>a</a:t>
              </a:r>
              <a:r>
                <a:rPr lang="de-CH" baseline="-25000" dirty="0" err="1"/>
                <a:t>z</a:t>
              </a:r>
              <a:r>
                <a:rPr lang="de-CH" dirty="0"/>
                <a:t> = </a:t>
              </a:r>
              <a:r>
                <a:rPr lang="de-CH" dirty="0" err="1"/>
                <a:t>p</a:t>
              </a:r>
              <a:r>
                <a:rPr lang="de-CH" baseline="-25000" dirty="0" err="1"/>
                <a:t>ex,z</a:t>
              </a:r>
              <a:endParaRPr lang="de-CH" baseline="-25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003992" y="5131240"/>
              <a:ext cx="642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/>
                <a:t>e.g. :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471001" y="5925011"/>
            <a:ext cx="724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Note: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exponential</a:t>
            </a:r>
            <a:r>
              <a:rPr lang="de-CH" dirty="0"/>
              <a:t> </a:t>
            </a:r>
            <a:r>
              <a:rPr lang="de-CH" dirty="0" err="1"/>
              <a:t>shape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correlation</a:t>
            </a:r>
            <a:r>
              <a:rPr lang="de-CH" dirty="0"/>
              <a:t> </a:t>
            </a:r>
            <a:r>
              <a:rPr lang="de-CH" dirty="0" err="1"/>
              <a:t>function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not </a:t>
            </a:r>
            <a:r>
              <a:rPr lang="de-CH" dirty="0" err="1"/>
              <a:t>always</a:t>
            </a:r>
            <a:r>
              <a:rPr lang="de-CH" dirty="0"/>
              <a:t> </a:t>
            </a:r>
            <a:r>
              <a:rPr lang="de-CH" dirty="0" err="1"/>
              <a:t>given</a:t>
            </a:r>
            <a:r>
              <a:rPr lang="de-CH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4120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The </a:t>
            </a:r>
            <a:r>
              <a:rPr lang="de-CH" dirty="0" err="1"/>
              <a:t>structural</a:t>
            </a:r>
            <a:r>
              <a:rPr lang="de-CH" dirty="0"/>
              <a:t> </a:t>
            </a:r>
            <a:r>
              <a:rPr lang="de-CH" dirty="0" err="1"/>
              <a:t>anisotropy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snow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4</a:t>
            </a:fld>
            <a:endParaRPr lang="de-CH" dirty="0"/>
          </a:p>
        </p:txBody>
      </p:sp>
      <p:grpSp>
        <p:nvGrpSpPr>
          <p:cNvPr id="21" name="Group 20"/>
          <p:cNvGrpSpPr/>
          <p:nvPr/>
        </p:nvGrpSpPr>
        <p:grpSpPr>
          <a:xfrm>
            <a:off x="145816" y="1456949"/>
            <a:ext cx="12062313" cy="3207642"/>
            <a:chOff x="145816" y="1456949"/>
            <a:chExt cx="12062313" cy="32076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809" y="1456949"/>
              <a:ext cx="5541703" cy="21514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5523" y="4019417"/>
              <a:ext cx="1935522" cy="64517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60" y="1585585"/>
              <a:ext cx="2706727" cy="18535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527" y="1605516"/>
              <a:ext cx="2706726" cy="183358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5816" y="3439105"/>
              <a:ext cx="31006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dirty="0"/>
                <a:t>Snow </a:t>
              </a:r>
              <a:r>
                <a:rPr lang="de-CH" sz="1600" dirty="0" err="1"/>
                <a:t>microstructure</a:t>
              </a:r>
              <a:r>
                <a:rPr lang="de-CH" sz="1600" dirty="0"/>
                <a:t> </a:t>
              </a:r>
              <a:r>
                <a:rPr lang="de-CH" sz="1600" dirty="0" err="1"/>
                <a:t>of</a:t>
              </a:r>
              <a:r>
                <a:rPr lang="de-CH" sz="1600" dirty="0"/>
                <a:t> </a:t>
              </a:r>
              <a:r>
                <a:rPr lang="de-CH" sz="1600" dirty="0" err="1"/>
                <a:t>fresh</a:t>
              </a:r>
              <a:r>
                <a:rPr lang="de-CH" sz="1600" dirty="0"/>
                <a:t> </a:t>
              </a:r>
              <a:r>
                <a:rPr lang="de-CH" sz="1600" dirty="0" err="1"/>
                <a:t>snow</a:t>
              </a:r>
              <a:endParaRPr lang="de-CH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66683" y="3439105"/>
              <a:ext cx="29414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dirty="0"/>
                <a:t>Snow </a:t>
              </a:r>
              <a:r>
                <a:rPr lang="de-CH" sz="1600" dirty="0" err="1"/>
                <a:t>microstructure</a:t>
              </a:r>
              <a:r>
                <a:rPr lang="de-CH" sz="1600" dirty="0"/>
                <a:t> </a:t>
              </a:r>
              <a:r>
                <a:rPr lang="de-CH" sz="1600" dirty="0" err="1"/>
                <a:t>of</a:t>
              </a:r>
              <a:r>
                <a:rPr lang="de-CH" sz="1600" dirty="0"/>
                <a:t> </a:t>
              </a:r>
              <a:r>
                <a:rPr lang="de-CH" sz="1600" dirty="0" err="1"/>
                <a:t>old</a:t>
              </a:r>
              <a:r>
                <a:rPr lang="de-CH" sz="1600" dirty="0"/>
                <a:t> </a:t>
              </a:r>
              <a:r>
                <a:rPr lang="de-CH" sz="1600" dirty="0" err="1"/>
                <a:t>snow</a:t>
              </a:r>
              <a:endParaRPr lang="de-CH" sz="16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9659" y="4859482"/>
            <a:ext cx="1182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snow</a:t>
            </a:r>
            <a:r>
              <a:rPr lang="de-CH" dirty="0"/>
              <a:t>,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anisotropy</a:t>
            </a:r>
            <a:r>
              <a:rPr lang="de-CH" dirty="0"/>
              <a:t> </a:t>
            </a:r>
            <a:r>
              <a:rPr lang="de-CH" dirty="0" err="1"/>
              <a:t>seems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range </a:t>
            </a:r>
            <a:r>
              <a:rPr lang="de-CH" dirty="0" err="1"/>
              <a:t>between</a:t>
            </a:r>
            <a:r>
              <a:rPr lang="de-CH" dirty="0"/>
              <a:t> -0.4 </a:t>
            </a:r>
            <a:r>
              <a:rPr lang="de-CH" dirty="0" err="1"/>
              <a:t>and</a:t>
            </a:r>
            <a:r>
              <a:rPr lang="de-CH" dirty="0"/>
              <a:t> +0.4.  </a:t>
            </a:r>
            <a:r>
              <a:rPr lang="de-CH" dirty="0" err="1"/>
              <a:t>Perfect</a:t>
            </a:r>
            <a:r>
              <a:rPr lang="de-CH" dirty="0"/>
              <a:t> horizontal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vertical</a:t>
            </a:r>
            <a:r>
              <a:rPr lang="de-CH" dirty="0"/>
              <a:t> </a:t>
            </a:r>
            <a:r>
              <a:rPr lang="de-CH" dirty="0" err="1"/>
              <a:t>structures</a:t>
            </a:r>
            <a:r>
              <a:rPr lang="de-CH" dirty="0"/>
              <a:t> </a:t>
            </a:r>
            <a:r>
              <a:rPr lang="de-CH" dirty="0" err="1"/>
              <a:t>are</a:t>
            </a:r>
            <a:r>
              <a:rPr lang="de-CH" dirty="0"/>
              <a:t> </a:t>
            </a:r>
            <a:r>
              <a:rPr lang="de-CH" dirty="0" err="1"/>
              <a:t>never</a:t>
            </a:r>
            <a:r>
              <a:rPr lang="de-CH" dirty="0"/>
              <a:t> </a:t>
            </a:r>
            <a:r>
              <a:rPr lang="de-CH" dirty="0" err="1"/>
              <a:t>reached</a:t>
            </a:r>
            <a:r>
              <a:rPr lang="de-CH" dirty="0"/>
              <a:t>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977112" y="1942699"/>
            <a:ext cx="2513873" cy="2019626"/>
            <a:chOff x="4977112" y="1942699"/>
            <a:chExt cx="2513873" cy="2019626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255394" y="1942699"/>
              <a:ext cx="0" cy="1700975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188467" y="1942699"/>
              <a:ext cx="0" cy="1700975"/>
            </a:xfrm>
            <a:prstGeom prst="line">
              <a:avLst/>
            </a:prstGeom>
            <a:ln w="38100">
              <a:solidFill>
                <a:srgbClr val="00B0F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977112" y="3552640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>
                  <a:solidFill>
                    <a:srgbClr val="FF0000"/>
                  </a:solidFill>
                </a:rPr>
                <a:t>A</a:t>
              </a:r>
              <a:r>
                <a:rPr lang="de-CH" baseline="-25000" dirty="0">
                  <a:solidFill>
                    <a:srgbClr val="FF0000"/>
                  </a:solidFill>
                </a:rPr>
                <a:t>min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10185" y="3592993"/>
              <a:ext cx="580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>
                  <a:solidFill>
                    <a:srgbClr val="00B0F0"/>
                  </a:solidFill>
                </a:rPr>
                <a:t>A</a:t>
              </a:r>
              <a:r>
                <a:rPr lang="de-CH" baseline="-25000" dirty="0">
                  <a:solidFill>
                    <a:srgbClr val="00B0F0"/>
                  </a:solidFill>
                </a:rPr>
                <a:t>max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999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00" y="3656043"/>
            <a:ext cx="3416907" cy="226555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003733" y="4169093"/>
            <a:ext cx="2814637" cy="145161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">
                <a:schemeClr val="accent1"/>
              </a:gs>
              <a:gs pos="80000">
                <a:srgbClr val="488FCE">
                  <a:alpha val="50000"/>
                </a:srgbClr>
              </a:gs>
              <a:gs pos="20000">
                <a:srgbClr val="63A1DB">
                  <a:alpha val="50000"/>
                </a:srgb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satMod val="120000"/>
                  <a:shade val="78000"/>
                  <a:alpha val="0"/>
                  <a:lumMod val="100000"/>
                </a:schemeClr>
              </a:gs>
              <a:gs pos="92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78" y="1257160"/>
            <a:ext cx="2041185" cy="2197224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45755" y="4154280"/>
            <a:ext cx="4418670" cy="1784507"/>
            <a:chOff x="2145755" y="4154280"/>
            <a:chExt cx="4418670" cy="1784507"/>
          </a:xfrm>
        </p:grpSpPr>
        <p:sp>
          <p:nvSpPr>
            <p:cNvPr id="27" name="Rectangle 26"/>
            <p:cNvSpPr/>
            <p:nvPr/>
          </p:nvSpPr>
          <p:spPr>
            <a:xfrm>
              <a:off x="2532238" y="5659655"/>
              <a:ext cx="4032187" cy="27913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532238" y="4196615"/>
              <a:ext cx="4032187" cy="1463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51409" y="4154280"/>
              <a:ext cx="682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err="1"/>
                <a:t>snow</a:t>
              </a:r>
              <a:endParaRPr lang="de-CH" dirty="0"/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2145755" y="4196615"/>
              <a:ext cx="418704" cy="1463040"/>
              <a:chOff x="2145755" y="4196615"/>
              <a:chExt cx="418704" cy="1463040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2145755" y="478882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dirty="0" err="1">
                    <a:latin typeface="Symbol" panose="05050102010706020507" pitchFamily="18" charset="2"/>
                  </a:rPr>
                  <a:t>D</a:t>
                </a:r>
                <a:r>
                  <a:rPr lang="de-CH" dirty="0" err="1"/>
                  <a:t>z</a:t>
                </a:r>
                <a:endParaRPr lang="de-CH" dirty="0"/>
              </a:p>
            </p:txBody>
          </p:sp>
          <p:cxnSp>
            <p:nvCxnSpPr>
              <p:cNvPr id="42" name="Straight Arrow Connector 41"/>
              <p:cNvCxnSpPr>
                <a:stCxn id="40" idx="2"/>
              </p:cNvCxnSpPr>
              <p:nvPr/>
            </p:nvCxnSpPr>
            <p:spPr>
              <a:xfrm>
                <a:off x="2355107" y="5158154"/>
                <a:ext cx="0" cy="50150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>
                <a:stCxn id="40" idx="0"/>
              </p:cNvCxnSpPr>
              <p:nvPr/>
            </p:nvCxnSpPr>
            <p:spPr>
              <a:xfrm flipV="1">
                <a:off x="2355107" y="4196615"/>
                <a:ext cx="0" cy="59220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2239124" y="4196615"/>
                <a:ext cx="22429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2239124" y="5659655"/>
                <a:ext cx="22429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>
                <a:latin typeface="+mj-lt"/>
              </a:rPr>
              <a:t>Measuring</a:t>
            </a:r>
            <a:r>
              <a:rPr lang="de-CH" dirty="0">
                <a:latin typeface="+mj-lt"/>
              </a:rPr>
              <a:t> </a:t>
            </a:r>
            <a:r>
              <a:rPr lang="de-CH" dirty="0" err="1">
                <a:latin typeface="+mj-lt"/>
              </a:rPr>
              <a:t>the</a:t>
            </a:r>
            <a:r>
              <a:rPr lang="de-CH" dirty="0">
                <a:latin typeface="+mj-lt"/>
              </a:rPr>
              <a:t> </a:t>
            </a:r>
            <a:r>
              <a:rPr lang="de-CH" dirty="0" err="1">
                <a:latin typeface="+mj-lt"/>
              </a:rPr>
              <a:t>anisotropy</a:t>
            </a:r>
            <a:r>
              <a:rPr lang="de-CH" dirty="0">
                <a:latin typeface="+mj-lt"/>
              </a:rPr>
              <a:t> </a:t>
            </a:r>
            <a:r>
              <a:rPr lang="de-CH" dirty="0" err="1">
                <a:latin typeface="+mj-lt"/>
              </a:rPr>
              <a:t>with</a:t>
            </a:r>
            <a:r>
              <a:rPr lang="de-CH" dirty="0">
                <a:latin typeface="+mj-lt"/>
              </a:rPr>
              <a:t> </a:t>
            </a:r>
            <a:r>
              <a:rPr lang="de-CH" dirty="0" err="1">
                <a:latin typeface="+mj-lt"/>
              </a:rPr>
              <a:t>radar</a:t>
            </a:r>
            <a:endParaRPr lang="de-CH" dirty="0">
              <a:latin typeface="+mj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5</a:t>
            </a:fld>
            <a:endParaRPr lang="de-CH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94" y="1258244"/>
            <a:ext cx="2041185" cy="21972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502" y="1258244"/>
            <a:ext cx="2041185" cy="21972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/>
          <p:cNvSpPr txBox="1"/>
          <p:nvPr/>
        </p:nvSpPr>
        <p:spPr>
          <a:xfrm>
            <a:off x="370253" y="1328284"/>
            <a:ext cx="1824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Radar </a:t>
            </a:r>
            <a:r>
              <a:rPr lang="de-CH" dirty="0" err="1"/>
              <a:t>transmit</a:t>
            </a:r>
            <a:endParaRPr lang="de-CH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539803" y="3085587"/>
            <a:ext cx="1079298" cy="1412014"/>
          </a:xfrm>
          <a:prstGeom prst="straightConnector1">
            <a:avLst/>
          </a:prstGeom>
          <a:ln w="25400">
            <a:solidFill>
              <a:schemeClr val="tx1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2569927" y="4279804"/>
            <a:ext cx="3216586" cy="1333493"/>
            <a:chOff x="3484322" y="4279804"/>
            <a:chExt cx="3216586" cy="13334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3484322" y="4279804"/>
                  <a:ext cx="3216586" cy="9840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dirty="0" err="1">
                      <a:ea typeface="Cambria Math" panose="02040503050406030204" pitchFamily="18" charset="0"/>
                    </a:rPr>
                    <a:t>Permittivity</a:t>
                  </a:r>
                  <a:r>
                    <a:rPr lang="de-CH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de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de-CH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CH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CH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de-DE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CH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CH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a14:m>
                  <a:endParaRPr lang="de-CH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4322" y="4279804"/>
                  <a:ext cx="3216586" cy="98405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708"/>
                  </a:stretch>
                </a:blipFill>
              </p:spPr>
              <p:txBody>
                <a:bodyPr/>
                <a:lstStyle/>
                <a:p>
                  <a:r>
                    <a:rPr lang="de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5156608" y="5222036"/>
                  <a:ext cx="1483098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≠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de-CH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608" y="5222036"/>
                  <a:ext cx="1483098" cy="39126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de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/>
          <p:cNvSpPr txBox="1"/>
          <p:nvPr/>
        </p:nvSpPr>
        <p:spPr>
          <a:xfrm>
            <a:off x="1058742" y="2108281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69791" y="1411102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rgbClr val="0000FF"/>
                </a:solidFill>
              </a:rPr>
              <a:t>V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75119" y="5613297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solidFill>
                  <a:schemeClr val="bg1"/>
                </a:solidFill>
              </a:rPr>
              <a:t>soil</a:t>
            </a:r>
            <a:r>
              <a:rPr lang="de-CH" dirty="0">
                <a:solidFill>
                  <a:schemeClr val="bg1"/>
                </a:solidFill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5313514" y="1959566"/>
                <a:ext cx="27533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CH" dirty="0"/>
                  <a:t>Co-polar Phase </a:t>
                </a:r>
                <a:r>
                  <a:rPr lang="de-CH" dirty="0" err="1"/>
                  <a:t>Difference</a:t>
                </a:r>
                <a:r>
                  <a:rPr lang="de-CH" dirty="0"/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𝐶𝑃𝐷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𝑠𝑛𝑜𝑤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CH" dirty="0"/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514" y="1959566"/>
                <a:ext cx="2753382" cy="646331"/>
              </a:xfrm>
              <a:prstGeom prst="rect">
                <a:avLst/>
              </a:prstGeom>
              <a:blipFill>
                <a:blip r:embed="rId7"/>
                <a:stretch>
                  <a:fillRect t="-4717" b="-75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ight Arrow 50"/>
          <p:cNvSpPr/>
          <p:nvPr/>
        </p:nvSpPr>
        <p:spPr>
          <a:xfrm>
            <a:off x="5528658" y="3017736"/>
            <a:ext cx="2499686" cy="400007"/>
          </a:xfrm>
          <a:prstGeom prst="rightArrow">
            <a:avLst>
              <a:gd name="adj1" fmla="val 50000"/>
              <a:gd name="adj2" fmla="val 1149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5420810" y="2653504"/>
                <a:ext cx="30618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dirty="0" err="1"/>
                  <a:t>Anisotropy</a:t>
                </a:r>
                <a:r>
                  <a:rPr lang="de-CH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𝐶𝑃𝐷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,…)</m:t>
                    </m:r>
                  </m:oMath>
                </a14:m>
                <a:endParaRPr lang="de-CH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810" y="2653504"/>
                <a:ext cx="3061864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590" t="-8197" b="-24590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Group 64"/>
          <p:cNvGrpSpPr/>
          <p:nvPr/>
        </p:nvGrpSpPr>
        <p:grpSpPr>
          <a:xfrm>
            <a:off x="2803002" y="2046352"/>
            <a:ext cx="1307974" cy="582771"/>
            <a:chOff x="2803002" y="2046352"/>
            <a:chExt cx="1307974" cy="582771"/>
          </a:xfrm>
        </p:grpSpPr>
        <p:cxnSp>
          <p:nvCxnSpPr>
            <p:cNvPr id="60" name="Straight Connector 59"/>
            <p:cNvCxnSpPr/>
            <p:nvPr/>
          </p:nvCxnSpPr>
          <p:spPr>
            <a:xfrm flipH="1">
              <a:off x="3329110" y="2201961"/>
              <a:ext cx="781866" cy="35916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3151654" y="2046352"/>
              <a:ext cx="851840" cy="39130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 rot="20101623">
              <a:off x="2803002" y="2321346"/>
              <a:ext cx="998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b="1" dirty="0" err="1"/>
                <a:t>phase</a:t>
              </a:r>
              <a:r>
                <a:rPr lang="de-CH" sz="1400" b="1" dirty="0"/>
                <a:t> </a:t>
              </a:r>
              <a:r>
                <a:rPr lang="de-CH" sz="1400" b="1" dirty="0" err="1"/>
                <a:t>shift</a:t>
              </a:r>
              <a:endParaRPr lang="de-CH" sz="1400" b="1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213693" y="1328310"/>
            <a:ext cx="2593551" cy="3085279"/>
            <a:chOff x="3213693" y="1328310"/>
            <a:chExt cx="2593551" cy="3085279"/>
          </a:xfrm>
        </p:grpSpPr>
        <p:sp>
          <p:nvSpPr>
            <p:cNvPr id="25" name="TextBox 24"/>
            <p:cNvSpPr txBox="1"/>
            <p:nvPr/>
          </p:nvSpPr>
          <p:spPr>
            <a:xfrm>
              <a:off x="3213693" y="1328310"/>
              <a:ext cx="860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err="1"/>
                <a:t>receive</a:t>
              </a:r>
              <a:endParaRPr lang="de-CH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5062892" y="3439775"/>
              <a:ext cx="744352" cy="97381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393788" y="2398323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71079" y="1405766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>
                  <a:solidFill>
                    <a:srgbClr val="0000FF"/>
                  </a:solidFill>
                </a:rPr>
                <a:t>V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539803" y="5012437"/>
            <a:ext cx="775239" cy="699685"/>
            <a:chOff x="451247" y="5490789"/>
            <a:chExt cx="775239" cy="699685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673768" y="5659655"/>
              <a:ext cx="0" cy="3229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673768" y="5982629"/>
              <a:ext cx="32725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51247" y="5490789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i="1" dirty="0"/>
                <a:t>z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42434" y="5821142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i="1" dirty="0"/>
                <a:t>x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V="1">
              <a:off x="677831" y="5839560"/>
              <a:ext cx="138505" cy="1374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781250" y="558394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i="1" dirty="0"/>
                <a:t>y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690234" y="4718776"/>
            <a:ext cx="3661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/>
              <a:t>n</a:t>
            </a:r>
            <a:r>
              <a:rPr lang="de-CH" sz="2400" baseline="30000" dirty="0"/>
              <a:t>2</a:t>
            </a:r>
            <a:r>
              <a:rPr lang="de-CH" sz="2400" dirty="0"/>
              <a:t> = </a:t>
            </a:r>
            <a:r>
              <a:rPr lang="de-CH" sz="2400" dirty="0">
                <a:latin typeface="Symbol" panose="05050102010706020507" pitchFamily="18" charset="2"/>
              </a:rPr>
              <a:t>e  </a:t>
            </a:r>
            <a:r>
              <a:rPr lang="de-CH" sz="2400" dirty="0">
                <a:latin typeface="Symbol" panose="05050102010706020507" pitchFamily="18" charset="2"/>
                <a:sym typeface="Wingdings" panose="05000000000000000000" pitchFamily="2" charset="2"/>
              </a:rPr>
              <a:t> </a:t>
            </a:r>
            <a:r>
              <a:rPr lang="de-CH" sz="2400" dirty="0" err="1"/>
              <a:t>propagation</a:t>
            </a:r>
            <a:r>
              <a:rPr lang="de-CH" sz="2400" dirty="0"/>
              <a:t> </a:t>
            </a:r>
            <a:r>
              <a:rPr lang="de-CH" sz="2400" dirty="0" err="1"/>
              <a:t>delay</a:t>
            </a:r>
            <a:endParaRPr lang="de-CH" sz="2400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8497460" y="4162854"/>
            <a:ext cx="0" cy="1459017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2753172" y="3307644"/>
            <a:ext cx="1258652" cy="1518297"/>
            <a:chOff x="2753172" y="3307644"/>
            <a:chExt cx="1258652" cy="1518297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3382498" y="3307644"/>
              <a:ext cx="0" cy="888971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2753172" y="3566205"/>
              <a:ext cx="1258652" cy="1259736"/>
              <a:chOff x="2753172" y="3566205"/>
              <a:chExt cx="1258652" cy="1259736"/>
            </a:xfrm>
          </p:grpSpPr>
          <p:sp>
            <p:nvSpPr>
              <p:cNvPr id="46" name="Arc 45"/>
              <p:cNvSpPr/>
              <p:nvPr/>
            </p:nvSpPr>
            <p:spPr>
              <a:xfrm>
                <a:off x="2753172" y="3567289"/>
                <a:ext cx="1258652" cy="1258652"/>
              </a:xfrm>
              <a:prstGeom prst="arc">
                <a:avLst>
                  <a:gd name="adj1" fmla="val 13922904"/>
                  <a:gd name="adj2" fmla="val 16250374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089886" y="3566205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dirty="0">
                    <a:latin typeface="Symbol" panose="05050102010706020507" pitchFamily="18" charset="2"/>
                  </a:rPr>
                  <a:t>q</a:t>
                </a:r>
              </a:p>
            </p:txBody>
          </p:sp>
        </p:grpSp>
      </p:grpSp>
      <p:grpSp>
        <p:nvGrpSpPr>
          <p:cNvPr id="67" name="Group 66"/>
          <p:cNvGrpSpPr/>
          <p:nvPr/>
        </p:nvGrpSpPr>
        <p:grpSpPr>
          <a:xfrm>
            <a:off x="8381867" y="1002846"/>
            <a:ext cx="3484345" cy="4071487"/>
            <a:chOff x="8490709" y="1157389"/>
            <a:chExt cx="3484345" cy="4071487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29" t="-4618" r="-4756" b="-17445"/>
            <a:stretch/>
          </p:blipFill>
          <p:spPr>
            <a:xfrm>
              <a:off x="8490709" y="1157389"/>
              <a:ext cx="3484345" cy="40714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215900" dist="101600" dir="8100000" algn="tr" rotWithShape="0">
                <a:prstClr val="black">
                  <a:alpha val="73000"/>
                </a:prstClr>
              </a:outerShdw>
            </a:effectLst>
          </p:spPr>
        </p:pic>
        <p:sp>
          <p:nvSpPr>
            <p:cNvPr id="54" name="TextBox 53"/>
            <p:cNvSpPr txBox="1"/>
            <p:nvPr/>
          </p:nvSpPr>
          <p:spPr>
            <a:xfrm>
              <a:off x="8927363" y="4743469"/>
              <a:ext cx="2686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/>
                <a:t>4 </a:t>
              </a:r>
              <a:r>
                <a:rPr lang="de-CH" dirty="0" err="1"/>
                <a:t>years</a:t>
              </a:r>
              <a:r>
                <a:rPr lang="de-CH" dirty="0"/>
                <a:t> </a:t>
              </a:r>
              <a:r>
                <a:rPr lang="de-CH" dirty="0" err="1"/>
                <a:t>of</a:t>
              </a:r>
              <a:r>
                <a:rPr lang="de-CH" dirty="0"/>
                <a:t> </a:t>
              </a:r>
              <a:r>
                <a:rPr lang="de-CH" dirty="0" err="1"/>
                <a:t>anisotropy</a:t>
              </a:r>
              <a:r>
                <a:rPr lang="de-CH" dirty="0"/>
                <a:t> </a:t>
              </a:r>
              <a:r>
                <a:rPr lang="de-CH" dirty="0" err="1"/>
                <a:t>data</a:t>
              </a:r>
              <a:r>
                <a:rPr lang="de-CH" dirty="0"/>
                <a:t>!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218550" y="6143382"/>
            <a:ext cx="11899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 err="1"/>
              <a:t>Method</a:t>
            </a:r>
            <a:r>
              <a:rPr lang="de-CH" sz="1600" dirty="0"/>
              <a:t>: Leinss et al. «</a:t>
            </a:r>
            <a:r>
              <a:rPr lang="en-US" sz="1600" dirty="0"/>
              <a:t>Anisotropy of seasonal snow measured by polarimetric phase differences in radar time series</a:t>
            </a:r>
            <a:r>
              <a:rPr lang="de-CH" sz="1600" dirty="0"/>
              <a:t>», The </a:t>
            </a:r>
            <a:r>
              <a:rPr lang="de-CH" sz="1600" dirty="0" err="1"/>
              <a:t>Cryosphere</a:t>
            </a:r>
            <a:r>
              <a:rPr lang="de-CH" sz="1600" dirty="0"/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286359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9" grpId="0"/>
      <p:bldP spid="51" grpId="0" animBg="1"/>
      <p:bldP spid="52" grpId="0"/>
      <p:bldP spid="19" grpId="0"/>
      <p:bldP spid="1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anisotropy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radar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6</a:t>
            </a:fld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1" y="1129192"/>
            <a:ext cx="4936072" cy="5170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84418" y="1129192"/>
            <a:ext cx="58555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Measured</a:t>
            </a:r>
            <a:r>
              <a:rPr lang="de-DE" sz="2000" dirty="0"/>
              <a:t> in </a:t>
            </a:r>
            <a:r>
              <a:rPr lang="de-DE" sz="2000" dirty="0" err="1"/>
              <a:t>Sodankylä</a:t>
            </a:r>
            <a:r>
              <a:rPr lang="de-DE" sz="2000" dirty="0"/>
              <a:t>, </a:t>
            </a:r>
            <a:r>
              <a:rPr lang="de-DE" sz="2000" dirty="0" err="1"/>
              <a:t>Finland</a:t>
            </a:r>
            <a:r>
              <a:rPr lang="de-DE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Longest</a:t>
            </a:r>
            <a:r>
              <a:rPr lang="de-DE" sz="2000" dirty="0"/>
              <a:t> time </a:t>
            </a:r>
            <a:r>
              <a:rPr lang="de-DE" sz="2000" dirty="0" err="1"/>
              <a:t>series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anisotropy</a:t>
            </a:r>
            <a:r>
              <a:rPr lang="de-DE" sz="2000" dirty="0"/>
              <a:t> </a:t>
            </a:r>
            <a:r>
              <a:rPr lang="de-DE" sz="2000" dirty="0" err="1"/>
              <a:t>measurements</a:t>
            </a:r>
            <a:r>
              <a:rPr lang="de-DE" sz="2000" dirty="0"/>
              <a:t>.</a:t>
            </a:r>
            <a:br>
              <a:rPr lang="de-DE" sz="2000" dirty="0"/>
            </a:b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Temporal </a:t>
            </a:r>
            <a:r>
              <a:rPr lang="de-DE" sz="2000" dirty="0" err="1"/>
              <a:t>sampling</a:t>
            </a:r>
            <a:r>
              <a:rPr lang="de-DE" sz="2000" dirty="0"/>
              <a:t>: 4 </a:t>
            </a:r>
            <a:r>
              <a:rPr lang="de-DE" sz="2000" dirty="0" err="1"/>
              <a:t>hours</a:t>
            </a:r>
            <a:r>
              <a:rPr lang="de-DE" sz="2000" dirty="0"/>
              <a:t>.</a:t>
            </a:r>
            <a:br>
              <a:rPr lang="de-DE" sz="2000" dirty="0"/>
            </a:b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Measurements</a:t>
            </a:r>
            <a:r>
              <a:rPr lang="de-DE" sz="2000" dirty="0"/>
              <a:t> at different </a:t>
            </a:r>
            <a:r>
              <a:rPr lang="de-DE" sz="2000" dirty="0" err="1"/>
              <a:t>frequencies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incidence</a:t>
            </a:r>
            <a:r>
              <a:rPr lang="de-DE" sz="2000" dirty="0"/>
              <a:t> </a:t>
            </a:r>
            <a:r>
              <a:rPr lang="de-DE" sz="2000" dirty="0" err="1"/>
              <a:t>angles</a:t>
            </a:r>
            <a:r>
              <a:rPr lang="de-DE" sz="2000" dirty="0"/>
              <a:t> </a:t>
            </a:r>
            <a:r>
              <a:rPr lang="de-DE" sz="2000" dirty="0" err="1"/>
              <a:t>show</a:t>
            </a:r>
            <a:r>
              <a:rPr lang="de-DE" sz="2000" dirty="0"/>
              <a:t> </a:t>
            </a:r>
            <a:r>
              <a:rPr lang="de-DE" sz="2000" dirty="0" err="1"/>
              <a:t>consistent</a:t>
            </a:r>
            <a:r>
              <a:rPr lang="de-DE" sz="2000" dirty="0"/>
              <a:t> </a:t>
            </a:r>
            <a:r>
              <a:rPr lang="de-DE" sz="2000" dirty="0" err="1"/>
              <a:t>results</a:t>
            </a:r>
            <a:r>
              <a:rPr lang="de-DE" sz="2000" dirty="0"/>
              <a:t>.</a:t>
            </a:r>
            <a:br>
              <a:rPr lang="de-DE" sz="2000" dirty="0"/>
            </a:b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Unique </a:t>
            </a:r>
            <a:r>
              <a:rPr lang="de-DE" sz="2000" dirty="0" err="1"/>
              <a:t>dataset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development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new</a:t>
            </a:r>
            <a:r>
              <a:rPr lang="de-DE" sz="2000" dirty="0"/>
              <a:t> </a:t>
            </a:r>
            <a:r>
              <a:rPr lang="de-DE" sz="2000" dirty="0" err="1"/>
              <a:t>physical</a:t>
            </a:r>
            <a:r>
              <a:rPr lang="de-DE" sz="2000" dirty="0"/>
              <a:t> </a:t>
            </a:r>
            <a:r>
              <a:rPr lang="de-DE" sz="2000" dirty="0" err="1"/>
              <a:t>snow</a:t>
            </a:r>
            <a:r>
              <a:rPr lang="de-DE" sz="2000" dirty="0"/>
              <a:t> </a:t>
            </a:r>
            <a:r>
              <a:rPr lang="de-DE" sz="2000" dirty="0" err="1"/>
              <a:t>models</a:t>
            </a:r>
            <a:r>
              <a:rPr lang="de-DE" sz="2000" dirty="0"/>
              <a:t> </a:t>
            </a:r>
            <a:r>
              <a:rPr lang="de-DE" sz="2000" dirty="0" err="1"/>
              <a:t>which</a:t>
            </a:r>
            <a:r>
              <a:rPr lang="de-DE" sz="2000" dirty="0"/>
              <a:t> </a:t>
            </a:r>
            <a:r>
              <a:rPr lang="de-DE" sz="2000" dirty="0" err="1"/>
              <a:t>consider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anisotropy</a:t>
            </a:r>
            <a:r>
              <a:rPr lang="de-DE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Validation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computer</a:t>
            </a:r>
            <a:r>
              <a:rPr lang="de-DE" sz="2000" dirty="0"/>
              <a:t> </a:t>
            </a:r>
            <a:r>
              <a:rPr lang="de-DE" sz="2000" dirty="0" err="1"/>
              <a:t>tomography</a:t>
            </a:r>
            <a:r>
              <a:rPr lang="de-DE" sz="2000" dirty="0"/>
              <a:t>: CT-1, -2, -3, -4.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30814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+mj-lt"/>
              </a:rPr>
              <a:t>Test </a:t>
            </a:r>
            <a:r>
              <a:rPr lang="de-CH" dirty="0" err="1">
                <a:latin typeface="+mj-lt"/>
              </a:rPr>
              <a:t>site</a:t>
            </a:r>
            <a:r>
              <a:rPr lang="de-CH" dirty="0">
                <a:latin typeface="+mj-lt"/>
              </a:rPr>
              <a:t>, </a:t>
            </a:r>
            <a:r>
              <a:rPr lang="de-CH" dirty="0" err="1">
                <a:latin typeface="+mj-lt"/>
              </a:rPr>
              <a:t>Sodankylä</a:t>
            </a:r>
            <a:r>
              <a:rPr lang="de-CH" dirty="0">
                <a:latin typeface="+mj-lt"/>
              </a:rPr>
              <a:t>, </a:t>
            </a:r>
            <a:r>
              <a:rPr lang="de-CH" dirty="0" err="1">
                <a:latin typeface="+mj-lt"/>
              </a:rPr>
              <a:t>Finland</a:t>
            </a:r>
            <a:r>
              <a:rPr lang="de-CH" dirty="0">
                <a:latin typeface="+mj-lt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7</a:t>
            </a:fld>
            <a:endParaRPr lang="de-CH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9" y="937944"/>
            <a:ext cx="6954709" cy="4987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47728" y="853948"/>
            <a:ext cx="437299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Webcam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Intensive Observation Area (IOA), </a:t>
            </a:r>
            <a:br>
              <a:rPr lang="de-DE" dirty="0"/>
            </a:br>
            <a:r>
              <a:rPr lang="de-DE" dirty="0" err="1"/>
              <a:t>Sodankylä</a:t>
            </a:r>
            <a:r>
              <a:rPr lang="de-DE" dirty="0"/>
              <a:t>, </a:t>
            </a:r>
            <a:r>
              <a:rPr lang="de-DE" dirty="0" err="1"/>
              <a:t>Finland</a:t>
            </a:r>
            <a:r>
              <a:rPr lang="de-DE" dirty="0"/>
              <a:t> (</a:t>
            </a:r>
            <a:r>
              <a:rPr lang="de-DE" dirty="0" err="1"/>
              <a:t>maintenance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site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i="1" dirty="0"/>
              <a:t>Finish </a:t>
            </a:r>
            <a:r>
              <a:rPr lang="de-DE" i="1" dirty="0" err="1"/>
              <a:t>Meteorology</a:t>
            </a:r>
            <a:r>
              <a:rPr lang="de-DE" i="1" dirty="0"/>
              <a:t> Institute</a:t>
            </a:r>
            <a:r>
              <a:rPr lang="de-DE" dirty="0"/>
              <a:t>, FMI)</a:t>
            </a:r>
            <a:br>
              <a:rPr lang="de-DE" dirty="0"/>
            </a:br>
            <a:endParaRPr lang="de-DE" dirty="0"/>
          </a:p>
          <a:p>
            <a:r>
              <a:rPr lang="de-DE" dirty="0"/>
              <a:t>Dataset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Nordic Snow </a:t>
            </a:r>
            <a:r>
              <a:rPr lang="de-DE" dirty="0" err="1"/>
              <a:t>and</a:t>
            </a:r>
            <a:r>
              <a:rPr lang="de-DE" dirty="0"/>
              <a:t> Radar </a:t>
            </a:r>
            <a:br>
              <a:rPr lang="de-DE" dirty="0"/>
            </a:br>
            <a:r>
              <a:rPr lang="de-DE" dirty="0"/>
              <a:t>Experiment (NOSREX I-III) </a:t>
            </a:r>
            <a:r>
              <a:rPr lang="de-DE" dirty="0" err="1"/>
              <a:t>Campaigns</a:t>
            </a:r>
            <a:r>
              <a:rPr lang="de-DE" dirty="0"/>
              <a:t> (ESA). 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Excellently</a:t>
            </a:r>
            <a:r>
              <a:rPr lang="de-DE" dirty="0"/>
              <a:t> </a:t>
            </a:r>
            <a:r>
              <a:rPr lang="de-DE" dirty="0" err="1"/>
              <a:t>managed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site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Redundant </a:t>
            </a:r>
            <a:r>
              <a:rPr lang="de-DE" dirty="0" err="1"/>
              <a:t>sensors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Different </a:t>
            </a:r>
            <a:r>
              <a:rPr lang="de-DE" dirty="0" err="1"/>
              <a:t>sensors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same </a:t>
            </a:r>
            <a:r>
              <a:rPr lang="de-DE" dirty="0" err="1"/>
              <a:t>parameter</a:t>
            </a:r>
            <a:br>
              <a:rPr lang="de-CH" dirty="0"/>
            </a:br>
            <a:r>
              <a:rPr lang="de-CH" dirty="0"/>
              <a:t>(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detection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systematic</a:t>
            </a:r>
            <a:r>
              <a:rPr lang="de-CH" dirty="0"/>
              <a:t> </a:t>
            </a:r>
            <a:r>
              <a:rPr lang="de-CH" dirty="0" err="1"/>
              <a:t>biases</a:t>
            </a:r>
            <a:r>
              <a:rPr lang="de-CH" dirty="0"/>
              <a:t>)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Meta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sensors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Open </a:t>
            </a:r>
            <a:r>
              <a:rPr lang="de-DE" dirty="0" err="1"/>
              <a:t>communication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instrument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malfunction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Computer </a:t>
            </a:r>
            <a:r>
              <a:rPr lang="de-DE" dirty="0" err="1"/>
              <a:t>server</a:t>
            </a:r>
            <a:r>
              <a:rPr lang="de-DE" dirty="0"/>
              <a:t> /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base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High (</a:t>
            </a:r>
            <a:r>
              <a:rPr lang="de-DE" dirty="0" err="1"/>
              <a:t>spatiotemporal</a:t>
            </a:r>
            <a:r>
              <a:rPr lang="de-DE" dirty="0"/>
              <a:t>)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webcam</a:t>
            </a:r>
            <a:br>
              <a:rPr lang="de-DE" dirty="0"/>
            </a:b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identify</a:t>
            </a:r>
            <a:r>
              <a:rPr lang="de-DE" dirty="0"/>
              <a:t>/</a:t>
            </a:r>
            <a:r>
              <a:rPr lang="de-DE" dirty="0" err="1"/>
              <a:t>interpret</a:t>
            </a:r>
            <a:r>
              <a:rPr lang="de-DE" dirty="0"/>
              <a:t> </a:t>
            </a:r>
            <a:r>
              <a:rPr lang="de-DE" dirty="0" err="1"/>
              <a:t>irregularities</a:t>
            </a:r>
            <a:r>
              <a:rPr lang="de-DE" dirty="0"/>
              <a:t> in </a:t>
            </a:r>
            <a:r>
              <a:rPr lang="de-DE" dirty="0" err="1"/>
              <a:t>data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5915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097" y="74174"/>
            <a:ext cx="10515600" cy="895784"/>
          </a:xfrm>
        </p:spPr>
        <p:txBody>
          <a:bodyPr/>
          <a:lstStyle/>
          <a:p>
            <a:r>
              <a:rPr lang="de-CH" dirty="0">
                <a:latin typeface="+mj-lt"/>
              </a:rPr>
              <a:t>Modeling </a:t>
            </a:r>
            <a:r>
              <a:rPr lang="de-CH" dirty="0" err="1">
                <a:latin typeface="+mj-lt"/>
              </a:rPr>
              <a:t>the</a:t>
            </a:r>
            <a:r>
              <a:rPr lang="de-CH" dirty="0">
                <a:latin typeface="+mj-lt"/>
              </a:rPr>
              <a:t> </a:t>
            </a:r>
            <a:r>
              <a:rPr lang="de-CH" dirty="0" err="1">
                <a:latin typeface="+mj-lt"/>
              </a:rPr>
              <a:t>anisotropy</a:t>
            </a:r>
            <a:endParaRPr lang="de-CH" dirty="0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05010" y="6446298"/>
            <a:ext cx="363706" cy="265864"/>
          </a:xfrm>
        </p:spPr>
        <p:txBody>
          <a:bodyPr/>
          <a:lstStyle/>
          <a:p>
            <a:fld id="{0E61AA19-6EBC-4873-92F4-DE591960679C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47" y="969958"/>
            <a:ext cx="2918287" cy="394363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127000" dist="889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97" y="1121728"/>
            <a:ext cx="2918287" cy="394363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127000" dist="889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47" y="1273498"/>
            <a:ext cx="2918287" cy="394363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127000" dist="889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97" y="1425268"/>
            <a:ext cx="2918287" cy="394363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1270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172412" y="5520670"/>
            <a:ext cx="3018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4 </a:t>
            </a:r>
            <a:r>
              <a:rPr lang="de-CH" dirty="0" err="1"/>
              <a:t>years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meteorological</a:t>
            </a:r>
            <a:r>
              <a:rPr lang="de-CH" dirty="0"/>
              <a:t> </a:t>
            </a:r>
            <a:r>
              <a:rPr lang="de-CH" dirty="0" err="1"/>
              <a:t>data</a:t>
            </a:r>
            <a:endParaRPr lang="de-CH" dirty="0"/>
          </a:p>
        </p:txBody>
      </p:sp>
      <p:sp>
        <p:nvSpPr>
          <p:cNvPr id="13" name="Right Arrow 12"/>
          <p:cNvSpPr/>
          <p:nvPr/>
        </p:nvSpPr>
        <p:spPr>
          <a:xfrm>
            <a:off x="4405887" y="1098941"/>
            <a:ext cx="370390" cy="439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Rounded Rectangle 14"/>
          <p:cNvSpPr/>
          <p:nvPr/>
        </p:nvSpPr>
        <p:spPr>
          <a:xfrm>
            <a:off x="4887941" y="940482"/>
            <a:ext cx="1593126" cy="756757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Model: </a:t>
            </a:r>
            <a:r>
              <a:rPr lang="de-CH" b="1" dirty="0"/>
              <a:t>SNOWPACK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109524" y="694541"/>
            <a:ext cx="1866387" cy="1042147"/>
          </a:xfrm>
          <a:prstGeom prst="roundRect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/>
              <a:t>New </a:t>
            </a:r>
            <a:r>
              <a:rPr lang="de-CH" b="1" dirty="0" err="1"/>
              <a:t>model</a:t>
            </a:r>
            <a:r>
              <a:rPr lang="de-CH" b="1" dirty="0"/>
              <a:t>: </a:t>
            </a:r>
          </a:p>
          <a:p>
            <a:pPr algn="ctr"/>
            <a:r>
              <a:rPr lang="de-CH" b="1" dirty="0" err="1"/>
              <a:t>Anisotropy</a:t>
            </a:r>
            <a:r>
              <a:rPr lang="de-CH" b="1" dirty="0"/>
              <a:t> = </a:t>
            </a:r>
          </a:p>
          <a:p>
            <a:pPr algn="ctr"/>
            <a:r>
              <a:rPr lang="de-CH" b="1" i="1" dirty="0"/>
              <a:t>f </a:t>
            </a:r>
            <a:r>
              <a:rPr lang="de-CH" b="1" dirty="0"/>
              <a:t>(</a:t>
            </a:r>
            <a:r>
              <a:rPr lang="de-CH" b="1" dirty="0" err="1"/>
              <a:t>settling</a:t>
            </a:r>
            <a:r>
              <a:rPr lang="de-CH" b="1" dirty="0"/>
              <a:t>, TGM)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592731" y="1098941"/>
            <a:ext cx="370390" cy="439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80" y="2165229"/>
            <a:ext cx="5918817" cy="228867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01600" dist="76200" dir="8100000" algn="tr" rotWithShape="0">
              <a:prstClr val="black">
                <a:alpha val="56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088" y="2573918"/>
            <a:ext cx="5918818" cy="229034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01600" dist="76200" dir="8100000" algn="tr" rotWithShape="0">
              <a:prstClr val="black">
                <a:alpha val="56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497" y="2984278"/>
            <a:ext cx="5918818" cy="229034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01600" dist="76200" dir="8100000" algn="tr" rotWithShape="0">
              <a:prstClr val="black">
                <a:alpha val="56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07" y="3394638"/>
            <a:ext cx="5918818" cy="229034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01600" dist="76200" dir="8100000" algn="tr" rotWithShape="0">
              <a:prstClr val="black">
                <a:alpha val="56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06" t="1" b="2535"/>
          <a:stretch/>
        </p:blipFill>
        <p:spPr>
          <a:xfrm>
            <a:off x="4532534" y="5858093"/>
            <a:ext cx="7272856" cy="4336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Down Arrow 27"/>
          <p:cNvSpPr/>
          <p:nvPr/>
        </p:nvSpPr>
        <p:spPr>
          <a:xfrm>
            <a:off x="7740931" y="1827512"/>
            <a:ext cx="603572" cy="2468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328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 animBg="1"/>
      <p:bldP spid="17" grpId="0" animBg="1"/>
      <p:bldP spid="18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199" y="103462"/>
            <a:ext cx="10515600" cy="895784"/>
          </a:xfrm>
        </p:spPr>
        <p:txBody>
          <a:bodyPr>
            <a:normAutofit/>
          </a:bodyPr>
          <a:lstStyle/>
          <a:p>
            <a:r>
              <a:rPr lang="de-DE" sz="4000" dirty="0" err="1"/>
              <a:t>Interlinking</a:t>
            </a:r>
            <a:r>
              <a:rPr lang="de-DE" sz="4000" dirty="0"/>
              <a:t> </a:t>
            </a:r>
            <a:r>
              <a:rPr lang="de-DE" sz="4000" dirty="0" err="1"/>
              <a:t>of</a:t>
            </a:r>
            <a:r>
              <a:rPr lang="de-DE" sz="4000" dirty="0"/>
              <a:t> </a:t>
            </a:r>
            <a:r>
              <a:rPr lang="de-DE" sz="4000" dirty="0" err="1"/>
              <a:t>models</a:t>
            </a:r>
            <a:endParaRPr lang="de-CH" sz="4000" dirty="0"/>
          </a:p>
        </p:txBody>
      </p:sp>
      <p:sp>
        <p:nvSpPr>
          <p:cNvPr id="6" name="Rectangle 5"/>
          <p:cNvSpPr/>
          <p:nvPr/>
        </p:nvSpPr>
        <p:spPr>
          <a:xfrm>
            <a:off x="838200" y="973551"/>
            <a:ext cx="4474945" cy="3696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Down Arrow 6"/>
          <p:cNvSpPr/>
          <p:nvPr/>
        </p:nvSpPr>
        <p:spPr>
          <a:xfrm>
            <a:off x="2446420" y="1422652"/>
            <a:ext cx="373782" cy="252000"/>
          </a:xfrm>
          <a:prstGeom prst="downArrow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tangle 7"/>
          <p:cNvSpPr/>
          <p:nvPr/>
        </p:nvSpPr>
        <p:spPr>
          <a:xfrm>
            <a:off x="1916227" y="1728172"/>
            <a:ext cx="1434164" cy="2981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SNOWPACK</a:t>
            </a:r>
            <a:endParaRPr lang="de-CH" b="1" dirty="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2446418" y="2078534"/>
            <a:ext cx="373782" cy="252000"/>
          </a:xfrm>
          <a:prstGeom prst="downArrow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tangle 9"/>
          <p:cNvSpPr/>
          <p:nvPr/>
        </p:nvSpPr>
        <p:spPr>
          <a:xfrm>
            <a:off x="1916226" y="2377476"/>
            <a:ext cx="1434165" cy="29811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Result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436657" y="2726858"/>
            <a:ext cx="373782" cy="252000"/>
          </a:xfrm>
          <a:prstGeom prst="downArrow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tangle 11"/>
          <p:cNvSpPr/>
          <p:nvPr/>
        </p:nvSpPr>
        <p:spPr>
          <a:xfrm>
            <a:off x="874239" y="3029023"/>
            <a:ext cx="2512191" cy="29811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Validation &amp; </a:t>
            </a:r>
            <a:r>
              <a:rPr lang="de-DE" dirty="0" err="1">
                <a:solidFill>
                  <a:schemeClr val="tx1"/>
                </a:solidFill>
              </a:rPr>
              <a:t>Selection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5294" y="958833"/>
            <a:ext cx="3547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Ensemble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input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settings</a:t>
            </a:r>
            <a:endParaRPr lang="de-CH" dirty="0"/>
          </a:p>
        </p:txBody>
      </p:sp>
      <p:sp>
        <p:nvSpPr>
          <p:cNvPr id="15" name="Down Arrow 14"/>
          <p:cNvSpPr/>
          <p:nvPr/>
        </p:nvSpPr>
        <p:spPr>
          <a:xfrm>
            <a:off x="1068403" y="1432966"/>
            <a:ext cx="373782" cy="1553225"/>
          </a:xfrm>
          <a:prstGeom prst="downArrow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Down Arrow 15"/>
          <p:cNvSpPr/>
          <p:nvPr/>
        </p:nvSpPr>
        <p:spPr>
          <a:xfrm>
            <a:off x="2446418" y="3490480"/>
            <a:ext cx="373782" cy="252000"/>
          </a:xfrm>
          <a:prstGeom prst="downArrow">
            <a:avLst/>
          </a:prstGeo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Rectangle 25"/>
          <p:cNvSpPr/>
          <p:nvPr/>
        </p:nvSpPr>
        <p:spPr>
          <a:xfrm>
            <a:off x="664143" y="1386043"/>
            <a:ext cx="2983832" cy="204617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683588" y="2162577"/>
            <a:ext cx="2040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Model </a:t>
            </a:r>
            <a:r>
              <a:rPr lang="de-DE" dirty="0" err="1"/>
              <a:t>framework</a:t>
            </a:r>
            <a:r>
              <a:rPr lang="de-DE" dirty="0"/>
              <a:t> 1</a:t>
            </a:r>
            <a:br>
              <a:rPr lang="de-DE" dirty="0"/>
            </a:br>
            <a:r>
              <a:rPr lang="de-DE" dirty="0"/>
              <a:t>(SNOWPACK)</a:t>
            </a:r>
            <a:endParaRPr lang="de-CH" dirty="0"/>
          </a:p>
        </p:txBody>
      </p:sp>
      <p:sp>
        <p:nvSpPr>
          <p:cNvPr id="32" name="TextBox 31"/>
          <p:cNvSpPr txBox="1"/>
          <p:nvPr/>
        </p:nvSpPr>
        <p:spPr>
          <a:xfrm>
            <a:off x="5912377" y="869979"/>
            <a:ext cx="58585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quality-controlled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SNOWPACK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input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simulates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anisotropy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snow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analyze</a:t>
            </a:r>
            <a:r>
              <a:rPr lang="de-DE" dirty="0"/>
              <a:t> </a:t>
            </a:r>
            <a:r>
              <a:rPr lang="de-DE" dirty="0" err="1"/>
              <a:t>nonlinear</a:t>
            </a:r>
            <a:r>
              <a:rPr lang="de-DE" dirty="0"/>
              <a:t> </a:t>
            </a:r>
            <a:r>
              <a:rPr lang="de-DE" dirty="0" err="1"/>
              <a:t>responses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anisotropy</a:t>
            </a:r>
            <a:r>
              <a:rPr lang="de-DE" dirty="0"/>
              <a:t> </a:t>
            </a:r>
            <a:r>
              <a:rPr lang="de-DE" dirty="0" err="1"/>
              <a:t>model</a:t>
            </a:r>
            <a:br>
              <a:rPr lang="de-DE" dirty="0"/>
            </a:b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an </a:t>
            </a:r>
            <a:r>
              <a:rPr lang="de-DE" dirty="0" err="1"/>
              <a:t>ensemble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dirty="0"/>
              <a:t> 300 </a:t>
            </a:r>
            <a:r>
              <a:rPr lang="de-DE" dirty="0" err="1"/>
              <a:t>slightly</a:t>
            </a:r>
            <a:r>
              <a:rPr lang="de-DE" dirty="0"/>
              <a:t> different </a:t>
            </a:r>
            <a:r>
              <a:rPr lang="de-DE" dirty="0" err="1"/>
              <a:t>snowpack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(</a:t>
            </a:r>
            <a:r>
              <a:rPr lang="de-DE" dirty="0" err="1"/>
              <a:t>of</a:t>
            </a:r>
            <a:r>
              <a:rPr lang="de-DE" dirty="0"/>
              <a:t> 5000+ </a:t>
            </a:r>
            <a:r>
              <a:rPr lang="de-DE" dirty="0" err="1"/>
              <a:t>ensemble</a:t>
            </a:r>
            <a:r>
              <a:rPr lang="de-DE" dirty="0"/>
              <a:t> </a:t>
            </a:r>
            <a:r>
              <a:rPr lang="de-DE" dirty="0" err="1"/>
              <a:t>members</a:t>
            </a:r>
            <a:r>
              <a:rPr lang="de-DE" dirty="0"/>
              <a:t> in total).</a:t>
            </a:r>
            <a:endParaRPr lang="de-CH" dirty="0"/>
          </a:p>
        </p:txBody>
      </p:sp>
      <p:sp>
        <p:nvSpPr>
          <p:cNvPr id="4" name="TextBox 3"/>
          <p:cNvSpPr txBox="1"/>
          <p:nvPr/>
        </p:nvSpPr>
        <p:spPr>
          <a:xfrm>
            <a:off x="2358189" y="41099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 dirty="0"/>
          </a:p>
        </p:txBody>
      </p:sp>
      <p:grpSp>
        <p:nvGrpSpPr>
          <p:cNvPr id="23" name="Group 22"/>
          <p:cNvGrpSpPr/>
          <p:nvPr/>
        </p:nvGrpSpPr>
        <p:grpSpPr>
          <a:xfrm>
            <a:off x="863038" y="3792964"/>
            <a:ext cx="2945215" cy="369332"/>
            <a:chOff x="847824" y="3937570"/>
            <a:chExt cx="2945215" cy="369332"/>
          </a:xfrm>
        </p:grpSpPr>
        <p:sp>
          <p:nvSpPr>
            <p:cNvPr id="31" name="Rectangle 30"/>
            <p:cNvSpPr/>
            <p:nvPr/>
          </p:nvSpPr>
          <p:spPr>
            <a:xfrm>
              <a:off x="847824" y="3966802"/>
              <a:ext cx="2919455" cy="321808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89808" y="3937570"/>
              <a:ext cx="29032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/>
                <a:t>Best 300 </a:t>
              </a:r>
              <a:r>
                <a:rPr lang="de-DE" dirty="0" err="1"/>
                <a:t>ensemble</a:t>
              </a:r>
              <a:r>
                <a:rPr lang="de-DE" dirty="0"/>
                <a:t> </a:t>
              </a:r>
              <a:r>
                <a:rPr lang="de-DE" dirty="0" err="1"/>
                <a:t>members</a:t>
              </a:r>
              <a:endParaRPr lang="de-CH" dirty="0"/>
            </a:p>
          </p:txBody>
        </p:sp>
      </p:grpSp>
      <p:sp>
        <p:nvSpPr>
          <p:cNvPr id="34" name="Down Arrow 33"/>
          <p:cNvSpPr/>
          <p:nvPr/>
        </p:nvSpPr>
        <p:spPr>
          <a:xfrm>
            <a:off x="2446418" y="4191284"/>
            <a:ext cx="373782" cy="252000"/>
          </a:xfrm>
          <a:prstGeom prst="downArrow">
            <a:avLst/>
          </a:prstGeo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AA19-6EBC-4873-92F4-DE591960679C}" type="slidenum">
              <a:rPr lang="de-CH" smtClean="0"/>
              <a:pPr/>
              <a:t>9</a:t>
            </a:fld>
            <a:endParaRPr lang="de-CH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311" y="3291131"/>
            <a:ext cx="2973051" cy="210886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928314" y="3204502"/>
            <a:ext cx="27149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/>
              <a:t>Calibration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SNOWPACK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testing</a:t>
            </a:r>
            <a:r>
              <a:rPr lang="de-CH" dirty="0"/>
              <a:t> different </a:t>
            </a:r>
            <a:r>
              <a:rPr lang="de-CH" b="1" dirty="0" err="1"/>
              <a:t>model</a:t>
            </a:r>
            <a:r>
              <a:rPr lang="de-CH" b="1" dirty="0"/>
              <a:t> </a:t>
            </a:r>
            <a:r>
              <a:rPr lang="de-CH" b="1" dirty="0" err="1"/>
              <a:t>options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calibration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b="1" i="1" dirty="0" err="1"/>
              <a:t>radiation</a:t>
            </a:r>
            <a:r>
              <a:rPr lang="de-CH" b="1" i="1" dirty="0"/>
              <a:t> </a:t>
            </a:r>
            <a:r>
              <a:rPr lang="de-CH" b="1" i="1" dirty="0" err="1"/>
              <a:t>balance</a:t>
            </a:r>
            <a:r>
              <a:rPr lang="de-CH" b="1" i="1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best</a:t>
            </a:r>
            <a:r>
              <a:rPr lang="de-CH" dirty="0"/>
              <a:t> </a:t>
            </a:r>
            <a:r>
              <a:rPr lang="de-CH" dirty="0" err="1"/>
              <a:t>reproduces</a:t>
            </a:r>
            <a:r>
              <a:rPr lang="de-CH" dirty="0"/>
              <a:t> </a:t>
            </a:r>
            <a:r>
              <a:rPr lang="de-CH" b="1" dirty="0" err="1"/>
              <a:t>snow</a:t>
            </a:r>
            <a:r>
              <a:rPr lang="de-CH" b="1" dirty="0"/>
              <a:t> </a:t>
            </a:r>
            <a:r>
              <a:rPr lang="de-CH" b="1" dirty="0" err="1"/>
              <a:t>temperature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b="1" dirty="0" err="1"/>
              <a:t>snow</a:t>
            </a:r>
            <a:r>
              <a:rPr lang="de-CH" b="1" dirty="0"/>
              <a:t> </a:t>
            </a:r>
            <a:r>
              <a:rPr lang="de-CH" b="1" dirty="0" err="1"/>
              <a:t>height</a:t>
            </a:r>
            <a:r>
              <a:rPr lang="de-CH" dirty="0"/>
              <a:t> </a:t>
            </a:r>
            <a:r>
              <a:rPr lang="de-CH" dirty="0" err="1"/>
              <a:t>when</a:t>
            </a:r>
            <a:r>
              <a:rPr lang="de-CH" dirty="0"/>
              <a:t> </a:t>
            </a:r>
            <a:r>
              <a:rPr lang="de-CH" dirty="0" err="1"/>
              <a:t>driven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precipitation</a:t>
            </a:r>
            <a:r>
              <a:rPr lang="de-CH" dirty="0"/>
              <a:t> (</a:t>
            </a:r>
            <a:r>
              <a:rPr lang="de-CH" dirty="0" err="1"/>
              <a:t>calibrated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SWE </a:t>
            </a:r>
            <a:r>
              <a:rPr lang="de-CH" dirty="0" err="1"/>
              <a:t>measurements</a:t>
            </a:r>
            <a:r>
              <a:rPr lang="de-CH" dirty="0"/>
              <a:t>).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039693" y="5370345"/>
            <a:ext cx="2483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/>
              <a:t>Snow </a:t>
            </a:r>
            <a:r>
              <a:rPr lang="de-CH" sz="1400" dirty="0" err="1"/>
              <a:t>temperature</a:t>
            </a:r>
            <a:r>
              <a:rPr lang="de-CH" sz="1400" dirty="0"/>
              <a:t> </a:t>
            </a:r>
            <a:r>
              <a:rPr lang="de-CH" sz="1400" dirty="0" err="1"/>
              <a:t>sensor</a:t>
            </a:r>
            <a:r>
              <a:rPr lang="de-CH" sz="1400" dirty="0"/>
              <a:t> </a:t>
            </a:r>
            <a:r>
              <a:rPr lang="de-CH" sz="1400" dirty="0" err="1"/>
              <a:t>array</a:t>
            </a:r>
            <a:endParaRPr lang="de-CH" sz="1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83F3473-1A19-4BEC-BB79-00A95677E394}"/>
              </a:ext>
            </a:extLst>
          </p:cNvPr>
          <p:cNvSpPr txBox="1"/>
          <p:nvPr/>
        </p:nvSpPr>
        <p:spPr>
          <a:xfrm>
            <a:off x="626242" y="1728172"/>
            <a:ext cx="606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/>
              <a:t>HS</a:t>
            </a:r>
            <a:br>
              <a:rPr lang="de-DE" dirty="0"/>
            </a:br>
            <a:r>
              <a:rPr lang="de-DE" dirty="0"/>
              <a:t>TS</a:t>
            </a:r>
            <a:br>
              <a:rPr lang="de-DE" dirty="0"/>
            </a:br>
            <a:r>
              <a:rPr lang="de-DE" dirty="0"/>
              <a:t>SWE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AAAE1CA7-DF18-4B35-B983-D70A4DD138C7}"/>
              </a:ext>
            </a:extLst>
          </p:cNvPr>
          <p:cNvGrpSpPr/>
          <p:nvPr/>
        </p:nvGrpSpPr>
        <p:grpSpPr>
          <a:xfrm>
            <a:off x="838200" y="1406500"/>
            <a:ext cx="4474944" cy="4802283"/>
            <a:chOff x="838200" y="1406500"/>
            <a:chExt cx="4474944" cy="4802283"/>
          </a:xfrm>
        </p:grpSpPr>
        <p:sp>
          <p:nvSpPr>
            <p:cNvPr id="20" name="Down Arrow 19"/>
            <p:cNvSpPr/>
            <p:nvPr/>
          </p:nvSpPr>
          <p:spPr>
            <a:xfrm>
              <a:off x="2446418" y="5592078"/>
              <a:ext cx="373782" cy="252000"/>
            </a:xfrm>
            <a:prstGeom prst="downArrow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38200" y="5910670"/>
              <a:ext cx="4474944" cy="29811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Validation</a:t>
              </a:r>
              <a:endParaRPr lang="de-CH" dirty="0">
                <a:solidFill>
                  <a:schemeClr val="tx1"/>
                </a:solidFill>
              </a:endParaRPr>
            </a:p>
          </p:txBody>
        </p:sp>
        <p:sp>
          <p:nvSpPr>
            <p:cNvPr id="25" name="Down Arrow 24"/>
            <p:cNvSpPr/>
            <p:nvPr/>
          </p:nvSpPr>
          <p:spPr>
            <a:xfrm>
              <a:off x="4662980" y="1406500"/>
              <a:ext cx="373782" cy="4415729"/>
            </a:xfrm>
            <a:prstGeom prst="downArrow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61CB23B2-EEAD-4EA6-84F3-C38460A110C0}"/>
                </a:ext>
              </a:extLst>
            </p:cNvPr>
            <p:cNvSpPr txBox="1"/>
            <p:nvPr/>
          </p:nvSpPr>
          <p:spPr>
            <a:xfrm rot="16200000">
              <a:off x="3987898" y="5197010"/>
              <a:ext cx="1029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CT (</a:t>
              </a:r>
              <a:r>
                <a:rPr lang="de-DE" dirty="0" err="1"/>
                <a:t>field</a:t>
              </a:r>
              <a:r>
                <a:rPr lang="de-DE" dirty="0"/>
                <a:t>)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46DA575-855F-4681-807C-512906AAC1C2}"/>
              </a:ext>
            </a:extLst>
          </p:cNvPr>
          <p:cNvGrpSpPr/>
          <p:nvPr/>
        </p:nvGrpSpPr>
        <p:grpSpPr>
          <a:xfrm>
            <a:off x="146684" y="1418428"/>
            <a:ext cx="5253088" cy="4955310"/>
            <a:chOff x="146684" y="1418428"/>
            <a:chExt cx="5253088" cy="4955310"/>
          </a:xfrm>
        </p:grpSpPr>
        <p:sp>
          <p:nvSpPr>
            <p:cNvPr id="17" name="Rectangle 16"/>
            <p:cNvSpPr/>
            <p:nvPr/>
          </p:nvSpPr>
          <p:spPr>
            <a:xfrm>
              <a:off x="1943715" y="4574613"/>
              <a:ext cx="2512195" cy="29811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err="1">
                  <a:solidFill>
                    <a:schemeClr val="bg1"/>
                  </a:solidFill>
                </a:rPr>
                <a:t>Anisotropy</a:t>
              </a:r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</a:rPr>
                <a:t>model</a:t>
              </a:r>
              <a:endParaRPr lang="de-CH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2446418" y="4913488"/>
              <a:ext cx="373782" cy="252000"/>
            </a:xfrm>
            <a:prstGeom prst="downArrow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16226" y="5213386"/>
              <a:ext cx="1434165" cy="29811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>
                  <a:solidFill>
                    <a:schemeClr val="tx1"/>
                  </a:solidFill>
                </a:rPr>
                <a:t>Result</a:t>
              </a:r>
              <a:endParaRPr lang="de-CH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1144" y="4508307"/>
              <a:ext cx="4658628" cy="177699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-550622" y="5030101"/>
              <a:ext cx="20409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Model </a:t>
              </a:r>
              <a:r>
                <a:rPr lang="de-DE" dirty="0" err="1"/>
                <a:t>framework</a:t>
              </a:r>
              <a:r>
                <a:rPr lang="de-DE" dirty="0"/>
                <a:t> 2</a:t>
              </a:r>
              <a:br>
                <a:rPr lang="de-DE" dirty="0"/>
              </a:br>
              <a:r>
                <a:rPr lang="de-DE" dirty="0"/>
                <a:t>(</a:t>
              </a:r>
              <a:r>
                <a:rPr lang="de-DE" dirty="0" err="1"/>
                <a:t>Anisotropy</a:t>
              </a:r>
              <a:r>
                <a:rPr lang="de-DE" dirty="0"/>
                <a:t> </a:t>
              </a:r>
              <a:r>
                <a:rPr lang="de-DE" dirty="0" err="1"/>
                <a:t>model</a:t>
              </a:r>
              <a:r>
                <a:rPr lang="de-DE" dirty="0"/>
                <a:t>)</a:t>
              </a:r>
              <a:endParaRPr lang="de-CH" dirty="0"/>
            </a:p>
          </p:txBody>
        </p:sp>
        <p:sp>
          <p:nvSpPr>
            <p:cNvPr id="35" name="Down Arrow 24">
              <a:extLst>
                <a:ext uri="{FF2B5EF4-FFF2-40B4-BE49-F238E27FC236}">
                  <a16:creationId xmlns:a16="http://schemas.microsoft.com/office/drawing/2014/main" id="{0130A0A2-0C7A-450E-8721-939AAA49083A}"/>
                </a:ext>
              </a:extLst>
            </p:cNvPr>
            <p:cNvSpPr/>
            <p:nvPr/>
          </p:nvSpPr>
          <p:spPr>
            <a:xfrm>
              <a:off x="4038282" y="1418428"/>
              <a:ext cx="373782" cy="3156186"/>
            </a:xfrm>
            <a:prstGeom prst="downArrow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4AD6302-0661-4561-956E-A42781174853}"/>
                </a:ext>
              </a:extLst>
            </p:cNvPr>
            <p:cNvSpPr txBox="1"/>
            <p:nvPr/>
          </p:nvSpPr>
          <p:spPr>
            <a:xfrm rot="16200000">
              <a:off x="2929968" y="2653389"/>
              <a:ext cx="2125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Radar, CT (</a:t>
              </a:r>
              <a:r>
                <a:rPr lang="de-DE" dirty="0" err="1"/>
                <a:t>literature</a:t>
              </a:r>
              <a:r>
                <a:rPr lang="de-DE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685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2060</Words>
  <Application>Microsoft Office PowerPoint</Application>
  <PresentationFormat>Breitbild</PresentationFormat>
  <Paragraphs>264</Paragraphs>
  <Slides>25</Slides>
  <Notes>3</Notes>
  <HiddenSlides>1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Modeling the Evolution  of the Structural Anisotropy  of Snow</vt:lpstr>
      <vt:lpstr>Motivation</vt:lpstr>
      <vt:lpstr>Definition of the structural anisotropy</vt:lpstr>
      <vt:lpstr>The structural anisotropy of snow</vt:lpstr>
      <vt:lpstr>Measuring the anisotropy with radar</vt:lpstr>
      <vt:lpstr>Four years of anisotropy data from radar</vt:lpstr>
      <vt:lpstr>Test site, Sodankylä, Finland. </vt:lpstr>
      <vt:lpstr>Modeling the anisotropy</vt:lpstr>
      <vt:lpstr>Interlinking of models</vt:lpstr>
      <vt:lpstr>Model for the evolution of the structural anisotropy</vt:lpstr>
      <vt:lpstr>Model for the evolution of the structural anisotropy</vt:lpstr>
      <vt:lpstr>Model for TGM</vt:lpstr>
      <vt:lpstr>Validation with laboratory data</vt:lpstr>
      <vt:lpstr>Model for snow settling</vt:lpstr>
      <vt:lpstr>Determination of the free settling parameter a2</vt:lpstr>
      <vt:lpstr>Model results</vt:lpstr>
      <vt:lpstr>Validation with field-measured µCT data</vt:lpstr>
      <vt:lpstr>Conclusion</vt:lpstr>
      <vt:lpstr>Model results</vt:lpstr>
      <vt:lpstr>Model results (a2  1.7)</vt:lpstr>
      <vt:lpstr>Forcing data for the model SNOWPACK</vt:lpstr>
      <vt:lpstr>Results: Evolution of the Copolar Phase Difference (CPD)</vt:lpstr>
      <vt:lpstr>Measuring the dielectric anisotropy</vt:lpstr>
      <vt:lpstr>The dielectric anisotropy of snow</vt:lpstr>
      <vt:lpstr>SnowScat: imaging geometry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the evolution  of the structural anisotropy  of snow</dc:title>
  <dc:creator>Silvan Leinss</dc:creator>
  <cp:lastModifiedBy>9zqljuwupt@ethz.ch</cp:lastModifiedBy>
  <cp:revision>97</cp:revision>
  <dcterms:created xsi:type="dcterms:W3CDTF">2019-04-03T12:21:43Z</dcterms:created>
  <dcterms:modified xsi:type="dcterms:W3CDTF">2020-02-03T14:03:48Z</dcterms:modified>
</cp:coreProperties>
</file>