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image/png" PartName="/ppt/media/image15.png"/>
  <Override ContentType="image/png" PartName="/ppt/media/image40.png"/>
  <Override ContentType="image/png" PartName="/ppt/media/image45.png"/>
  <Override ContentType="image/png" PartName="/ppt/media/image10.png"/>
  <Override ContentType="image/png" PartName="/ppt/media/image23.png"/>
  <Override ContentType="image/png" PartName="/ppt/media/image37.png"/>
  <Override ContentType="image/png" PartName="/ppt/media/image36.png"/>
  <Override ContentType="image/png" PartName="/ppt/media/image24.png"/>
  <Override ContentType="image/png" PartName="/ppt/media/image28.png"/>
  <Override ContentType="image/png" PartName="/ppt/media/image19.png"/>
  <Override ContentType="image/png" PartName="/ppt/media/image41.png"/>
  <Override ContentType="image/png" PartName="/ppt/media/image4.png"/>
  <Override ContentType="image/png" PartName="/ppt/media/image14.png"/>
  <Override ContentType="image/png" PartName="/ppt/media/image27.png"/>
  <Override ContentType="image/png" PartName="/ppt/media/image35.png"/>
  <Override ContentType="image/png" PartName="/ppt/media/image22.png"/>
  <Override ContentType="image/png" PartName="/ppt/media/image7.png"/>
  <Override ContentType="image/png" PartName="/ppt/media/image44.png"/>
  <Override ContentType="image/png" PartName="/ppt/media/image18.png"/>
  <Override ContentType="image/png" PartName="/ppt/media/image21.png"/>
  <Override ContentType="image/png" PartName="/ppt/media/image39.png"/>
  <Override ContentType="image/png" PartName="/ppt/media/image34.png"/>
  <Override ContentType="image/png" PartName="/ppt/media/image26.png"/>
  <Override ContentType="image/png" PartName="/ppt/media/image8.png"/>
  <Override ContentType="image/png" PartName="/ppt/media/image13.png"/>
  <Override ContentType="image/png" PartName="/ppt/media/image17.png"/>
  <Override ContentType="image/png" PartName="/ppt/media/image30.png"/>
  <Override ContentType="image/png" PartName="/ppt/media/image43.png"/>
  <Override ContentType="image/png" PartName="/ppt/media/image9.png"/>
  <Override ContentType="image/png" PartName="/ppt/media/image2.png"/>
  <Override ContentType="image/png" PartName="/ppt/media/image20.png"/>
  <Override ContentType="image/png" PartName="/ppt/media/image25.png"/>
  <Override ContentType="image/png" PartName="/ppt/media/image11.png"/>
  <Override ContentType="image/png" PartName="/ppt/media/image38.png"/>
  <Override ContentType="image/png" PartName="/ppt/media/image12.png"/>
  <Override ContentType="image/png" PartName="/ppt/media/image29.png"/>
  <Override ContentType="image/png" PartName="/ppt/media/image16.png"/>
  <Override ContentType="image/png" PartName="/ppt/media/image42.png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image/x-wmf" PartName="/ppt/media/image5.wmf"/>
  <Override ContentType="image/x-wmf" PartName="/ppt/media/image6.wmf"/>
  <Override ContentType="image/x-wmf" PartName="/ppt/media/image1.wmf"/>
  <Override ContentType="image/x-wmf" PartName="/ppt/media/image3.wmf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package.relationships+xml" PartName="/ppt/slideLayouts/_rels/slideLayout8.xml.rels"/>
  <Override ContentType="application/vnd.openxmlformats-package.relationships+xml" PartName="/ppt/slideLayouts/_rels/slideLayout5.xml.rels"/>
  <Override ContentType="application/vnd.openxmlformats-package.relationships+xml" PartName="/ppt/slideLayouts/_rels/slideLayout45.xml.rels"/>
  <Override ContentType="application/vnd.openxmlformats-package.relationships+xml" PartName="/ppt/slideLayouts/_rels/slideLayout2.xml.rels"/>
  <Override ContentType="application/vnd.openxmlformats-package.relationships+xml" PartName="/ppt/slides/_rels/slide9.xml.rels"/>
  <Override ContentType="application/vnd.openxmlformats-package.relationships+xml" PartName="/ppt/slideLayouts/_rels/slideLayout48.xml.rels"/>
  <Override ContentType="application/vnd.openxmlformats-package.relationships+xml" PartName="/ppt/slideLayouts/_rels/slideLayout30.xml.rels"/>
  <Override ContentType="application/vnd.openxmlformats-package.relationships+xml" PartName="/ppt/slideLayouts/_rels/slideLayout36.xml.rels"/>
  <Override ContentType="application/vnd.openxmlformats-package.relationships+xml" PartName="/ppt/slideMasters/_rels/slideMaster3.xml.rels"/>
  <Override ContentType="application/vnd.openxmlformats-package.relationships+xml" PartName="/ppt/slideLayouts/_rels/slideLayout39.xml.rels"/>
  <Override ContentType="application/vnd.openxmlformats-package.relationships+xml" PartName="/ppt/slideLayouts/_rels/slideLayout42.xml.rels"/>
  <Override ContentType="application/vnd.openxmlformats-package.relationships+xml" PartName="/ppt/slideLayouts/_rels/slideLayout24.xml.rels"/>
  <Override ContentType="application/vnd.openxmlformats-package.relationships+xml" PartName="/ppt/slideLayouts/_rels/slideLayout27.xml.rels"/>
  <Override ContentType="application/vnd.openxmlformats-package.relationships+xml" PartName="/ppt/slideLayouts/_rels/slideLayout18.xml.rels"/>
  <Override ContentType="application/vnd.openxmlformats-package.relationships+xml" PartName="/ppt/slides/_rels/slide19.xml.rels"/>
  <Override ContentType="application/vnd.openxmlformats-package.relationships+xml" PartName="/ppt/slides/_rels/slide7.xml.rels"/>
  <Override ContentType="application/vnd.openxmlformats-package.relationships+xml" PartName="/ppt/slideLayouts/_rels/slideLayout33.xml.rels"/>
  <Override ContentType="application/vnd.openxmlformats-package.relationships+xml" PartName="/ppt/slideLayouts/_rels/slideLayout38.xml.rels"/>
  <Override ContentType="application/vnd.openxmlformats-package.relationships+xml" PartName="/ppt/slideLayouts/_rels/slideLayout15.xml.rels"/>
  <Override ContentType="application/vnd.openxmlformats-package.relationships+xml" PartName="/ppt/slideLayouts/_rels/slideLayout32.xml.rels"/>
  <Override ContentType="application/vnd.openxmlformats-package.relationships+xml" PartName="/ppt/slideLayouts/_rels/slideLayout21.xml.rels"/>
  <Override ContentType="application/vnd.openxmlformats-package.relationships+xml" PartName="/ppt/slideLayouts/_rels/slideLayout26.xml.rels"/>
  <Override ContentType="application/vnd.openxmlformats-package.relationships+xml" PartName="/ppt/slideMasters/_rels/slideMaster2.xml.rels"/>
  <Override ContentType="application/vnd.openxmlformats-package.relationships+xml" PartName="/ppt/slideLayouts/_rels/slideLayout44.xml.rels"/>
  <Override ContentType="application/vnd.openxmlformats-package.relationships+xml" PartName="/ppt/slideLayouts/_rels/slideLayout3.xml.rels"/>
  <Override ContentType="application/vnd.openxmlformats-package.relationships+xml" PartName="/ppt/slideLayouts/_rels/slideLayout14.xml.rels"/>
  <Override ContentType="application/vnd.openxmlformats-package.relationships+xml" PartName="/ppt/slides/_rels/slide18.xml.rels"/>
  <Override ContentType="application/vnd.openxmlformats-package.relationships+xml" PartName="/ppt/slideLayouts/_rels/slideLayout43.xml.rels"/>
  <Override ContentType="application/vnd.openxmlformats-package.relationships+xml" PartName="/ppt/slides/_rels/slide6.xml.rels"/>
  <Override ContentType="application/vnd.openxmlformats-package.relationships+xml" PartName="/ppt/slideLayouts/_rels/slideLayout37.xml.rels"/>
  <Override ContentType="application/vnd.openxmlformats-package.relationships+xml" PartName="/ppt/slides/_rels/slide12.xml.rels"/>
  <Override ContentType="application/vnd.openxmlformats-package.relationships+xml" PartName="/ppt/slideLayouts/_rels/slideLayout20.xml.rels"/>
  <Override ContentType="application/vnd.openxmlformats-package.relationships+xml" PartName="/ppt/slideLayouts/_rels/slideLayout28.xml.rels"/>
  <Override ContentType="application/vnd.openxmlformats-package.relationships+xml" PartName="/ppt/slideLayouts/_rels/slideLayout22.xml.rels"/>
  <Override ContentType="application/vnd.openxmlformats-package.relationships+xml" PartName="/ppt/slideLayouts/_rels/slideLayout25.xml.rels"/>
  <Override ContentType="application/vnd.openxmlformats-package.relationships+xml" PartName="/ppt/slides/_rels/slide20.xml.rels"/>
  <Override ContentType="application/vnd.openxmlformats-package.relationships+xml" PartName="/ppt/slideLayouts/_rels/slideLayout34.xml.rels"/>
  <Override ContentType="application/vnd.openxmlformats-package.relationships+xml" PartName="/ppt/slideMasters/_rels/slideMaster1.xml.rels"/>
  <Override ContentType="application/vnd.openxmlformats-package.relationships+xml" PartName="/ppt/slideLayouts/_rels/slideLayout19.xml.rels"/>
  <Override ContentType="application/vnd.openxmlformats-package.relationships+xml" PartName="/ppt/slides/_rels/slide8.xml.rels"/>
  <Override ContentType="application/vnd.openxmlformats-package.relationships+xml" PartName="/ppt/slideLayouts/_rels/slideLayout13.xml.rels"/>
  <Override ContentType="application/vnd.openxmlformats-package.relationships+xml" PartName="/ppt/slides/_rels/slide2.xml.rels"/>
  <Override ContentType="application/vnd.openxmlformats-package.relationships+xml" PartName="/ppt/slideLayouts/_rels/slideLayout16.xml.rels"/>
  <Override ContentType="application/vnd.openxmlformats-package.relationships+xml" PartName="/ppt/slideLayouts/_rels/slideLayout40.xml.rels"/>
  <Override ContentType="application/vnd.openxmlformats-package.relationships+xml" PartName="/ppt/slides/_rels/slide17.xml.rels"/>
  <Override ContentType="application/vnd.openxmlformats-package.relationships+xml" PartName="/ppt/slideLayouts/_rels/slideLayout31.xml.rels"/>
  <Override ContentType="application/vnd.openxmlformats-package.relationships+xml" PartName="/ppt/slideLayouts/_rels/slideLayout9.xml.rels"/>
  <Override ContentType="application/vnd.openxmlformats-package.relationships+xml" PartName="/ppt/slideLayouts/_rels/slideLayout7.xml.rels"/>
  <Override ContentType="application/vnd.openxmlformats-package.relationships+xml" PartName="/ppt/slideLayouts/_rels/slideLayout4.xml.rels"/>
  <Override ContentType="application/vnd.openxmlformats-package.relationships+xml" PartName="/ppt/slides/_rels/slide11.xml.rels"/>
  <Override ContentType="application/vnd.openxmlformats-package.relationships+xml" PartName="/ppt/slideLayouts/_rels/slideLayout10.xml.rels"/>
  <Override ContentType="application/vnd.openxmlformats-package.relationships+xml" PartName="/ppt/slideLayouts/_rels/slideLayout12.xml.rels"/>
  <Override ContentType="application/vnd.openxmlformats-package.relationships+xml" PartName="/ppt/slideLayouts/_rels/slideLayout41.xml.rels"/>
  <Override ContentType="application/vnd.openxmlformats-package.relationships+xml" PartName="/ppt/slides/_rels/slide10.xml.rels"/>
  <Override ContentType="application/vnd.openxmlformats-package.relationships+xml" PartName="/ppt/slideLayouts/_rels/slideLayout1.xml.rels"/>
  <Override ContentType="application/vnd.openxmlformats-package.relationships+xml" PartName="/ppt/slideLayouts/_rels/slideLayout47.xml.rels"/>
  <Override ContentType="application/vnd.openxmlformats-package.relationships+xml" PartName="/ppt/notesMasters/_rels/notesMaster1.xml.rels"/>
  <Override ContentType="application/vnd.openxmlformats-package.relationships+xml" PartName="/ppt/slideLayouts/_rels/slideLayout29.xml.rels"/>
  <Override ContentType="application/vnd.openxmlformats-package.relationships+xml" PartName="/ppt/slideLayouts/_rels/slideLayout35.xml.rels"/>
  <Override ContentType="application/vnd.openxmlformats-package.relationships+xml" PartName="/ppt/notesSlides/_rels/notesSlide1.xml.rels"/>
  <Override ContentType="application/vnd.openxmlformats-package.relationships+xml" PartName="/ppt/slides/_rels/slide21.xml.rels"/>
  <Override ContentType="application/vnd.openxmlformats-package.relationships+xml" PartName="/ppt/slideLayouts/_rels/slideLayout6.xml.rels"/>
  <Override ContentType="application/vnd.openxmlformats-package.relationships+xml" PartName="/ppt/slideLayouts/_rels/slideLayout11.xml.rels"/>
  <Override ContentType="application/vnd.openxmlformats-package.relationships+xml" PartName="/ppt/slideLayouts/_rels/slideLayout23.xml.rels"/>
  <Override ContentType="application/vnd.openxmlformats-package.relationships+xml" PartName="/ppt/slideLayouts/_rels/slideLayout17.xml.rels"/>
  <Override ContentType="application/vnd.openxmlformats-package.relationships+xml" PartName="/ppt/slideMasters/_rels/slideMaster4.xml.rels"/>
  <Override ContentType="application/vnd.openxmlformats-package.relationships+xml" PartName="/ppt/slides/_rels/slide15.xml.rels"/>
  <Override ContentType="application/vnd.openxmlformats-package.relationships+xml" PartName="/ppt/slideLayouts/_rels/slideLayout46.xml.rels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61" r:id="rId4"/>
    <p:sldMasterId id="2147483674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12187225"/>
  <p:notesSz cx="7099300" cy="10234600"/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Click to move the slide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Click to edit the notes format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&lt;header&gt;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&lt;date/time&gt;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&lt;footer&gt;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B7234F2-D3EC-49F6-A96C-735E2B34EC14}" type="slidenum">
              <a:rPr b="0" lang="de-DE" sz="1400" spc="-1" strike="noStrike">
                <a:latin typeface="Times New Roman"/>
              </a:rPr>
              <a:t>&lt;number&gt;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ldImg"/>
          </p:nvPr>
        </p:nvSpPr>
        <p:spPr>
          <a:xfrm>
            <a:off x="141120" y="768240"/>
            <a:ext cx="6815880" cy="3836160"/>
          </a:xfrm>
          <a:prstGeom prst="rect">
            <a:avLst/>
          </a:prstGeom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8640" cy="460476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021200" y="9721080"/>
            <a:ext cx="3075480" cy="5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22908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31748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02548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431748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802548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776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908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22908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31748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02548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431748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802548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776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22908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22908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31748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802548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431748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802548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776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22908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body"/>
          </p:nvPr>
        </p:nvSpPr>
        <p:spPr>
          <a:xfrm>
            <a:off x="622908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31748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8025480" y="160452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431748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34" name="PlaceHolder 7"/>
          <p:cNvSpPr>
            <a:spLocks noGrp="1"/>
          </p:cNvSpPr>
          <p:nvPr>
            <p:ph type="body"/>
          </p:nvPr>
        </p:nvSpPr>
        <p:spPr>
          <a:xfrm>
            <a:off x="8025480" y="3682080"/>
            <a:ext cx="3531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776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29080" y="368208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29080" y="1604520"/>
            <a:ext cx="53521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77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wm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377640" y="-384840"/>
            <a:ext cx="12418560" cy="7159320"/>
            <a:chOff x="-377640" y="-384840"/>
            <a:chExt cx="12418560" cy="7159320"/>
          </a:xfrm>
        </p:grpSpPr>
        <p:sp>
          <p:nvSpPr>
            <p:cNvPr id="1" name="Line 2"/>
            <p:cNvSpPr/>
            <p:nvPr/>
          </p:nvSpPr>
          <p:spPr>
            <a:xfrm flipH="1">
              <a:off x="3214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1185876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-377640" y="3426480"/>
              <a:ext cx="26244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4" name="Line 5"/>
            <p:cNvSpPr/>
            <p:nvPr/>
          </p:nvSpPr>
          <p:spPr>
            <a:xfrm>
              <a:off x="-377640" y="762120"/>
              <a:ext cx="262800" cy="144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5" name="Line 6"/>
            <p:cNvSpPr/>
            <p:nvPr/>
          </p:nvSpPr>
          <p:spPr>
            <a:xfrm>
              <a:off x="-377640" y="630432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6" name="Line 7"/>
            <p:cNvSpPr/>
            <p:nvPr/>
          </p:nvSpPr>
          <p:spPr>
            <a:xfrm>
              <a:off x="-377640" y="623664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7" name="Line 8"/>
            <p:cNvSpPr/>
            <p:nvPr/>
          </p:nvSpPr>
          <p:spPr>
            <a:xfrm>
              <a:off x="-377640" y="677412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8" name="Line 9"/>
            <p:cNvSpPr/>
            <p:nvPr/>
          </p:nvSpPr>
          <p:spPr>
            <a:xfrm flipH="1">
              <a:off x="60940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" name="Line 10"/>
            <p:cNvSpPr/>
            <p:nvPr/>
          </p:nvSpPr>
          <p:spPr>
            <a:xfrm>
              <a:off x="-377640" y="618840"/>
              <a:ext cx="262800" cy="144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0" name="Line 11"/>
            <p:cNvSpPr/>
            <p:nvPr/>
          </p:nvSpPr>
          <p:spPr>
            <a:xfrm>
              <a:off x="-377640" y="2020320"/>
              <a:ext cx="26244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1" name="Line 12"/>
            <p:cNvSpPr/>
            <p:nvPr/>
          </p:nvSpPr>
          <p:spPr>
            <a:xfrm>
              <a:off x="-377640" y="483084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2" name="Line 13"/>
            <p:cNvSpPr/>
            <p:nvPr/>
          </p:nvSpPr>
          <p:spPr>
            <a:xfrm flipH="1">
              <a:off x="141840" y="-384840"/>
              <a:ext cx="72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1203984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grpSp>
        <p:nvGrpSpPr>
          <p:cNvPr id="14" name="Group 15"/>
          <p:cNvGrpSpPr/>
          <p:nvPr/>
        </p:nvGrpSpPr>
        <p:grpSpPr>
          <a:xfrm>
            <a:off x="144360" y="152280"/>
            <a:ext cx="11897280" cy="612000"/>
            <a:chOff x="144360" y="152280"/>
            <a:chExt cx="11897280" cy="612000"/>
          </a:xfrm>
        </p:grpSpPr>
        <p:sp>
          <p:nvSpPr>
            <p:cNvPr id="15" name="CustomShape 16"/>
            <p:cNvSpPr/>
            <p:nvPr/>
          </p:nvSpPr>
          <p:spPr>
            <a:xfrm>
              <a:off x="144360" y="152280"/>
              <a:ext cx="11895840" cy="4708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44360" y="597600"/>
              <a:ext cx="185760" cy="1666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11855160" y="597600"/>
              <a:ext cx="186480" cy="1666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8" name="Bild 18" descr=""/>
          <p:cNvPicPr/>
          <p:nvPr/>
        </p:nvPicPr>
        <p:blipFill>
          <a:blip r:embed="rId2"/>
          <a:stretch/>
        </p:blipFill>
        <p:spPr>
          <a:xfrm>
            <a:off x="324000" y="306000"/>
            <a:ext cx="970200" cy="157680"/>
          </a:xfrm>
          <a:prstGeom prst="rect">
            <a:avLst/>
          </a:prstGeom>
          <a:ln>
            <a:noFill/>
          </a:ln>
        </p:spPr>
      </p:pic>
      <p:sp>
        <p:nvSpPr>
          <p:cNvPr id="19" name="CustomShape 19"/>
          <p:cNvSpPr/>
          <p:nvPr/>
        </p:nvSpPr>
        <p:spPr>
          <a:xfrm>
            <a:off x="11569680" y="6427800"/>
            <a:ext cx="1396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  <a:ea typeface="DejaVu Sans"/>
              </a:rPr>
              <a:t>|</a:t>
            </a:r>
            <a:endParaRPr b="0" lang="de-DE" sz="800" spc="-1" strike="noStrike">
              <a:latin typeface="Arial"/>
            </a:endParaRPr>
          </a:p>
        </p:txBody>
      </p:sp>
      <p:pic>
        <p:nvPicPr>
          <p:cNvPr id="20" name="Picture 2" descr=""/>
          <p:cNvPicPr/>
          <p:nvPr/>
        </p:nvPicPr>
        <p:blipFill>
          <a:blip r:embed="rId3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21" name="CustomShape 20"/>
          <p:cNvSpPr/>
          <p:nvPr/>
        </p:nvSpPr>
        <p:spPr>
          <a:xfrm>
            <a:off x="324000" y="6957360"/>
            <a:ext cx="8495640" cy="21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Startpage Version 1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2" name="PlaceHolder 2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Click to edit the title text format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23" name="PlaceHolder 2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Click to edit the outline text format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Second Outline Level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Third Outline Level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Fourth Outline Level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Fifth Outline Level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Sixth Outline Level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Seventh Outline Level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"/>
          <p:cNvGrpSpPr/>
          <p:nvPr/>
        </p:nvGrpSpPr>
        <p:grpSpPr>
          <a:xfrm>
            <a:off x="-377640" y="-384840"/>
            <a:ext cx="12418560" cy="7159320"/>
            <a:chOff x="-377640" y="-384840"/>
            <a:chExt cx="12418560" cy="7159320"/>
          </a:xfrm>
        </p:grpSpPr>
        <p:sp>
          <p:nvSpPr>
            <p:cNvPr id="61" name="Line 2"/>
            <p:cNvSpPr/>
            <p:nvPr/>
          </p:nvSpPr>
          <p:spPr>
            <a:xfrm flipH="1">
              <a:off x="3214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2" name="Line 3"/>
            <p:cNvSpPr/>
            <p:nvPr/>
          </p:nvSpPr>
          <p:spPr>
            <a:xfrm flipH="1">
              <a:off x="1185876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3" name="Line 4"/>
            <p:cNvSpPr/>
            <p:nvPr/>
          </p:nvSpPr>
          <p:spPr>
            <a:xfrm>
              <a:off x="-377640" y="3426480"/>
              <a:ext cx="26244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64" name="Line 5"/>
            <p:cNvSpPr/>
            <p:nvPr/>
          </p:nvSpPr>
          <p:spPr>
            <a:xfrm>
              <a:off x="-377640" y="762120"/>
              <a:ext cx="262800" cy="144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65" name="Line 6"/>
            <p:cNvSpPr/>
            <p:nvPr/>
          </p:nvSpPr>
          <p:spPr>
            <a:xfrm>
              <a:off x="-377640" y="630432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66" name="Line 7"/>
            <p:cNvSpPr/>
            <p:nvPr/>
          </p:nvSpPr>
          <p:spPr>
            <a:xfrm>
              <a:off x="-377640" y="623664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67" name="Line 8"/>
            <p:cNvSpPr/>
            <p:nvPr/>
          </p:nvSpPr>
          <p:spPr>
            <a:xfrm>
              <a:off x="-377640" y="677412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68" name="Line 9"/>
            <p:cNvSpPr/>
            <p:nvPr/>
          </p:nvSpPr>
          <p:spPr>
            <a:xfrm flipH="1">
              <a:off x="60940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9" name="Line 10"/>
            <p:cNvSpPr/>
            <p:nvPr/>
          </p:nvSpPr>
          <p:spPr>
            <a:xfrm>
              <a:off x="-377640" y="618840"/>
              <a:ext cx="262800" cy="144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70" name="Line 11"/>
            <p:cNvSpPr/>
            <p:nvPr/>
          </p:nvSpPr>
          <p:spPr>
            <a:xfrm>
              <a:off x="-377640" y="2020320"/>
              <a:ext cx="26244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71" name="Line 12"/>
            <p:cNvSpPr/>
            <p:nvPr/>
          </p:nvSpPr>
          <p:spPr>
            <a:xfrm>
              <a:off x="-377640" y="483084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72" name="Line 13"/>
            <p:cNvSpPr/>
            <p:nvPr/>
          </p:nvSpPr>
          <p:spPr>
            <a:xfrm flipH="1">
              <a:off x="141840" y="-384840"/>
              <a:ext cx="72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73" name="Line 14"/>
            <p:cNvSpPr/>
            <p:nvPr/>
          </p:nvSpPr>
          <p:spPr>
            <a:xfrm flipH="1">
              <a:off x="1203984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grpSp>
        <p:nvGrpSpPr>
          <p:cNvPr id="74" name="Group 15"/>
          <p:cNvGrpSpPr/>
          <p:nvPr/>
        </p:nvGrpSpPr>
        <p:grpSpPr>
          <a:xfrm>
            <a:off x="144360" y="152280"/>
            <a:ext cx="11897280" cy="612000"/>
            <a:chOff x="144360" y="152280"/>
            <a:chExt cx="11897280" cy="612000"/>
          </a:xfrm>
        </p:grpSpPr>
        <p:sp>
          <p:nvSpPr>
            <p:cNvPr id="75" name="CustomShape 16"/>
            <p:cNvSpPr/>
            <p:nvPr/>
          </p:nvSpPr>
          <p:spPr>
            <a:xfrm>
              <a:off x="144360" y="152280"/>
              <a:ext cx="11895840" cy="4708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CustomShape 17"/>
            <p:cNvSpPr/>
            <p:nvPr/>
          </p:nvSpPr>
          <p:spPr>
            <a:xfrm>
              <a:off x="144360" y="597600"/>
              <a:ext cx="185760" cy="1666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18"/>
            <p:cNvSpPr/>
            <p:nvPr/>
          </p:nvSpPr>
          <p:spPr>
            <a:xfrm>
              <a:off x="11855160" y="597600"/>
              <a:ext cx="186480" cy="1666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78" name="Bild 18" descr=""/>
          <p:cNvPicPr/>
          <p:nvPr/>
        </p:nvPicPr>
        <p:blipFill>
          <a:blip r:embed="rId2"/>
          <a:stretch/>
        </p:blipFill>
        <p:spPr>
          <a:xfrm>
            <a:off x="324000" y="306000"/>
            <a:ext cx="970200" cy="157680"/>
          </a:xfrm>
          <a:prstGeom prst="rect">
            <a:avLst/>
          </a:prstGeom>
          <a:ln>
            <a:noFill/>
          </a:ln>
        </p:spPr>
      </p:pic>
      <p:sp>
        <p:nvSpPr>
          <p:cNvPr id="79" name="CustomShape 19"/>
          <p:cNvSpPr/>
          <p:nvPr/>
        </p:nvSpPr>
        <p:spPr>
          <a:xfrm>
            <a:off x="11569680" y="6427800"/>
            <a:ext cx="1396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  <a:ea typeface="DejaVu Sans"/>
              </a:rPr>
              <a:t>|</a:t>
            </a:r>
            <a:endParaRPr b="0" lang="de-DE" sz="800" spc="-1" strike="noStrike">
              <a:latin typeface="Arial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3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81" name="PlaceHolder 20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Click to edit the title text format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82" name="PlaceHolder 21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Click to edit the outline text format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Second Outline Level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Third Outline Level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Fourth Outline Level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Fifth Outline Level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Sixth Outline Level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Seventh Outline Level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"/>
          <p:cNvGrpSpPr/>
          <p:nvPr/>
        </p:nvGrpSpPr>
        <p:grpSpPr>
          <a:xfrm>
            <a:off x="-377640" y="-384840"/>
            <a:ext cx="12418560" cy="7159320"/>
            <a:chOff x="-377640" y="-384840"/>
            <a:chExt cx="12418560" cy="7159320"/>
          </a:xfrm>
        </p:grpSpPr>
        <p:sp>
          <p:nvSpPr>
            <p:cNvPr id="120" name="Line 2"/>
            <p:cNvSpPr/>
            <p:nvPr/>
          </p:nvSpPr>
          <p:spPr>
            <a:xfrm flipH="1">
              <a:off x="3214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1" name="Line 3"/>
            <p:cNvSpPr/>
            <p:nvPr/>
          </p:nvSpPr>
          <p:spPr>
            <a:xfrm flipH="1">
              <a:off x="1185876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2" name="Line 4"/>
            <p:cNvSpPr/>
            <p:nvPr/>
          </p:nvSpPr>
          <p:spPr>
            <a:xfrm>
              <a:off x="-377640" y="3426480"/>
              <a:ext cx="26244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23" name="Line 5"/>
            <p:cNvSpPr/>
            <p:nvPr/>
          </p:nvSpPr>
          <p:spPr>
            <a:xfrm>
              <a:off x="-377640" y="762120"/>
              <a:ext cx="262800" cy="144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24" name="Line 6"/>
            <p:cNvSpPr/>
            <p:nvPr/>
          </p:nvSpPr>
          <p:spPr>
            <a:xfrm>
              <a:off x="-377640" y="630432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25" name="Line 7"/>
            <p:cNvSpPr/>
            <p:nvPr/>
          </p:nvSpPr>
          <p:spPr>
            <a:xfrm>
              <a:off x="-377640" y="623664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26" name="Line 8"/>
            <p:cNvSpPr/>
            <p:nvPr/>
          </p:nvSpPr>
          <p:spPr>
            <a:xfrm>
              <a:off x="-377640" y="677412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27" name="Line 9"/>
            <p:cNvSpPr/>
            <p:nvPr/>
          </p:nvSpPr>
          <p:spPr>
            <a:xfrm flipH="1">
              <a:off x="60940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28" name="Line 10"/>
            <p:cNvSpPr/>
            <p:nvPr/>
          </p:nvSpPr>
          <p:spPr>
            <a:xfrm>
              <a:off x="-377640" y="618840"/>
              <a:ext cx="262800" cy="144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29" name="Line 11"/>
            <p:cNvSpPr/>
            <p:nvPr/>
          </p:nvSpPr>
          <p:spPr>
            <a:xfrm>
              <a:off x="-377640" y="2020320"/>
              <a:ext cx="26244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30" name="Line 12"/>
            <p:cNvSpPr/>
            <p:nvPr/>
          </p:nvSpPr>
          <p:spPr>
            <a:xfrm>
              <a:off x="-377640" y="483084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31" name="Line 13"/>
            <p:cNvSpPr/>
            <p:nvPr/>
          </p:nvSpPr>
          <p:spPr>
            <a:xfrm flipH="1">
              <a:off x="141840" y="-384840"/>
              <a:ext cx="72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2" name="Line 14"/>
            <p:cNvSpPr/>
            <p:nvPr/>
          </p:nvSpPr>
          <p:spPr>
            <a:xfrm flipH="1">
              <a:off x="1203984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grpSp>
        <p:nvGrpSpPr>
          <p:cNvPr id="133" name="Group 15"/>
          <p:cNvGrpSpPr/>
          <p:nvPr/>
        </p:nvGrpSpPr>
        <p:grpSpPr>
          <a:xfrm>
            <a:off x="144360" y="152280"/>
            <a:ext cx="11897280" cy="612000"/>
            <a:chOff x="144360" y="152280"/>
            <a:chExt cx="11897280" cy="612000"/>
          </a:xfrm>
        </p:grpSpPr>
        <p:sp>
          <p:nvSpPr>
            <p:cNvPr id="134" name="CustomShape 16"/>
            <p:cNvSpPr/>
            <p:nvPr/>
          </p:nvSpPr>
          <p:spPr>
            <a:xfrm>
              <a:off x="144360" y="152280"/>
              <a:ext cx="11895840" cy="4708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CustomShape 17"/>
            <p:cNvSpPr/>
            <p:nvPr/>
          </p:nvSpPr>
          <p:spPr>
            <a:xfrm>
              <a:off x="144360" y="597600"/>
              <a:ext cx="185760" cy="1666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18"/>
            <p:cNvSpPr/>
            <p:nvPr/>
          </p:nvSpPr>
          <p:spPr>
            <a:xfrm>
              <a:off x="11855160" y="597600"/>
              <a:ext cx="186480" cy="1666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37" name="Bild 18" descr=""/>
          <p:cNvPicPr/>
          <p:nvPr/>
        </p:nvPicPr>
        <p:blipFill>
          <a:blip r:embed="rId2"/>
          <a:stretch/>
        </p:blipFill>
        <p:spPr>
          <a:xfrm>
            <a:off x="324000" y="306000"/>
            <a:ext cx="970200" cy="157680"/>
          </a:xfrm>
          <a:prstGeom prst="rect">
            <a:avLst/>
          </a:prstGeom>
          <a:ln>
            <a:noFill/>
          </a:ln>
        </p:spPr>
      </p:pic>
      <p:sp>
        <p:nvSpPr>
          <p:cNvPr id="138" name="CustomShape 19"/>
          <p:cNvSpPr/>
          <p:nvPr/>
        </p:nvSpPr>
        <p:spPr>
          <a:xfrm>
            <a:off x="11569680" y="6427800"/>
            <a:ext cx="1396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  <a:ea typeface="DejaVu Sans"/>
              </a:rPr>
              <a:t>|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139" name="PlaceHolder 20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Click to edit the title text format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40" name="PlaceHolder 21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Click to edit the outline text format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Second Outline Level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Third Outline Level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Fourth Outline Level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Fifth Outline Level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Sixth Outline Level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Seventh Outline Level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"/>
          <p:cNvGrpSpPr/>
          <p:nvPr/>
        </p:nvGrpSpPr>
        <p:grpSpPr>
          <a:xfrm>
            <a:off x="-377640" y="-384840"/>
            <a:ext cx="12418560" cy="7159320"/>
            <a:chOff x="-377640" y="-384840"/>
            <a:chExt cx="12418560" cy="7159320"/>
          </a:xfrm>
        </p:grpSpPr>
        <p:sp>
          <p:nvSpPr>
            <p:cNvPr id="178" name="Line 2"/>
            <p:cNvSpPr/>
            <p:nvPr/>
          </p:nvSpPr>
          <p:spPr>
            <a:xfrm flipH="1">
              <a:off x="3214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9" name="Line 3"/>
            <p:cNvSpPr/>
            <p:nvPr/>
          </p:nvSpPr>
          <p:spPr>
            <a:xfrm flipH="1">
              <a:off x="1185876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0" name="Line 4"/>
            <p:cNvSpPr/>
            <p:nvPr/>
          </p:nvSpPr>
          <p:spPr>
            <a:xfrm>
              <a:off x="-377640" y="3426480"/>
              <a:ext cx="26244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81" name="Line 5"/>
            <p:cNvSpPr/>
            <p:nvPr/>
          </p:nvSpPr>
          <p:spPr>
            <a:xfrm>
              <a:off x="-377640" y="762120"/>
              <a:ext cx="262800" cy="144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82" name="Line 6"/>
            <p:cNvSpPr/>
            <p:nvPr/>
          </p:nvSpPr>
          <p:spPr>
            <a:xfrm>
              <a:off x="-377640" y="630432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83" name="Line 7"/>
            <p:cNvSpPr/>
            <p:nvPr/>
          </p:nvSpPr>
          <p:spPr>
            <a:xfrm>
              <a:off x="-377640" y="623664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84" name="Line 8"/>
            <p:cNvSpPr/>
            <p:nvPr/>
          </p:nvSpPr>
          <p:spPr>
            <a:xfrm>
              <a:off x="-377640" y="677412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85" name="Line 9"/>
            <p:cNvSpPr/>
            <p:nvPr/>
          </p:nvSpPr>
          <p:spPr>
            <a:xfrm flipH="1">
              <a:off x="609408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86" name="Line 10"/>
            <p:cNvSpPr/>
            <p:nvPr/>
          </p:nvSpPr>
          <p:spPr>
            <a:xfrm>
              <a:off x="-377640" y="618840"/>
              <a:ext cx="262800" cy="144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87" name="Line 11"/>
            <p:cNvSpPr/>
            <p:nvPr/>
          </p:nvSpPr>
          <p:spPr>
            <a:xfrm>
              <a:off x="-377640" y="2020320"/>
              <a:ext cx="26244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88" name="Line 12"/>
            <p:cNvSpPr/>
            <p:nvPr/>
          </p:nvSpPr>
          <p:spPr>
            <a:xfrm>
              <a:off x="-377640" y="4830840"/>
              <a:ext cx="262800" cy="36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189" name="Line 13"/>
            <p:cNvSpPr/>
            <p:nvPr/>
          </p:nvSpPr>
          <p:spPr>
            <a:xfrm flipH="1">
              <a:off x="141840" y="-384840"/>
              <a:ext cx="72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90" name="Line 14"/>
            <p:cNvSpPr/>
            <p:nvPr/>
          </p:nvSpPr>
          <p:spPr>
            <a:xfrm flipH="1">
              <a:off x="12039840" y="-384840"/>
              <a:ext cx="1080" cy="262800"/>
            </a:xfrm>
            <a:prstGeom prst="line">
              <a:avLst/>
            </a:prstGeom>
            <a:ln w="6480">
              <a:solidFill>
                <a:srgbClr val="ff0066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grpSp>
        <p:nvGrpSpPr>
          <p:cNvPr id="191" name="Group 15"/>
          <p:cNvGrpSpPr/>
          <p:nvPr/>
        </p:nvGrpSpPr>
        <p:grpSpPr>
          <a:xfrm>
            <a:off x="144360" y="152280"/>
            <a:ext cx="11897280" cy="612000"/>
            <a:chOff x="144360" y="152280"/>
            <a:chExt cx="11897280" cy="612000"/>
          </a:xfrm>
        </p:grpSpPr>
        <p:sp>
          <p:nvSpPr>
            <p:cNvPr id="192" name="CustomShape 16"/>
            <p:cNvSpPr/>
            <p:nvPr/>
          </p:nvSpPr>
          <p:spPr>
            <a:xfrm>
              <a:off x="144360" y="152280"/>
              <a:ext cx="11895840" cy="4708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" name="CustomShape 17"/>
            <p:cNvSpPr/>
            <p:nvPr/>
          </p:nvSpPr>
          <p:spPr>
            <a:xfrm>
              <a:off x="144360" y="597600"/>
              <a:ext cx="185760" cy="1666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" name="CustomShape 18"/>
            <p:cNvSpPr/>
            <p:nvPr/>
          </p:nvSpPr>
          <p:spPr>
            <a:xfrm>
              <a:off x="11855160" y="597600"/>
              <a:ext cx="186480" cy="166680"/>
            </a:xfrm>
            <a:prstGeom prst="rect">
              <a:avLst/>
            </a:prstGeom>
            <a:solidFill>
              <a:srgbClr val="00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95" name="Bild 18" descr=""/>
          <p:cNvPicPr/>
          <p:nvPr/>
        </p:nvPicPr>
        <p:blipFill>
          <a:blip r:embed="rId2"/>
          <a:stretch/>
        </p:blipFill>
        <p:spPr>
          <a:xfrm>
            <a:off x="324000" y="306000"/>
            <a:ext cx="970200" cy="157680"/>
          </a:xfrm>
          <a:prstGeom prst="rect">
            <a:avLst/>
          </a:prstGeom>
          <a:ln>
            <a:noFill/>
          </a:ln>
        </p:spPr>
      </p:pic>
      <p:sp>
        <p:nvSpPr>
          <p:cNvPr id="196" name="CustomShape 19"/>
          <p:cNvSpPr/>
          <p:nvPr/>
        </p:nvSpPr>
        <p:spPr>
          <a:xfrm>
            <a:off x="11569680" y="6427800"/>
            <a:ext cx="13968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  <a:ea typeface="DejaVu Sans"/>
              </a:rPr>
              <a:t>|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197" name="PlaceHolder 20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7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Click to edit the title text format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98" name="PlaceHolder 21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77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Click to edit the outline text format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Second Outline Level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Third Outline Level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Fourth Outline Level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Fifth Outline Level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Sixth Outline Level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Seventh Outline Level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7.xml"/>
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37.xml"/>
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"/>
          <p:cNvSpPr/>
          <p:nvPr/>
        </p:nvSpPr>
        <p:spPr>
          <a:xfrm>
            <a:off x="324000" y="4563720"/>
            <a:ext cx="11537400" cy="16725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t" bIns="0" lIns="144000" spcFirstLastPara="1" rIns="14400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 Gei</a:t>
            </a:r>
            <a:r>
              <a:rPr lang="de-DE" sz="1800">
                <a:solidFill>
                  <a:srgbClr val="FFFFFF"/>
                </a:solidFill>
              </a:rPr>
              <a:t>bel, Johannes</a:t>
            </a:r>
            <a:r>
              <a:rPr b="0" i="0" lang="de-DE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Landmann, Daniel Farinotti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</a:rPr>
              <a:t>ETH Zürich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"/>
          <p:cNvSpPr/>
          <p:nvPr/>
        </p:nvSpPr>
        <p:spPr>
          <a:xfrm>
            <a:off x="11624760" y="6308640"/>
            <a:ext cx="3546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"/>
          <p:cNvSpPr/>
          <p:nvPr/>
        </p:nvSpPr>
        <p:spPr>
          <a:xfrm>
            <a:off x="324000" y="3429000"/>
            <a:ext cx="11537400" cy="11514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t" bIns="0" lIns="144000" spcFirstLastPara="1" rIns="144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Comparing Automated Classification of Snow on Glaciers based on Sentinel-2 Imagery </a:t>
            </a:r>
            <a:r>
              <a:rPr b="1" lang="de-DE" sz="3200">
                <a:solidFill>
                  <a:srgbClr val="FFFFFF"/>
                </a:solidFill>
              </a:rPr>
              <a:t>U</a:t>
            </a:r>
            <a:r>
              <a:rPr b="1" i="0" lang="de-DE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sing the </a:t>
            </a:r>
            <a:r>
              <a:rPr b="1" lang="de-DE" sz="3200">
                <a:solidFill>
                  <a:srgbClr val="FFFFFF"/>
                </a:solidFill>
              </a:rPr>
              <a:t>A</a:t>
            </a:r>
            <a:r>
              <a:rPr b="1" i="0" lang="de-DE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utomated “SnowIceSen” </a:t>
            </a:r>
            <a:r>
              <a:rPr b="1" lang="de-DE" sz="3200">
                <a:solidFill>
                  <a:srgbClr val="FFFFFF"/>
                </a:solidFill>
              </a:rPr>
              <a:t>T</a:t>
            </a:r>
            <a:r>
              <a:rPr b="1" i="0" lang="de-DE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ool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1"/>
          <p:cNvPicPr preferRelativeResize="0"/>
          <p:nvPr/>
        </p:nvPicPr>
        <p:blipFill rotWithShape="1">
          <a:blip r:embed="rId3">
            <a:alphaModFix/>
          </a:blip>
          <a:srcRect b="38060" l="0" r="0" t="38063"/>
          <a:stretch/>
        </p:blipFill>
        <p:spPr>
          <a:xfrm>
            <a:off x="331920" y="620640"/>
            <a:ext cx="11529360" cy="2809081"/>
          </a:xfrm>
          <a:prstGeom prst="rect">
            <a:avLst/>
          </a:prstGeom>
          <a:noFill/>
          <a:ln cap="flat" cmpd="sng" w="9525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2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Validation of the Snow Cover Maps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Picture 2" descr=""/>
          <p:cNvPicPr/>
          <p:nvPr/>
        </p:nvPicPr>
        <p:blipFill>
          <a:blip r:embed="rId1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300" name="CustomShape 4"/>
          <p:cNvSpPr/>
          <p:nvPr/>
        </p:nvSpPr>
        <p:spPr>
          <a:xfrm>
            <a:off x="468000" y="1412640"/>
            <a:ext cx="11537280" cy="428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627120" indent="-264240">
              <a:lnSpc>
                <a:spcPct val="10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Manually created data set for 430 scenes…..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 lvl="1" marL="627120" indent="-264240">
              <a:lnSpc>
                <a:spcPct val="10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Pixel-wise comparison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 marL="361800"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  <a:p>
            <a:pPr marL="361800">
              <a:lnSpc>
                <a:spcPct val="100000"/>
              </a:lnSpc>
              <a:spcBef>
                <a:spcPts val="400"/>
              </a:spcBef>
            </a:pPr>
            <a:endParaRPr b="0" lang="de-DE" sz="24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Validation: Confusion Matrix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4" name="Picture 2" descr=""/>
          <p:cNvPicPr/>
          <p:nvPr/>
        </p:nvPicPr>
        <p:blipFill>
          <a:blip r:embed="rId1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305" name="CustomShape 4"/>
          <p:cNvSpPr/>
          <p:nvPr/>
        </p:nvSpPr>
        <p:spPr>
          <a:xfrm>
            <a:off x="468000" y="1412640"/>
            <a:ext cx="11537280" cy="428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 marL="361800">
              <a:lnSpc>
                <a:spcPct val="100000"/>
              </a:lnSpc>
              <a:spcBef>
                <a:spcPts val="400"/>
              </a:spcBef>
            </a:pPr>
            <a:endParaRPr b="0" lang="de-DE" sz="1800" spc="-1" strike="noStrike">
              <a:latin typeface="Arial"/>
            </a:endParaRPr>
          </a:p>
          <a:p>
            <a:pPr marL="361800">
              <a:lnSpc>
                <a:spcPct val="100000"/>
              </a:lnSpc>
              <a:spcBef>
                <a:spcPts val="400"/>
              </a:spcBef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Cohen‘s Kappa: 0.38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 Cohen‘s Kappa: 0.28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Cohen‘s Kappa: 0.41</a:t>
            </a:r>
            <a:endParaRPr b="0" lang="de-DE" sz="2000" spc="-1" strike="noStrike">
              <a:latin typeface="Arial"/>
            </a:endParaRPr>
          </a:p>
          <a:p>
            <a:pPr marL="361800">
              <a:lnSpc>
                <a:spcPct val="100000"/>
              </a:lnSpc>
              <a:spcBef>
                <a:spcPts val="400"/>
              </a:spcBef>
            </a:pPr>
            <a:endParaRPr b="0" lang="de-DE" sz="2000" spc="-1" strike="noStrike">
              <a:latin typeface="Arial"/>
            </a:endParaRPr>
          </a:p>
        </p:txBody>
      </p:sp>
      <p:pic>
        <p:nvPicPr>
          <p:cNvPr id="306" name="Grafik 4" descr=""/>
          <p:cNvPicPr/>
          <p:nvPr/>
        </p:nvPicPr>
        <p:blipFill>
          <a:blip r:embed="rId2"/>
          <a:stretch/>
        </p:blipFill>
        <p:spPr>
          <a:xfrm>
            <a:off x="77760" y="2076480"/>
            <a:ext cx="3926880" cy="3580200"/>
          </a:xfrm>
          <a:prstGeom prst="rect">
            <a:avLst/>
          </a:prstGeom>
          <a:ln>
            <a:noFill/>
          </a:ln>
        </p:spPr>
      </p:pic>
      <p:pic>
        <p:nvPicPr>
          <p:cNvPr id="307" name="Grafik 8" descr=""/>
          <p:cNvPicPr/>
          <p:nvPr/>
        </p:nvPicPr>
        <p:blipFill>
          <a:blip r:embed="rId3"/>
          <a:stretch/>
        </p:blipFill>
        <p:spPr>
          <a:xfrm>
            <a:off x="3861360" y="2008080"/>
            <a:ext cx="3949560" cy="3648600"/>
          </a:xfrm>
          <a:prstGeom prst="rect">
            <a:avLst/>
          </a:prstGeom>
          <a:ln>
            <a:noFill/>
          </a:ln>
        </p:spPr>
      </p:pic>
      <p:pic>
        <p:nvPicPr>
          <p:cNvPr id="308" name="Grafik 11" descr=""/>
          <p:cNvPicPr/>
          <p:nvPr/>
        </p:nvPicPr>
        <p:blipFill>
          <a:blip r:embed="rId4"/>
          <a:stretch/>
        </p:blipFill>
        <p:spPr>
          <a:xfrm>
            <a:off x="7677720" y="2008080"/>
            <a:ext cx="4186440" cy="364860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2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Validation: Influence of Snow Cover and Cloud Cover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2" name="Picture 2" descr=""/>
          <p:cNvPicPr/>
          <p:nvPr/>
        </p:nvPicPr>
        <p:blipFill>
          <a:blip r:embed="rId1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313" name="CustomShape 4"/>
          <p:cNvSpPr/>
          <p:nvPr/>
        </p:nvSpPr>
        <p:spPr>
          <a:xfrm>
            <a:off x="468000" y="1196640"/>
            <a:ext cx="11393280" cy="450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96840">
              <a:lnSpc>
                <a:spcPct val="100000"/>
              </a:lnSpc>
              <a:spcBef>
                <a:spcPts val="499"/>
              </a:spcBef>
            </a:pPr>
            <a:r>
              <a:rPr b="0" lang="de-DE" sz="2600" spc="-1" strike="noStrike">
                <a:solidFill>
                  <a:srgbClr val="000000"/>
                </a:solidFill>
                <a:latin typeface="Arial"/>
                <a:ea typeface="DejaVu Sans"/>
              </a:rPr>
              <a:t>Influence of Snow Cover and Cloud Cover</a:t>
            </a:r>
            <a:endParaRPr b="0" lang="de-DE" sz="2600" spc="-1" strike="noStrike">
              <a:latin typeface="Arial"/>
            </a:endParaRPr>
          </a:p>
          <a:p>
            <a:pPr marL="361800">
              <a:lnSpc>
                <a:spcPct val="100000"/>
              </a:lnSpc>
              <a:spcBef>
                <a:spcPts val="400"/>
              </a:spcBef>
            </a:pPr>
            <a:endParaRPr b="0" lang="de-DE" sz="2600" spc="-1" strike="noStrike">
              <a:latin typeface="Arial"/>
            </a:endParaRPr>
          </a:p>
        </p:txBody>
      </p:sp>
      <p:pic>
        <p:nvPicPr>
          <p:cNvPr id="314" name="Grafik 7" descr=""/>
          <p:cNvPicPr/>
          <p:nvPr/>
        </p:nvPicPr>
        <p:blipFill>
          <a:blip r:embed="rId2"/>
          <a:stretch/>
        </p:blipFill>
        <p:spPr>
          <a:xfrm>
            <a:off x="223920" y="1240920"/>
            <a:ext cx="11365920" cy="466452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"/>
          <p:cNvSpPr/>
          <p:nvPr/>
        </p:nvSpPr>
        <p:spPr>
          <a:xfrm>
            <a:off x="11624760" y="6308640"/>
            <a:ext cx="3546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324000" y="620640"/>
            <a:ext cx="11537400" cy="9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144000" spcFirstLastPara="1" rIns="144000" wrap="square" tIns="5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Validation: Snow Line Altitude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7953120" y="6308640"/>
            <a:ext cx="3671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"/>
          <p:cNvSpPr/>
          <p:nvPr/>
        </p:nvSpPr>
        <p:spPr>
          <a:xfrm>
            <a:off x="468000" y="1196640"/>
            <a:ext cx="11393400" cy="45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5"/>
          <p:cNvPicPr preferRelativeResize="0"/>
          <p:nvPr/>
        </p:nvPicPr>
        <p:blipFill rotWithShape="1">
          <a:blip r:embed="rId3">
            <a:alphaModFix/>
          </a:blip>
          <a:srcRect b="0" l="65266" r="3229" t="4113"/>
          <a:stretch/>
        </p:blipFill>
        <p:spPr>
          <a:xfrm>
            <a:off x="5699301" y="1522813"/>
            <a:ext cx="3671276" cy="43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"/>
          <p:cNvPicPr preferRelativeResize="0"/>
          <p:nvPr/>
        </p:nvPicPr>
        <p:blipFill rotWithShape="1">
          <a:blip r:embed="rId3">
            <a:alphaModFix/>
          </a:blip>
          <a:srcRect b="0" l="0" r="66547" t="5401"/>
          <a:stretch/>
        </p:blipFill>
        <p:spPr>
          <a:xfrm>
            <a:off x="967200" y="1453700"/>
            <a:ext cx="4076625" cy="45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2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Validation: ELA and end-of-summer SLA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1" name="Picture 2" descr=""/>
          <p:cNvPicPr/>
          <p:nvPr/>
        </p:nvPicPr>
        <p:blipFill>
          <a:blip r:embed="rId1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332" name="CustomShape 4"/>
          <p:cNvSpPr/>
          <p:nvPr/>
        </p:nvSpPr>
        <p:spPr>
          <a:xfrm>
            <a:off x="468000" y="1196640"/>
            <a:ext cx="11393280" cy="450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3" name="Grafik 10" descr=""/>
          <p:cNvPicPr/>
          <p:nvPr/>
        </p:nvPicPr>
        <p:blipFill>
          <a:blip r:embed="rId2"/>
          <a:srcRect l="5327" t="0" r="6868" b="11893"/>
          <a:stretch/>
        </p:blipFill>
        <p:spPr>
          <a:xfrm>
            <a:off x="649440" y="1157400"/>
            <a:ext cx="10700280" cy="516024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"/>
          <p:cNvSpPr/>
          <p:nvPr/>
        </p:nvSpPr>
        <p:spPr>
          <a:xfrm>
            <a:off x="11624760" y="6308640"/>
            <a:ext cx="3546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"/>
          <p:cNvSpPr/>
          <p:nvPr/>
        </p:nvSpPr>
        <p:spPr>
          <a:xfrm>
            <a:off x="324000" y="620640"/>
            <a:ext cx="11537400" cy="9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144000" spcFirstLastPara="1" rIns="144000" wrap="square" tIns="5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 and Outlook: Snow Mapping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"/>
          <p:cNvSpPr/>
          <p:nvPr/>
        </p:nvSpPr>
        <p:spPr>
          <a:xfrm>
            <a:off x="7953120" y="6308640"/>
            <a:ext cx="3671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6"/>
          <p:cNvSpPr/>
          <p:nvPr/>
        </p:nvSpPr>
        <p:spPr>
          <a:xfrm>
            <a:off x="468000" y="1412640"/>
            <a:ext cx="11537400" cy="42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64240" lvl="1" marL="62711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ASMAG and Naegeli Alternate are capable of automatically mapping snow on glaciers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6040" lvl="2" marL="89388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1800"/>
              <a:buFont typeface="Noto Sans Symbols"/>
              <a:buChar char="▪"/>
            </a:pP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Weaknesses: Cloud cover over 30 %, high snow cover over 90 %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to constrain ELA from end-of-summer SLA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Improvements: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6040" lvl="2" marL="89388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1800"/>
              <a:buFont typeface="Noto Sans Symbols"/>
              <a:buChar char="▪"/>
            </a:pP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Combine Otsu-Thresholding and 2- Step classification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6040" lvl="2" marL="89388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1800"/>
              <a:buFont typeface="Noto Sans Symbols"/>
              <a:buChar char="▪"/>
            </a:pP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different band combinations (machine learning approach)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6040" lvl="2" marL="89388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1800"/>
              <a:buFont typeface="Noto Sans Symbols"/>
              <a:buChar char="▪"/>
            </a:pPr>
            <a:r>
              <a:rPr lang="de-DE" sz="1800"/>
              <a:t>Use secondary information: e.g. correlate</a:t>
            </a: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image time series with precipitation data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Outlook: SnowIceSen Code and technical report available on Github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640" lvl="0" marL="21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Potentially usable for any region of interest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2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3"/>
          <p:cNvSpPr/>
          <p:nvPr/>
        </p:nvSpPr>
        <p:spPr>
          <a:xfrm>
            <a:off x="182160" y="1879560"/>
            <a:ext cx="11537280" cy="42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0400" rIns="144000" tIns="0" bIns="0"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de-DE" sz="3200" spc="-1" strike="noStrike">
                <a:solidFill>
                  <a:srgbClr val="000000"/>
                </a:solidFill>
                <a:latin typeface="Arial"/>
              </a:rPr>
              <a:t>Thank you! 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de-DE" sz="32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2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3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Supplement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344" name="Inhaltsplatzhalter 6" descr=""/>
          <p:cNvPicPr/>
          <p:nvPr/>
        </p:nvPicPr>
        <p:blipFill>
          <a:blip r:embed="rId1"/>
          <a:stretch/>
        </p:blipFill>
        <p:spPr>
          <a:xfrm>
            <a:off x="3993840" y="1592640"/>
            <a:ext cx="3860640" cy="46407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Supplement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348" name="Inhaltsplatzhalter 6" descr=""/>
          <p:cNvPicPr/>
          <p:nvPr/>
        </p:nvPicPr>
        <p:blipFill>
          <a:blip r:embed="rId1"/>
          <a:stretch/>
        </p:blipFill>
        <p:spPr>
          <a:xfrm>
            <a:off x="3993840" y="1592640"/>
            <a:ext cx="3860640" cy="4640760"/>
          </a:xfrm>
          <a:prstGeom prst="rect">
            <a:avLst/>
          </a:prstGeom>
          <a:ln>
            <a:noFill/>
          </a:ln>
        </p:spPr>
      </p:pic>
      <p:pic>
        <p:nvPicPr>
          <p:cNvPr id="349" name="Grafik 5" descr=""/>
          <p:cNvPicPr/>
          <p:nvPr/>
        </p:nvPicPr>
        <p:blipFill>
          <a:blip r:embed="rId2"/>
          <a:stretch/>
        </p:blipFill>
        <p:spPr>
          <a:xfrm>
            <a:off x="4028400" y="989640"/>
            <a:ext cx="3386160" cy="575208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"/>
          <p:cNvSpPr/>
          <p:nvPr/>
        </p:nvSpPr>
        <p:spPr>
          <a:xfrm>
            <a:off x="182160" y="1879560"/>
            <a:ext cx="11537280" cy="42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0400" rIns="144000" tIns="0" bIns="0">
            <a:noAutofit/>
          </a:bodyPr>
          <a:p>
            <a:pPr marL="457200" indent="-456480">
              <a:lnSpc>
                <a:spcPct val="200000"/>
              </a:lnSpc>
              <a:spcBef>
                <a:spcPts val="499"/>
              </a:spcBef>
              <a:buClr>
                <a:srgbClr val="1269b0"/>
              </a:buClr>
              <a:buFont typeface="Wing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What is SnowIceSen and why do we need it?</a:t>
            </a:r>
            <a:endParaRPr b="0" lang="de-DE" sz="2400" spc="-1" strike="noStrike">
              <a:latin typeface="Arial"/>
            </a:endParaRPr>
          </a:p>
          <a:p>
            <a:pPr marL="457200" indent="-456480">
              <a:lnSpc>
                <a:spcPct val="200000"/>
              </a:lnSpc>
              <a:spcBef>
                <a:spcPts val="499"/>
              </a:spcBef>
              <a:buClr>
                <a:srgbClr val="1269b0"/>
              </a:buClr>
              <a:buFont typeface="Wing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Workflow of SnowIceSen – from the input data to the snow cover map</a:t>
            </a:r>
            <a:endParaRPr b="0" lang="de-DE" sz="2400" spc="-1" strike="noStrike">
              <a:latin typeface="Arial"/>
            </a:endParaRPr>
          </a:p>
          <a:p>
            <a:pPr marL="457200" indent="-456480">
              <a:lnSpc>
                <a:spcPct val="200000"/>
              </a:lnSpc>
              <a:spcBef>
                <a:spcPts val="499"/>
              </a:spcBef>
              <a:buClr>
                <a:srgbClr val="1269b0"/>
              </a:buClr>
              <a:buFont typeface="Wingdings" charset="2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Validation of the snow cover maps – how good are they?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de-DE" sz="24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4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Table of contents</a:t>
            </a:r>
            <a:endParaRPr b="0" lang="de-DE" sz="2800" spc="-1" strike="noStrike">
              <a:latin typeface="Arial"/>
            </a:endParaRPr>
          </a:p>
        </p:txBody>
      </p:sp>
    </p:spTree>
  </p:cSld>
  <p:transition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2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3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Supplement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353" name="Grafik 7" descr=""/>
          <p:cNvPicPr/>
          <p:nvPr/>
        </p:nvPicPr>
        <p:blipFill>
          <a:blip r:embed="rId1"/>
          <a:stretch/>
        </p:blipFill>
        <p:spPr>
          <a:xfrm>
            <a:off x="8828640" y="1186200"/>
            <a:ext cx="2035080" cy="4465440"/>
          </a:xfrm>
          <a:prstGeom prst="rect">
            <a:avLst/>
          </a:prstGeom>
          <a:ln>
            <a:noFill/>
          </a:ln>
        </p:spPr>
      </p:pic>
      <p:pic>
        <p:nvPicPr>
          <p:cNvPr id="354" name="Grafik 9" descr=""/>
          <p:cNvPicPr/>
          <p:nvPr/>
        </p:nvPicPr>
        <p:blipFill>
          <a:blip r:embed="rId2"/>
          <a:stretch/>
        </p:blipFill>
        <p:spPr>
          <a:xfrm>
            <a:off x="569880" y="1137600"/>
            <a:ext cx="2066760" cy="4532400"/>
          </a:xfrm>
          <a:prstGeom prst="rect">
            <a:avLst/>
          </a:prstGeom>
          <a:ln>
            <a:noFill/>
          </a:ln>
        </p:spPr>
      </p:pic>
      <p:pic>
        <p:nvPicPr>
          <p:cNvPr id="355" name="Grafik 11" descr=""/>
          <p:cNvPicPr/>
          <p:nvPr/>
        </p:nvPicPr>
        <p:blipFill>
          <a:blip r:embed="rId3"/>
          <a:stretch/>
        </p:blipFill>
        <p:spPr>
          <a:xfrm>
            <a:off x="3322800" y="1137600"/>
            <a:ext cx="2066760" cy="4532400"/>
          </a:xfrm>
          <a:prstGeom prst="rect">
            <a:avLst/>
          </a:prstGeom>
          <a:ln>
            <a:noFill/>
          </a:ln>
        </p:spPr>
      </p:pic>
      <p:pic>
        <p:nvPicPr>
          <p:cNvPr id="356" name="Grafik 13" descr=""/>
          <p:cNvPicPr/>
          <p:nvPr/>
        </p:nvPicPr>
        <p:blipFill>
          <a:blip r:embed="rId4"/>
          <a:stretch/>
        </p:blipFill>
        <p:spPr>
          <a:xfrm>
            <a:off x="6075720" y="1123920"/>
            <a:ext cx="2072880" cy="454572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2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3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Supplement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360" name="Grafik 5" descr=""/>
          <p:cNvPicPr/>
          <p:nvPr/>
        </p:nvPicPr>
        <p:blipFill>
          <a:blip r:embed="rId1"/>
          <a:srcRect l="0" t="0" r="8051" b="0"/>
          <a:stretch/>
        </p:blipFill>
        <p:spPr>
          <a:xfrm>
            <a:off x="0" y="1340640"/>
            <a:ext cx="10341360" cy="501624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"/>
          <p:cNvSpPr/>
          <p:nvPr/>
        </p:nvSpPr>
        <p:spPr>
          <a:xfrm>
            <a:off x="324000" y="2023920"/>
            <a:ext cx="11537400" cy="4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0400" spcFirstLastPara="1" rIns="144000" wrap="square" tIns="0">
            <a:noAutofit/>
          </a:bodyPr>
          <a:lstStyle/>
          <a:p>
            <a:pPr indent="-361080" lvl="0" marL="36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9B0"/>
              </a:buClr>
              <a:buSzPts val="2400"/>
              <a:buFont typeface="Noto Sans Symbols"/>
              <a:buChar char="▪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automated tool to map snow cover on glaciers with Sentinel-2 images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1080" lvl="0" marL="3618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269B0"/>
              </a:buClr>
              <a:buSzPts val="2400"/>
              <a:buFont typeface="Noto Sans Symbols"/>
              <a:buChar char="▪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on snow cover useful to constrain mass balance of glaciers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1080" lvl="0" marL="3618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269B0"/>
              </a:buClr>
              <a:buSzPts val="2400"/>
              <a:buFont typeface="Noto Sans Symbols"/>
              <a:buChar char="▪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Sentinel-2: ESA Satellite Mission with multispectral instrument (MSI)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Bands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10- 60 Meter Resolution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since 2015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2-3 days revisit time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"/>
          <p:cNvSpPr/>
          <p:nvPr/>
        </p:nvSpPr>
        <p:spPr>
          <a:xfrm>
            <a:off x="11624760" y="6308640"/>
            <a:ext cx="3546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24000" y="620640"/>
            <a:ext cx="11537400" cy="9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144000" spcFirstLastPara="1" rIns="144000" wrap="square" tIns="5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Snow</a:t>
            </a:r>
            <a:r>
              <a:rPr b="1" lang="de-DE" sz="2800"/>
              <a:t>I</a:t>
            </a:r>
            <a:r>
              <a:rPr b="1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b="1" lang="de-DE" sz="2800"/>
              <a:t>Se</a:t>
            </a:r>
            <a:r>
              <a:rPr b="1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and why do we need it?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"/>
          <p:cNvSpPr/>
          <p:nvPr/>
        </p:nvSpPr>
        <p:spPr>
          <a:xfrm>
            <a:off x="7953120" y="6308640"/>
            <a:ext cx="3671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"/>
          <p:cNvSpPr/>
          <p:nvPr/>
        </p:nvSpPr>
        <p:spPr>
          <a:xfrm>
            <a:off x="324000" y="2023920"/>
            <a:ext cx="8577300" cy="4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0400" spcFirstLastPara="1" rIns="144000" wrap="square" tIns="0">
            <a:noAutofit/>
          </a:bodyPr>
          <a:lstStyle/>
          <a:p>
            <a:pPr indent="-342360" lvl="0" marL="4395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9B0"/>
              </a:buClr>
              <a:buSzPts val="2400"/>
              <a:buFont typeface="Noto Sans Symbols"/>
              <a:buChar char="▪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revisiting interval: Large amounts of data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Goal: Automate processing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36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3955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269B0"/>
              </a:buClr>
              <a:buSzPts val="2400"/>
              <a:buFont typeface="Noto Sans Symbols"/>
              <a:buChar char="▪"/>
            </a:pPr>
            <a:r>
              <a:rPr lang="de-DE" sz="2400"/>
              <a:t>Problem</a:t>
            </a: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Snow Classification on glaciers is challenging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43955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 SnowIceSen »: open source Python tool for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1" marL="7048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aquisition, downloading, preprocessing and snow mapping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11624760" y="6308640"/>
            <a:ext cx="3546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"/>
          <p:cNvSpPr/>
          <p:nvPr/>
        </p:nvSpPr>
        <p:spPr>
          <a:xfrm>
            <a:off x="324000" y="620640"/>
            <a:ext cx="11537400" cy="9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144000" spcFirstLastPara="1" rIns="144000" wrap="square" tIns="5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Snowicesen and why do we need it?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"/>
          <p:cNvSpPr/>
          <p:nvPr/>
        </p:nvSpPr>
        <p:spPr>
          <a:xfrm>
            <a:off x="7953120" y="6308640"/>
            <a:ext cx="3671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0440" y="1325160"/>
            <a:ext cx="2571840" cy="4499999"/>
          </a:xfrm>
          <a:prstGeom prst="rect">
            <a:avLst/>
          </a:prstGeom>
          <a:noFill/>
          <a:ln>
            <a:noFill/>
          </a:ln>
          <a:effectLst>
            <a:glow rad="101600">
              <a:srgbClr val="1F407A">
                <a:alpha val="40000"/>
              </a:srgbClr>
            </a:glow>
            <a:outerShdw blurRad="50800" sx="51000" rotWithShape="0" algn="ctr" dir="5400000" dist="50760" sy="51000">
              <a:srgbClr val="000000"/>
            </a:outerShdw>
          </a:effectLst>
        </p:spPr>
      </p:pic>
      <p:sp>
        <p:nvSpPr>
          <p:cNvPr id="383" name="Google Shape;383;p3"/>
          <p:cNvSpPr/>
          <p:nvPr/>
        </p:nvSpPr>
        <p:spPr>
          <a:xfrm>
            <a:off x="8902080" y="5900400"/>
            <a:ext cx="27357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RGB of Sentinel-2 Scene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"/>
          <p:cNvSpPr/>
          <p:nvPr/>
        </p:nvSpPr>
        <p:spPr>
          <a:xfrm>
            <a:off x="11624760" y="6308640"/>
            <a:ext cx="3546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"/>
          <p:cNvSpPr/>
          <p:nvPr/>
        </p:nvSpPr>
        <p:spPr>
          <a:xfrm>
            <a:off x="324000" y="620640"/>
            <a:ext cx="11537400" cy="9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144000" spcFirstLastPara="1" rIns="144000" wrap="square" tIns="5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Workflow of SnowIceSen: Input &amp; Data Retrieval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"/>
          <p:cNvSpPr/>
          <p:nvPr/>
        </p:nvSpPr>
        <p:spPr>
          <a:xfrm>
            <a:off x="7953120" y="6308640"/>
            <a:ext cx="36714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"/>
          <p:cNvSpPr/>
          <p:nvPr/>
        </p:nvSpPr>
        <p:spPr>
          <a:xfrm>
            <a:off x="323995" y="1322838"/>
            <a:ext cx="5566200" cy="4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61080" lvl="0" marL="36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9B0"/>
              </a:buClr>
              <a:buSzPts val="2400"/>
              <a:buFont typeface="Noto Sans Symbols"/>
              <a:buChar char="▪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Shapefile of Glacier Outlines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Swiss Glacier Inventory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1080" lvl="0" marL="3618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269B0"/>
              </a:buClr>
              <a:buSzPts val="2400"/>
              <a:buFont typeface="Noto Sans Symbols"/>
              <a:buChar char="▪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Elevation Model (DEM)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Recent aquisition date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resolution (10 Meters ideal)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4240" lvl="1" marL="62711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269B0"/>
              </a:buClr>
              <a:buSzPts val="2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SwissALTI3D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1080" lvl="0" marL="36180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269B0"/>
              </a:buClr>
              <a:buSzPts val="2400"/>
              <a:buFont typeface="Noto Sans Symbols"/>
              <a:buChar char="▪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period of interest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"/>
          <p:cNvSpPr/>
          <p:nvPr/>
        </p:nvSpPr>
        <p:spPr>
          <a:xfrm>
            <a:off x="5328000" y="2880000"/>
            <a:ext cx="1079639" cy="935640"/>
          </a:xfrm>
          <a:custGeom>
            <a:rect b="b" l="l" r="r" t="t"/>
            <a:pathLst>
              <a:path extrusionOk="0" h="2602" w="3002">
                <a:moveTo>
                  <a:pt x="0" y="650"/>
                </a:moveTo>
                <a:lnTo>
                  <a:pt x="2250" y="650"/>
                </a:lnTo>
                <a:lnTo>
                  <a:pt x="2250" y="0"/>
                </a:lnTo>
                <a:lnTo>
                  <a:pt x="3001" y="1300"/>
                </a:lnTo>
                <a:lnTo>
                  <a:pt x="2250" y="2601"/>
                </a:lnTo>
                <a:lnTo>
                  <a:pt x="2250" y="1950"/>
                </a:lnTo>
                <a:lnTo>
                  <a:pt x="0" y="1950"/>
                </a:lnTo>
                <a:lnTo>
                  <a:pt x="0" y="650"/>
                </a:lnTo>
              </a:path>
            </a:pathLst>
          </a:cu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4"/>
          <p:cNvSpPr/>
          <p:nvPr/>
        </p:nvSpPr>
        <p:spPr>
          <a:xfrm>
            <a:off x="6552000" y="1368000"/>
            <a:ext cx="5183700" cy="3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5640" lvl="0" marL="216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i="0" lang="de-DE" sz="2200" u="none" cap="none" strike="noStrike">
                <a:latin typeface="Arial"/>
                <a:ea typeface="Arial"/>
                <a:cs typeface="Arial"/>
                <a:sym typeface="Arial"/>
              </a:rPr>
              <a:t>Checking for image availability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640" lvl="0" marL="216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i="0" lang="de-DE" sz="2200" u="none" cap="none" strike="noStrike">
                <a:latin typeface="Arial"/>
                <a:ea typeface="Arial"/>
                <a:cs typeface="Arial"/>
                <a:sym typeface="Arial"/>
              </a:rPr>
              <a:t>Downloading of Data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640" lvl="0" marL="216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i="0" lang="de-DE" sz="2200" u="none" cap="none" strike="noStrike">
                <a:latin typeface="Arial"/>
                <a:ea typeface="Arial"/>
                <a:cs typeface="Arial"/>
                <a:sym typeface="Arial"/>
              </a:rPr>
              <a:t>Preprocessing into glacier-wise directories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640" lvl="0" marL="216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i="0" lang="de-DE" sz="2200" u="none" cap="none" strike="noStrike">
                <a:latin typeface="Arial"/>
                <a:ea typeface="Arial"/>
                <a:cs typeface="Arial"/>
                <a:sym typeface="Arial"/>
              </a:rPr>
              <a:t>Image corrections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5640" lvl="0" marL="216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i="0" lang="de-DE" sz="2200" u="none" cap="none" strike="noStrike">
                <a:latin typeface="Arial"/>
                <a:ea typeface="Arial"/>
                <a:cs typeface="Arial"/>
                <a:sym typeface="Arial"/>
              </a:rPr>
              <a:t>Snow Mapping (3 algorithms tested)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Workflow of SnowIceSen: Image Corrections: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Picture 2" descr=""/>
          <p:cNvPicPr/>
          <p:nvPr/>
        </p:nvPicPr>
        <p:blipFill>
          <a:blip r:embed="rId1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272" name="CustomShape 4"/>
          <p:cNvSpPr/>
          <p:nvPr/>
        </p:nvSpPr>
        <p:spPr>
          <a:xfrm>
            <a:off x="508680" y="1660320"/>
            <a:ext cx="7126560" cy="441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1.  Terrain Correction:  Ekstrand Correction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2.  Cloud Masking:  S2cloudless </a:t>
            </a:r>
            <a:endParaRPr b="0" lang="de-DE" sz="24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Machine learning based method</a:t>
            </a:r>
            <a:endParaRPr b="0" lang="de-DE" sz="20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Superior results compared to all other single scene algorithms available for Sentinel-2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Noto Sans CJK SC"/>
              </a:rPr>
              <a:t>3.  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Masking Debris Cover</a:t>
            </a:r>
            <a:endParaRPr b="0" lang="de-DE" sz="24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NDSI &lt; 0.2 to mask debris cover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endParaRPr b="0" lang="de-DE" sz="2000" spc="-1" strike="noStrike">
              <a:latin typeface="Arial"/>
            </a:endParaRPr>
          </a:p>
        </p:txBody>
      </p:sp>
      <p:pic>
        <p:nvPicPr>
          <p:cNvPr id="273" name="Grafik 24" descr=""/>
          <p:cNvPicPr/>
          <p:nvPr/>
        </p:nvPicPr>
        <p:blipFill>
          <a:blip r:embed="rId2"/>
          <a:srcRect l="15545" t="10622" r="20466" b="0"/>
          <a:stretch/>
        </p:blipFill>
        <p:spPr>
          <a:xfrm>
            <a:off x="8290800" y="1660320"/>
            <a:ext cx="3375720" cy="353628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Workflow of SnowIceSen: Snow Mapping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7" name="Picture 2" descr=""/>
          <p:cNvPicPr/>
          <p:nvPr/>
        </p:nvPicPr>
        <p:blipFill>
          <a:blip r:embed="rId1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278" name="CustomShape 4"/>
          <p:cNvSpPr/>
          <p:nvPr/>
        </p:nvSpPr>
        <p:spPr>
          <a:xfrm>
            <a:off x="508680" y="1660320"/>
            <a:ext cx="7126560" cy="441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499"/>
              </a:spcBef>
              <a:buClr>
                <a:srgbClr val="1269b0"/>
              </a:buClr>
              <a:buFont typeface="Arial"/>
              <a:buAutoNum type="arabicPeriod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ASMAG (Automated Mapping of Snow and Ice on Glaciers by P. Rastner, 2019): </a:t>
            </a:r>
            <a:endParaRPr b="0" lang="de-DE" sz="2400" spc="-1" strike="noStrike">
              <a:latin typeface="Arial"/>
            </a:endParaRPr>
          </a:p>
          <a:p>
            <a:pPr lvl="1" marL="627120" indent="-264240">
              <a:lnSpc>
                <a:spcPct val="10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Otsu-Thresholding on NIR band</a:t>
            </a:r>
            <a:endParaRPr b="0" lang="de-DE" sz="2000" spc="-1" strike="noStrike">
              <a:latin typeface="Arial"/>
            </a:endParaRPr>
          </a:p>
          <a:p>
            <a:pPr marL="361800">
              <a:lnSpc>
                <a:spcPct val="100000"/>
              </a:lnSpc>
              <a:spcBef>
                <a:spcPts val="400"/>
              </a:spcBef>
            </a:pPr>
            <a:endParaRPr b="0" lang="de-DE" sz="2000" spc="-1" strike="noStrike">
              <a:latin typeface="Arial"/>
            </a:endParaRPr>
          </a:p>
        </p:txBody>
      </p:sp>
      <p:pic>
        <p:nvPicPr>
          <p:cNvPr id="279" name="Grafik 4" descr=""/>
          <p:cNvPicPr/>
          <p:nvPr/>
        </p:nvPicPr>
        <p:blipFill>
          <a:blip r:embed="rId2"/>
          <a:stretch/>
        </p:blipFill>
        <p:spPr>
          <a:xfrm>
            <a:off x="837000" y="2958480"/>
            <a:ext cx="3239640" cy="2904120"/>
          </a:xfrm>
          <a:prstGeom prst="rect">
            <a:avLst/>
          </a:prstGeom>
          <a:ln>
            <a:noFill/>
          </a:ln>
        </p:spPr>
      </p:pic>
      <p:pic>
        <p:nvPicPr>
          <p:cNvPr id="280" name="Grafik 8" descr=""/>
          <p:cNvPicPr/>
          <p:nvPr/>
        </p:nvPicPr>
        <p:blipFill>
          <a:blip r:embed="rId3"/>
          <a:stretch/>
        </p:blipFill>
        <p:spPr>
          <a:xfrm>
            <a:off x="7533720" y="1828800"/>
            <a:ext cx="3951720" cy="403416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2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Workflow of SnowIceSen: Snow Mapping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4" name="Picture 2" descr=""/>
          <p:cNvPicPr/>
          <p:nvPr/>
        </p:nvPicPr>
        <p:blipFill>
          <a:blip r:embed="rId1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285" name="CustomShape 4"/>
          <p:cNvSpPr/>
          <p:nvPr/>
        </p:nvSpPr>
        <p:spPr>
          <a:xfrm>
            <a:off x="508680" y="1660320"/>
            <a:ext cx="6293160" cy="441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499"/>
              </a:spcBef>
              <a:buClr>
                <a:srgbClr val="1269b0"/>
              </a:buClr>
              <a:buFont typeface="Arial"/>
              <a:buAutoNum type="arabicPeriod" startAt="2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2- Step classification after K. Naegeli, 2019:</a:t>
            </a:r>
            <a:endParaRPr b="0" lang="de-DE" sz="2400" spc="-1" strike="noStrike">
              <a:latin typeface="Arial"/>
            </a:endParaRPr>
          </a:p>
          <a:p>
            <a:pPr lvl="1" marL="627120" indent="-2642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Primary Classification: Ambiguous Area</a:t>
            </a:r>
            <a:endParaRPr b="0" lang="de-DE" sz="2000" spc="-1" strike="noStrike">
              <a:latin typeface="Arial"/>
            </a:endParaRPr>
          </a:p>
          <a:p>
            <a:pPr lvl="1" marL="627120" indent="-2642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Secondary Classification:</a:t>
            </a:r>
            <a:endParaRPr b="0" lang="de-DE" sz="2000" spc="-1" strike="noStrike">
              <a:latin typeface="Arial"/>
            </a:endParaRPr>
          </a:p>
          <a:p>
            <a:pPr lvl="2" marL="893880" indent="-2660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Estimate Snow Line Altitude (SLA)</a:t>
            </a:r>
            <a:endParaRPr b="0" lang="de-DE" sz="1800" spc="-1" strike="noStrike">
              <a:latin typeface="Arial"/>
            </a:endParaRPr>
          </a:p>
          <a:p>
            <a:pPr lvl="2" marL="893880" indent="-2660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Penalty Function </a:t>
            </a:r>
            <a:endParaRPr b="0" lang="de-DE" sz="1800" spc="-1" strike="noStrike">
              <a:latin typeface="Arial"/>
            </a:endParaRPr>
          </a:p>
          <a:p>
            <a:pPr lvl="1" marL="627120" indent="-2642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Outlier Suppresion in Radius of 500 Meters around SLA estimate</a:t>
            </a:r>
            <a:endParaRPr b="0" lang="de-DE" sz="2000" spc="-1" strike="noStrike">
              <a:latin typeface="Arial"/>
            </a:endParaRPr>
          </a:p>
        </p:txBody>
      </p:sp>
      <p:pic>
        <p:nvPicPr>
          <p:cNvPr id="286" name="Grafik 4" descr=""/>
          <p:cNvPicPr/>
          <p:nvPr/>
        </p:nvPicPr>
        <p:blipFill>
          <a:blip r:embed="rId2"/>
          <a:stretch/>
        </p:blipFill>
        <p:spPr>
          <a:xfrm>
            <a:off x="6802920" y="1755360"/>
            <a:ext cx="1552320" cy="3395520"/>
          </a:xfrm>
          <a:prstGeom prst="rect">
            <a:avLst/>
          </a:prstGeom>
          <a:ln>
            <a:noFill/>
          </a:ln>
        </p:spPr>
      </p:pic>
      <p:pic>
        <p:nvPicPr>
          <p:cNvPr id="287" name="Grafik 7" descr=""/>
          <p:cNvPicPr/>
          <p:nvPr/>
        </p:nvPicPr>
        <p:blipFill>
          <a:blip r:embed="rId3"/>
          <a:stretch/>
        </p:blipFill>
        <p:spPr>
          <a:xfrm>
            <a:off x="8563320" y="1775880"/>
            <a:ext cx="1527120" cy="3395520"/>
          </a:xfrm>
          <a:prstGeom prst="rect">
            <a:avLst/>
          </a:prstGeom>
          <a:ln>
            <a:noFill/>
          </a:ln>
        </p:spPr>
      </p:pic>
      <p:pic>
        <p:nvPicPr>
          <p:cNvPr id="288" name="Grafik 11" descr=""/>
          <p:cNvPicPr/>
          <p:nvPr/>
        </p:nvPicPr>
        <p:blipFill>
          <a:blip r:embed="rId4"/>
          <a:stretch/>
        </p:blipFill>
        <p:spPr>
          <a:xfrm>
            <a:off x="10255680" y="1755360"/>
            <a:ext cx="1514160" cy="339552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11624760" y="6308640"/>
            <a:ext cx="35460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"/>
          <p:cNvSpPr/>
          <p:nvPr/>
        </p:nvSpPr>
        <p:spPr>
          <a:xfrm>
            <a:off x="324000" y="620640"/>
            <a:ext cx="11537280" cy="9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4000" rIns="144000" tIns="54000" bIns="0">
            <a:no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Workflow of SnowIceSen: Snow Mapping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7953120" y="6308640"/>
            <a:ext cx="3671280" cy="4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2" name="Picture 2" descr=""/>
          <p:cNvPicPr/>
          <p:nvPr/>
        </p:nvPicPr>
        <p:blipFill>
          <a:blip r:embed="rId1"/>
          <a:stretch/>
        </p:blipFill>
        <p:spPr>
          <a:xfrm>
            <a:off x="324000" y="6345360"/>
            <a:ext cx="2436480" cy="332280"/>
          </a:xfrm>
          <a:prstGeom prst="rect">
            <a:avLst/>
          </a:prstGeom>
          <a:ln>
            <a:noFill/>
          </a:ln>
        </p:spPr>
      </p:pic>
      <p:sp>
        <p:nvSpPr>
          <p:cNvPr id="293" name="CustomShape 4"/>
          <p:cNvSpPr/>
          <p:nvPr/>
        </p:nvSpPr>
        <p:spPr>
          <a:xfrm>
            <a:off x="508680" y="1660320"/>
            <a:ext cx="6293160" cy="441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456480">
              <a:lnSpc>
                <a:spcPct val="100000"/>
              </a:lnSpc>
              <a:spcBef>
                <a:spcPts val="499"/>
              </a:spcBef>
              <a:buClr>
                <a:srgbClr val="1269b0"/>
              </a:buClr>
              <a:buFont typeface="Arial"/>
              <a:buAutoNum type="arabicPeriod" startAt="3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Alternate version of the 2- Step classification after K. Naegeli, 2019:</a:t>
            </a:r>
            <a:endParaRPr b="0" lang="de-DE" sz="2400" spc="-1" strike="noStrike">
              <a:latin typeface="Arial"/>
            </a:endParaRPr>
          </a:p>
          <a:p>
            <a:pPr lvl="1" marL="627120" indent="-2642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Iterative fitting function to estimate SLA</a:t>
            </a:r>
            <a:endParaRPr b="0" lang="de-DE" sz="2000" spc="-1" strike="noStrike">
              <a:latin typeface="Arial"/>
            </a:endParaRPr>
          </a:p>
          <a:p>
            <a:pPr lvl="1" marL="627120" indent="-2642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2000" spc="-1" strike="noStrike">
              <a:latin typeface="Arial"/>
            </a:endParaRPr>
          </a:p>
          <a:p>
            <a:pPr lvl="1" marL="627120" indent="-2642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2000" spc="-1" strike="noStrike">
              <a:latin typeface="Arial"/>
            </a:endParaRPr>
          </a:p>
          <a:p>
            <a:pPr lvl="1" marL="627120" indent="-2642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2000" spc="-1" strike="noStrike">
              <a:latin typeface="Arial"/>
            </a:endParaRPr>
          </a:p>
          <a:p>
            <a:pPr lvl="1" marL="627120" indent="-264240">
              <a:lnSpc>
                <a:spcPct val="150000"/>
              </a:lnSpc>
              <a:spcBef>
                <a:spcPts val="400"/>
              </a:spcBef>
              <a:buClr>
                <a:srgbClr val="1269b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Flexible value for critical radius based on goodness-of-fit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2000" spc="-1" strike="noStrike">
              <a:latin typeface="Arial"/>
            </a:endParaRPr>
          </a:p>
        </p:txBody>
      </p:sp>
      <p:pic>
        <p:nvPicPr>
          <p:cNvPr id="294" name="Grafik 8" descr=""/>
          <p:cNvPicPr/>
          <p:nvPr/>
        </p:nvPicPr>
        <p:blipFill>
          <a:blip r:embed="rId2"/>
          <a:stretch/>
        </p:blipFill>
        <p:spPr>
          <a:xfrm>
            <a:off x="7220520" y="2061000"/>
            <a:ext cx="4031640" cy="3137760"/>
          </a:xfrm>
          <a:prstGeom prst="rect">
            <a:avLst/>
          </a:prstGeom>
          <a:ln>
            <a:noFill/>
          </a:ln>
        </p:spPr>
      </p:pic>
      <p:pic>
        <p:nvPicPr>
          <p:cNvPr id="295" name="" descr=""/>
          <p:cNvPicPr/>
          <p:nvPr/>
        </p:nvPicPr>
        <p:blipFill>
          <a:blip r:embed="rId3"/>
          <a:stretch/>
        </p:blipFill>
        <p:spPr>
          <a:xfrm>
            <a:off x="523800" y="3168000"/>
            <a:ext cx="5667840" cy="1342440"/>
          </a:xfrm>
          <a:prstGeom prst="rect">
            <a:avLst/>
          </a:prstGeom>
          <a:ln>
            <a:noFill/>
          </a:ln>
        </p:spPr>
      </p:pic>
    </p:spTree>
  </p:cSld>
  <p:transition>
    <p:fad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