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256" r:id="rId2"/>
    <p:sldId id="488" r:id="rId3"/>
    <p:sldId id="457" r:id="rId4"/>
    <p:sldId id="503" r:id="rId5"/>
    <p:sldId id="339" r:id="rId6"/>
    <p:sldId id="420" r:id="rId7"/>
    <p:sldId id="480" r:id="rId8"/>
    <p:sldId id="502" r:id="rId9"/>
    <p:sldId id="338" r:id="rId10"/>
    <p:sldId id="500" r:id="rId11"/>
    <p:sldId id="494" r:id="rId12"/>
    <p:sldId id="495" r:id="rId13"/>
    <p:sldId id="499" r:id="rId14"/>
    <p:sldId id="341" r:id="rId15"/>
    <p:sldId id="299" r:id="rId16"/>
    <p:sldId id="428" r:id="rId17"/>
    <p:sldId id="421" r:id="rId18"/>
    <p:sldId id="422" r:id="rId19"/>
    <p:sldId id="455" r:id="rId20"/>
    <p:sldId id="456" r:id="rId21"/>
    <p:sldId id="508" r:id="rId22"/>
    <p:sldId id="507" r:id="rId23"/>
    <p:sldId id="504" r:id="rId24"/>
    <p:sldId id="509" r:id="rId25"/>
    <p:sldId id="510" r:id="rId26"/>
    <p:sldId id="511" r:id="rId27"/>
    <p:sldId id="505" r:id="rId28"/>
    <p:sldId id="506" r:id="rId29"/>
    <p:sldId id="475" r:id="rId30"/>
    <p:sldId id="492" r:id="rId31"/>
    <p:sldId id="433" r:id="rId32"/>
    <p:sldId id="460" r:id="rId33"/>
    <p:sldId id="464" r:id="rId34"/>
    <p:sldId id="471" r:id="rId35"/>
    <p:sldId id="347" r:id="rId36"/>
    <p:sldId id="414" r:id="rId37"/>
    <p:sldId id="473" r:id="rId38"/>
    <p:sldId id="470" r:id="rId39"/>
    <p:sldId id="478" r:id="rId40"/>
    <p:sldId id="466" r:id="rId41"/>
    <p:sldId id="481" r:id="rId42"/>
    <p:sldId id="482" r:id="rId43"/>
    <p:sldId id="483" r:id="rId44"/>
    <p:sldId id="484" r:id="rId45"/>
    <p:sldId id="485" r:id="rId46"/>
    <p:sldId id="486" r:id="rId47"/>
    <p:sldId id="501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01DC9C7E-9B41-4A9E-83F9-AE31377DF7B2}">
          <p14:sldIdLst>
            <p14:sldId id="256"/>
            <p14:sldId id="488"/>
            <p14:sldId id="457"/>
            <p14:sldId id="503"/>
            <p14:sldId id="339"/>
          </p14:sldIdLst>
        </p14:section>
        <p14:section name="Methods" id="{569ED782-D919-45B0-A871-9C6EF12C4A10}">
          <p14:sldIdLst>
            <p14:sldId id="420"/>
            <p14:sldId id="480"/>
            <p14:sldId id="502"/>
          </p14:sldIdLst>
        </p14:section>
        <p14:section name="results" id="{D29652FF-324B-4EBB-A33E-2722BB6BFDE4}">
          <p14:sldIdLst>
            <p14:sldId id="338"/>
            <p14:sldId id="500"/>
          </p14:sldIdLst>
        </p14:section>
        <p14:section name="discussion" id="{296748FD-BE90-4D0F-849A-C2AA13D49B98}">
          <p14:sldIdLst>
            <p14:sldId id="494"/>
            <p14:sldId id="495"/>
            <p14:sldId id="499"/>
            <p14:sldId id="341"/>
            <p14:sldId id="299"/>
          </p14:sldIdLst>
        </p14:section>
        <p14:section name="annex" id="{0092031E-EFD9-447C-A186-D5BC6CB8DE5C}">
          <p14:sldIdLst>
            <p14:sldId id="428"/>
            <p14:sldId id="421"/>
            <p14:sldId id="422"/>
            <p14:sldId id="455"/>
            <p14:sldId id="456"/>
            <p14:sldId id="508"/>
            <p14:sldId id="507"/>
            <p14:sldId id="504"/>
            <p14:sldId id="509"/>
            <p14:sldId id="510"/>
            <p14:sldId id="511"/>
            <p14:sldId id="505"/>
            <p14:sldId id="506"/>
            <p14:sldId id="475"/>
            <p14:sldId id="492"/>
            <p14:sldId id="433"/>
            <p14:sldId id="460"/>
            <p14:sldId id="464"/>
            <p14:sldId id="471"/>
            <p14:sldId id="347"/>
            <p14:sldId id="414"/>
            <p14:sldId id="473"/>
            <p14:sldId id="470"/>
            <p14:sldId id="478"/>
            <p14:sldId id="466"/>
            <p14:sldId id="481"/>
            <p14:sldId id="482"/>
            <p14:sldId id="483"/>
            <p14:sldId id="484"/>
            <p14:sldId id="485"/>
            <p14:sldId id="486"/>
            <p14:sldId id="5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andun Martina" initials="BM" lastIdx="1" clrIdx="0">
    <p:extLst>
      <p:ext uri="{19B8F6BF-5375-455C-9EA6-DF929625EA0E}">
        <p15:presenceInfo xmlns:p15="http://schemas.microsoft.com/office/powerpoint/2012/main" userId="S-1-5-21-329068152-484061587-839522115-1046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00FF"/>
    <a:srgbClr val="9A349C"/>
    <a:srgbClr val="D79D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63" autoAdjust="0"/>
    <p:restoredTop sz="94660"/>
  </p:normalViewPr>
  <p:slideViewPr>
    <p:cSldViewPr snapToGrid="0">
      <p:cViewPr>
        <p:scale>
          <a:sx n="100" d="100"/>
          <a:sy n="100" d="100"/>
        </p:scale>
        <p:origin x="893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smtClean="0"/>
              <a:t>25/09/2018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256A6-884C-4058-99CC-9D89C32A16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0375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smtClean="0"/>
              <a:t>25/09/2018</a:t>
            </a:r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2040A-E3B7-47FF-8283-73928FC346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4043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Introd</a:t>
            </a:r>
            <a:r>
              <a:rPr lang="fr-CH" baseline="0" dirty="0" smtClean="0"/>
              <a:t> </a:t>
            </a:r>
            <a:r>
              <a:rPr lang="fr-CH" baseline="0" dirty="0" err="1" smtClean="0"/>
              <a:t>kyrgyzstan</a:t>
            </a:r>
            <a:r>
              <a:rPr lang="fr-CH" baseline="0" dirty="0" smtClean="0"/>
              <a:t> : </a:t>
            </a:r>
            <a:r>
              <a:rPr lang="fr-CH" baseline="0" dirty="0" err="1" smtClean="0"/>
              <a:t>old</a:t>
            </a:r>
            <a:r>
              <a:rPr lang="fr-CH" baseline="0" dirty="0" smtClean="0"/>
              <a:t> monitoring </a:t>
            </a:r>
            <a:r>
              <a:rPr lang="fr-CH" baseline="0" dirty="0" smtClean="0">
                <a:sym typeface="Wingdings" pitchFamily="2" charset="2"/>
              </a:rPr>
              <a:t> </a:t>
            </a:r>
            <a:r>
              <a:rPr lang="fr-CH" baseline="0" dirty="0" err="1" smtClean="0">
                <a:sym typeface="Wingdings" pitchFamily="2" charset="2"/>
              </a:rPr>
              <a:t>aprupt</a:t>
            </a:r>
            <a:r>
              <a:rPr lang="fr-CH" baseline="0" dirty="0" smtClean="0">
                <a:sym typeface="Wingdings" pitchFamily="2" charset="2"/>
              </a:rPr>
              <a:t> breakdown  </a:t>
            </a:r>
            <a:r>
              <a:rPr lang="fr-CH" baseline="0" dirty="0" err="1" smtClean="0">
                <a:sym typeface="Wingdings" pitchFamily="2" charset="2"/>
              </a:rPr>
              <a:t>reestablishment</a:t>
            </a:r>
            <a:r>
              <a:rPr lang="fr-CH" baseline="0" dirty="0" smtClean="0">
                <a:sym typeface="Wingdings" pitchFamily="2" charset="2"/>
              </a:rPr>
              <a:t> in 2011</a:t>
            </a:r>
          </a:p>
          <a:p>
            <a:r>
              <a:rPr lang="fr-CH" baseline="0" dirty="0" err="1" smtClean="0">
                <a:sym typeface="Wingdings" pitchFamily="2" charset="2"/>
              </a:rPr>
              <a:t>Motiviation</a:t>
            </a:r>
            <a:r>
              <a:rPr lang="fr-CH" baseline="0" dirty="0" smtClean="0">
                <a:sym typeface="Wingdings" pitchFamily="2" charset="2"/>
              </a:rPr>
              <a:t>: </a:t>
            </a:r>
            <a:r>
              <a:rPr lang="fr-CH" baseline="0" dirty="0" err="1" smtClean="0">
                <a:sym typeface="Wingdings" pitchFamily="2" charset="2"/>
              </a:rPr>
              <a:t>underrepresented</a:t>
            </a:r>
            <a:r>
              <a:rPr lang="fr-CH" baseline="0" dirty="0" smtClean="0">
                <a:sym typeface="Wingdings" pitchFamily="2" charset="2"/>
              </a:rPr>
              <a:t> in WGMS</a:t>
            </a:r>
          </a:p>
          <a:p>
            <a:r>
              <a:rPr lang="fr-CH" baseline="0" dirty="0" err="1" smtClean="0">
                <a:sym typeface="Wingdings" pitchFamily="2" charset="2"/>
              </a:rPr>
              <a:t>Need</a:t>
            </a:r>
            <a:r>
              <a:rPr lang="fr-CH" baseline="0" dirty="0" smtClean="0">
                <a:sym typeface="Wingdings" pitchFamily="2" charset="2"/>
              </a:rPr>
              <a:t> of monitoring: glacier </a:t>
            </a:r>
            <a:r>
              <a:rPr lang="fr-CH" baseline="0" dirty="0" err="1" smtClean="0">
                <a:sym typeface="Wingdings" pitchFamily="2" charset="2"/>
              </a:rPr>
              <a:t>retreat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patter</a:t>
            </a:r>
            <a:r>
              <a:rPr lang="fr-CH" baseline="0" dirty="0" smtClean="0">
                <a:sym typeface="Wingdings" pitchFamily="2" charset="2"/>
              </a:rPr>
              <a:t>/</a:t>
            </a:r>
            <a:r>
              <a:rPr lang="fr-CH" baseline="0" dirty="0" err="1" smtClean="0">
                <a:sym typeface="Wingdings" pitchFamily="2" charset="2"/>
              </a:rPr>
              <a:t>climate</a:t>
            </a:r>
            <a:r>
              <a:rPr lang="fr-CH" baseline="0" dirty="0" smtClean="0">
                <a:sym typeface="Wingdings" pitchFamily="2" charset="2"/>
              </a:rPr>
              <a:t> influence/</a:t>
            </a:r>
            <a:r>
              <a:rPr lang="fr-CH" baseline="0" dirty="0" err="1" smtClean="0">
                <a:sym typeface="Wingdings" pitchFamily="2" charset="2"/>
              </a:rPr>
              <a:t>hydorlogical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porpose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EE21F-10B6-4169-9462-00AF964AF816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5362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Introd</a:t>
            </a:r>
            <a:r>
              <a:rPr lang="fr-CH" baseline="0" dirty="0" smtClean="0"/>
              <a:t> </a:t>
            </a:r>
            <a:r>
              <a:rPr lang="fr-CH" baseline="0" dirty="0" err="1" smtClean="0"/>
              <a:t>kyrgyzstan</a:t>
            </a:r>
            <a:r>
              <a:rPr lang="fr-CH" baseline="0" dirty="0" smtClean="0"/>
              <a:t> : </a:t>
            </a:r>
            <a:r>
              <a:rPr lang="fr-CH" baseline="0" dirty="0" err="1" smtClean="0"/>
              <a:t>old</a:t>
            </a:r>
            <a:r>
              <a:rPr lang="fr-CH" baseline="0" dirty="0" smtClean="0"/>
              <a:t> monitoring </a:t>
            </a:r>
            <a:r>
              <a:rPr lang="fr-CH" baseline="0" dirty="0" smtClean="0">
                <a:sym typeface="Wingdings" pitchFamily="2" charset="2"/>
              </a:rPr>
              <a:t> </a:t>
            </a:r>
            <a:r>
              <a:rPr lang="fr-CH" baseline="0" dirty="0" err="1" smtClean="0">
                <a:sym typeface="Wingdings" pitchFamily="2" charset="2"/>
              </a:rPr>
              <a:t>aprupt</a:t>
            </a:r>
            <a:r>
              <a:rPr lang="fr-CH" baseline="0" dirty="0" smtClean="0">
                <a:sym typeface="Wingdings" pitchFamily="2" charset="2"/>
              </a:rPr>
              <a:t> breakdown  </a:t>
            </a:r>
            <a:r>
              <a:rPr lang="fr-CH" baseline="0" dirty="0" err="1" smtClean="0">
                <a:sym typeface="Wingdings" pitchFamily="2" charset="2"/>
              </a:rPr>
              <a:t>reestablishment</a:t>
            </a:r>
            <a:r>
              <a:rPr lang="fr-CH" baseline="0" dirty="0" smtClean="0">
                <a:sym typeface="Wingdings" pitchFamily="2" charset="2"/>
              </a:rPr>
              <a:t> in 2011</a:t>
            </a:r>
          </a:p>
          <a:p>
            <a:r>
              <a:rPr lang="fr-CH" baseline="0" dirty="0" err="1" smtClean="0">
                <a:sym typeface="Wingdings" pitchFamily="2" charset="2"/>
              </a:rPr>
              <a:t>Motiviation</a:t>
            </a:r>
            <a:r>
              <a:rPr lang="fr-CH" baseline="0" dirty="0" smtClean="0">
                <a:sym typeface="Wingdings" pitchFamily="2" charset="2"/>
              </a:rPr>
              <a:t>: </a:t>
            </a:r>
            <a:r>
              <a:rPr lang="fr-CH" baseline="0" dirty="0" err="1" smtClean="0">
                <a:sym typeface="Wingdings" pitchFamily="2" charset="2"/>
              </a:rPr>
              <a:t>underrepresented</a:t>
            </a:r>
            <a:r>
              <a:rPr lang="fr-CH" baseline="0" dirty="0" smtClean="0">
                <a:sym typeface="Wingdings" pitchFamily="2" charset="2"/>
              </a:rPr>
              <a:t> in WGMS</a:t>
            </a:r>
          </a:p>
          <a:p>
            <a:r>
              <a:rPr lang="fr-CH" baseline="0" dirty="0" err="1" smtClean="0">
                <a:sym typeface="Wingdings" pitchFamily="2" charset="2"/>
              </a:rPr>
              <a:t>Need</a:t>
            </a:r>
            <a:r>
              <a:rPr lang="fr-CH" baseline="0" dirty="0" smtClean="0">
                <a:sym typeface="Wingdings" pitchFamily="2" charset="2"/>
              </a:rPr>
              <a:t> of monitoring: glacier </a:t>
            </a:r>
            <a:r>
              <a:rPr lang="fr-CH" baseline="0" dirty="0" err="1" smtClean="0">
                <a:sym typeface="Wingdings" pitchFamily="2" charset="2"/>
              </a:rPr>
              <a:t>retreat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patter</a:t>
            </a:r>
            <a:r>
              <a:rPr lang="fr-CH" baseline="0" dirty="0" smtClean="0">
                <a:sym typeface="Wingdings" pitchFamily="2" charset="2"/>
              </a:rPr>
              <a:t>/</a:t>
            </a:r>
            <a:r>
              <a:rPr lang="fr-CH" baseline="0" dirty="0" err="1" smtClean="0">
                <a:sym typeface="Wingdings" pitchFamily="2" charset="2"/>
              </a:rPr>
              <a:t>climate</a:t>
            </a:r>
            <a:r>
              <a:rPr lang="fr-CH" baseline="0" dirty="0" smtClean="0">
                <a:sym typeface="Wingdings" pitchFamily="2" charset="2"/>
              </a:rPr>
              <a:t> influence/</a:t>
            </a:r>
            <a:r>
              <a:rPr lang="fr-CH" baseline="0" dirty="0" err="1" smtClean="0">
                <a:sym typeface="Wingdings" pitchFamily="2" charset="2"/>
              </a:rPr>
              <a:t>hydorlogical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porpose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EE21F-10B6-4169-9462-00AF964AF816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7013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Introd</a:t>
            </a:r>
            <a:r>
              <a:rPr lang="fr-CH" baseline="0" dirty="0" smtClean="0"/>
              <a:t> </a:t>
            </a:r>
            <a:r>
              <a:rPr lang="fr-CH" baseline="0" dirty="0" err="1" smtClean="0"/>
              <a:t>kyrgyzstan</a:t>
            </a:r>
            <a:r>
              <a:rPr lang="fr-CH" baseline="0" dirty="0" smtClean="0"/>
              <a:t> : </a:t>
            </a:r>
            <a:r>
              <a:rPr lang="fr-CH" baseline="0" dirty="0" err="1" smtClean="0"/>
              <a:t>old</a:t>
            </a:r>
            <a:r>
              <a:rPr lang="fr-CH" baseline="0" dirty="0" smtClean="0"/>
              <a:t> monitoring </a:t>
            </a:r>
            <a:r>
              <a:rPr lang="fr-CH" baseline="0" dirty="0" smtClean="0">
                <a:sym typeface="Wingdings" pitchFamily="2" charset="2"/>
              </a:rPr>
              <a:t> </a:t>
            </a:r>
            <a:r>
              <a:rPr lang="fr-CH" baseline="0" dirty="0" err="1" smtClean="0">
                <a:sym typeface="Wingdings" pitchFamily="2" charset="2"/>
              </a:rPr>
              <a:t>aprupt</a:t>
            </a:r>
            <a:r>
              <a:rPr lang="fr-CH" baseline="0" dirty="0" smtClean="0">
                <a:sym typeface="Wingdings" pitchFamily="2" charset="2"/>
              </a:rPr>
              <a:t> breakdown  </a:t>
            </a:r>
            <a:r>
              <a:rPr lang="fr-CH" baseline="0" dirty="0" err="1" smtClean="0">
                <a:sym typeface="Wingdings" pitchFamily="2" charset="2"/>
              </a:rPr>
              <a:t>reestablishment</a:t>
            </a:r>
            <a:r>
              <a:rPr lang="fr-CH" baseline="0" dirty="0" smtClean="0">
                <a:sym typeface="Wingdings" pitchFamily="2" charset="2"/>
              </a:rPr>
              <a:t> in 2011</a:t>
            </a:r>
          </a:p>
          <a:p>
            <a:r>
              <a:rPr lang="fr-CH" baseline="0" dirty="0" err="1" smtClean="0">
                <a:sym typeface="Wingdings" pitchFamily="2" charset="2"/>
              </a:rPr>
              <a:t>Motiviation</a:t>
            </a:r>
            <a:r>
              <a:rPr lang="fr-CH" baseline="0" dirty="0" smtClean="0">
                <a:sym typeface="Wingdings" pitchFamily="2" charset="2"/>
              </a:rPr>
              <a:t>: </a:t>
            </a:r>
            <a:r>
              <a:rPr lang="fr-CH" baseline="0" dirty="0" err="1" smtClean="0">
                <a:sym typeface="Wingdings" pitchFamily="2" charset="2"/>
              </a:rPr>
              <a:t>underrepresented</a:t>
            </a:r>
            <a:r>
              <a:rPr lang="fr-CH" baseline="0" dirty="0" smtClean="0">
                <a:sym typeface="Wingdings" pitchFamily="2" charset="2"/>
              </a:rPr>
              <a:t> in WGMS</a:t>
            </a:r>
          </a:p>
          <a:p>
            <a:r>
              <a:rPr lang="fr-CH" baseline="0" dirty="0" err="1" smtClean="0">
                <a:sym typeface="Wingdings" pitchFamily="2" charset="2"/>
              </a:rPr>
              <a:t>Need</a:t>
            </a:r>
            <a:r>
              <a:rPr lang="fr-CH" baseline="0" dirty="0" smtClean="0">
                <a:sym typeface="Wingdings" pitchFamily="2" charset="2"/>
              </a:rPr>
              <a:t> of monitoring: glacier </a:t>
            </a:r>
            <a:r>
              <a:rPr lang="fr-CH" baseline="0" dirty="0" err="1" smtClean="0">
                <a:sym typeface="Wingdings" pitchFamily="2" charset="2"/>
              </a:rPr>
              <a:t>retreat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patter</a:t>
            </a:r>
            <a:r>
              <a:rPr lang="fr-CH" baseline="0" dirty="0" smtClean="0">
                <a:sym typeface="Wingdings" pitchFamily="2" charset="2"/>
              </a:rPr>
              <a:t>/</a:t>
            </a:r>
            <a:r>
              <a:rPr lang="fr-CH" baseline="0" dirty="0" err="1" smtClean="0">
                <a:sym typeface="Wingdings" pitchFamily="2" charset="2"/>
              </a:rPr>
              <a:t>climate</a:t>
            </a:r>
            <a:r>
              <a:rPr lang="fr-CH" baseline="0" dirty="0" smtClean="0">
                <a:sym typeface="Wingdings" pitchFamily="2" charset="2"/>
              </a:rPr>
              <a:t> influence/</a:t>
            </a:r>
            <a:r>
              <a:rPr lang="fr-CH" baseline="0" dirty="0" err="1" smtClean="0">
                <a:sym typeface="Wingdings" pitchFamily="2" charset="2"/>
              </a:rPr>
              <a:t>hydorlogical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porpose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EE21F-10B6-4169-9462-00AF964AF816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1750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Introd</a:t>
            </a:r>
            <a:r>
              <a:rPr lang="fr-CH" baseline="0" dirty="0" smtClean="0"/>
              <a:t> </a:t>
            </a:r>
            <a:r>
              <a:rPr lang="fr-CH" baseline="0" dirty="0" err="1" smtClean="0"/>
              <a:t>kyrgyzstan</a:t>
            </a:r>
            <a:r>
              <a:rPr lang="fr-CH" baseline="0" dirty="0" smtClean="0"/>
              <a:t> : </a:t>
            </a:r>
            <a:r>
              <a:rPr lang="fr-CH" baseline="0" dirty="0" err="1" smtClean="0"/>
              <a:t>old</a:t>
            </a:r>
            <a:r>
              <a:rPr lang="fr-CH" baseline="0" dirty="0" smtClean="0"/>
              <a:t> monitoring </a:t>
            </a:r>
            <a:r>
              <a:rPr lang="fr-CH" baseline="0" dirty="0" smtClean="0">
                <a:sym typeface="Wingdings" pitchFamily="2" charset="2"/>
              </a:rPr>
              <a:t> </a:t>
            </a:r>
            <a:r>
              <a:rPr lang="fr-CH" baseline="0" dirty="0" err="1" smtClean="0">
                <a:sym typeface="Wingdings" pitchFamily="2" charset="2"/>
              </a:rPr>
              <a:t>aprupt</a:t>
            </a:r>
            <a:r>
              <a:rPr lang="fr-CH" baseline="0" dirty="0" smtClean="0">
                <a:sym typeface="Wingdings" pitchFamily="2" charset="2"/>
              </a:rPr>
              <a:t> breakdown  </a:t>
            </a:r>
            <a:r>
              <a:rPr lang="fr-CH" baseline="0" dirty="0" err="1" smtClean="0">
                <a:sym typeface="Wingdings" pitchFamily="2" charset="2"/>
              </a:rPr>
              <a:t>reestablishment</a:t>
            </a:r>
            <a:r>
              <a:rPr lang="fr-CH" baseline="0" dirty="0" smtClean="0">
                <a:sym typeface="Wingdings" pitchFamily="2" charset="2"/>
              </a:rPr>
              <a:t> in 2011</a:t>
            </a:r>
          </a:p>
          <a:p>
            <a:r>
              <a:rPr lang="fr-CH" baseline="0" dirty="0" err="1" smtClean="0">
                <a:sym typeface="Wingdings" pitchFamily="2" charset="2"/>
              </a:rPr>
              <a:t>Motiviation</a:t>
            </a:r>
            <a:r>
              <a:rPr lang="fr-CH" baseline="0" dirty="0" smtClean="0">
                <a:sym typeface="Wingdings" pitchFamily="2" charset="2"/>
              </a:rPr>
              <a:t>: </a:t>
            </a:r>
            <a:r>
              <a:rPr lang="fr-CH" baseline="0" dirty="0" err="1" smtClean="0">
                <a:sym typeface="Wingdings" pitchFamily="2" charset="2"/>
              </a:rPr>
              <a:t>underrepresented</a:t>
            </a:r>
            <a:r>
              <a:rPr lang="fr-CH" baseline="0" dirty="0" smtClean="0">
                <a:sym typeface="Wingdings" pitchFamily="2" charset="2"/>
              </a:rPr>
              <a:t> in WGMS</a:t>
            </a:r>
          </a:p>
          <a:p>
            <a:r>
              <a:rPr lang="fr-CH" baseline="0" dirty="0" err="1" smtClean="0">
                <a:sym typeface="Wingdings" pitchFamily="2" charset="2"/>
              </a:rPr>
              <a:t>Need</a:t>
            </a:r>
            <a:r>
              <a:rPr lang="fr-CH" baseline="0" dirty="0" smtClean="0">
                <a:sym typeface="Wingdings" pitchFamily="2" charset="2"/>
              </a:rPr>
              <a:t> of monitoring: glacier </a:t>
            </a:r>
            <a:r>
              <a:rPr lang="fr-CH" baseline="0" dirty="0" err="1" smtClean="0">
                <a:sym typeface="Wingdings" pitchFamily="2" charset="2"/>
              </a:rPr>
              <a:t>retreat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patter</a:t>
            </a:r>
            <a:r>
              <a:rPr lang="fr-CH" baseline="0" dirty="0" smtClean="0">
                <a:sym typeface="Wingdings" pitchFamily="2" charset="2"/>
              </a:rPr>
              <a:t>/</a:t>
            </a:r>
            <a:r>
              <a:rPr lang="fr-CH" baseline="0" dirty="0" err="1" smtClean="0">
                <a:sym typeface="Wingdings" pitchFamily="2" charset="2"/>
              </a:rPr>
              <a:t>climate</a:t>
            </a:r>
            <a:r>
              <a:rPr lang="fr-CH" baseline="0" dirty="0" smtClean="0">
                <a:sym typeface="Wingdings" pitchFamily="2" charset="2"/>
              </a:rPr>
              <a:t> influence/</a:t>
            </a:r>
            <a:r>
              <a:rPr lang="fr-CH" baseline="0" dirty="0" err="1" smtClean="0">
                <a:sym typeface="Wingdings" pitchFamily="2" charset="2"/>
              </a:rPr>
              <a:t>hydorlogical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porpose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EE21F-10B6-4169-9462-00AF964AF816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1760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Introd</a:t>
            </a:r>
            <a:r>
              <a:rPr lang="fr-CH" baseline="0" dirty="0" smtClean="0"/>
              <a:t> </a:t>
            </a:r>
            <a:r>
              <a:rPr lang="fr-CH" baseline="0" dirty="0" err="1" smtClean="0"/>
              <a:t>kyrgyzstan</a:t>
            </a:r>
            <a:r>
              <a:rPr lang="fr-CH" baseline="0" dirty="0" smtClean="0"/>
              <a:t> : </a:t>
            </a:r>
            <a:r>
              <a:rPr lang="fr-CH" baseline="0" dirty="0" err="1" smtClean="0"/>
              <a:t>old</a:t>
            </a:r>
            <a:r>
              <a:rPr lang="fr-CH" baseline="0" dirty="0" smtClean="0"/>
              <a:t> monitoring </a:t>
            </a:r>
            <a:r>
              <a:rPr lang="fr-CH" baseline="0" dirty="0" smtClean="0">
                <a:sym typeface="Wingdings" pitchFamily="2" charset="2"/>
              </a:rPr>
              <a:t> </a:t>
            </a:r>
            <a:r>
              <a:rPr lang="fr-CH" baseline="0" dirty="0" err="1" smtClean="0">
                <a:sym typeface="Wingdings" pitchFamily="2" charset="2"/>
              </a:rPr>
              <a:t>aprupt</a:t>
            </a:r>
            <a:r>
              <a:rPr lang="fr-CH" baseline="0" dirty="0" smtClean="0">
                <a:sym typeface="Wingdings" pitchFamily="2" charset="2"/>
              </a:rPr>
              <a:t> breakdown  </a:t>
            </a:r>
            <a:r>
              <a:rPr lang="fr-CH" baseline="0" dirty="0" err="1" smtClean="0">
                <a:sym typeface="Wingdings" pitchFamily="2" charset="2"/>
              </a:rPr>
              <a:t>reestablishment</a:t>
            </a:r>
            <a:r>
              <a:rPr lang="fr-CH" baseline="0" dirty="0" smtClean="0">
                <a:sym typeface="Wingdings" pitchFamily="2" charset="2"/>
              </a:rPr>
              <a:t> in 2011</a:t>
            </a:r>
          </a:p>
          <a:p>
            <a:r>
              <a:rPr lang="fr-CH" baseline="0" dirty="0" err="1" smtClean="0">
                <a:sym typeface="Wingdings" pitchFamily="2" charset="2"/>
              </a:rPr>
              <a:t>Motiviation</a:t>
            </a:r>
            <a:r>
              <a:rPr lang="fr-CH" baseline="0" dirty="0" smtClean="0">
                <a:sym typeface="Wingdings" pitchFamily="2" charset="2"/>
              </a:rPr>
              <a:t>: </a:t>
            </a:r>
            <a:r>
              <a:rPr lang="fr-CH" baseline="0" dirty="0" err="1" smtClean="0">
                <a:sym typeface="Wingdings" pitchFamily="2" charset="2"/>
              </a:rPr>
              <a:t>underrepresented</a:t>
            </a:r>
            <a:r>
              <a:rPr lang="fr-CH" baseline="0" dirty="0" smtClean="0">
                <a:sym typeface="Wingdings" pitchFamily="2" charset="2"/>
              </a:rPr>
              <a:t> in WGMS</a:t>
            </a:r>
          </a:p>
          <a:p>
            <a:r>
              <a:rPr lang="fr-CH" baseline="0" dirty="0" err="1" smtClean="0">
                <a:sym typeface="Wingdings" pitchFamily="2" charset="2"/>
              </a:rPr>
              <a:t>Need</a:t>
            </a:r>
            <a:r>
              <a:rPr lang="fr-CH" baseline="0" dirty="0" smtClean="0">
                <a:sym typeface="Wingdings" pitchFamily="2" charset="2"/>
              </a:rPr>
              <a:t> of monitoring: glacier </a:t>
            </a:r>
            <a:r>
              <a:rPr lang="fr-CH" baseline="0" dirty="0" err="1" smtClean="0">
                <a:sym typeface="Wingdings" pitchFamily="2" charset="2"/>
              </a:rPr>
              <a:t>retreat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patter</a:t>
            </a:r>
            <a:r>
              <a:rPr lang="fr-CH" baseline="0" dirty="0" smtClean="0">
                <a:sym typeface="Wingdings" pitchFamily="2" charset="2"/>
              </a:rPr>
              <a:t>/</a:t>
            </a:r>
            <a:r>
              <a:rPr lang="fr-CH" baseline="0" dirty="0" err="1" smtClean="0">
                <a:sym typeface="Wingdings" pitchFamily="2" charset="2"/>
              </a:rPr>
              <a:t>climate</a:t>
            </a:r>
            <a:r>
              <a:rPr lang="fr-CH" baseline="0" dirty="0" smtClean="0">
                <a:sym typeface="Wingdings" pitchFamily="2" charset="2"/>
              </a:rPr>
              <a:t> influence/</a:t>
            </a:r>
            <a:r>
              <a:rPr lang="fr-CH" baseline="0" dirty="0" err="1" smtClean="0">
                <a:sym typeface="Wingdings" pitchFamily="2" charset="2"/>
              </a:rPr>
              <a:t>hydorlogical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porpose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60411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1363" y="512763"/>
            <a:ext cx="3417887" cy="2562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5844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Introd</a:t>
            </a:r>
            <a:r>
              <a:rPr lang="fr-CH" baseline="0" dirty="0" smtClean="0"/>
              <a:t> </a:t>
            </a:r>
            <a:r>
              <a:rPr lang="fr-CH" baseline="0" dirty="0" err="1" smtClean="0"/>
              <a:t>kyrgyzstan</a:t>
            </a:r>
            <a:r>
              <a:rPr lang="fr-CH" baseline="0" dirty="0" smtClean="0"/>
              <a:t> : </a:t>
            </a:r>
            <a:r>
              <a:rPr lang="fr-CH" baseline="0" dirty="0" err="1" smtClean="0"/>
              <a:t>old</a:t>
            </a:r>
            <a:r>
              <a:rPr lang="fr-CH" baseline="0" dirty="0" smtClean="0"/>
              <a:t> monitoring </a:t>
            </a:r>
            <a:r>
              <a:rPr lang="fr-CH" baseline="0" dirty="0" smtClean="0">
                <a:sym typeface="Wingdings" pitchFamily="2" charset="2"/>
              </a:rPr>
              <a:t> </a:t>
            </a:r>
            <a:r>
              <a:rPr lang="fr-CH" baseline="0" dirty="0" err="1" smtClean="0">
                <a:sym typeface="Wingdings" pitchFamily="2" charset="2"/>
              </a:rPr>
              <a:t>aprupt</a:t>
            </a:r>
            <a:r>
              <a:rPr lang="fr-CH" baseline="0" dirty="0" smtClean="0">
                <a:sym typeface="Wingdings" pitchFamily="2" charset="2"/>
              </a:rPr>
              <a:t> breakdown  </a:t>
            </a:r>
            <a:r>
              <a:rPr lang="fr-CH" baseline="0" dirty="0" err="1" smtClean="0">
                <a:sym typeface="Wingdings" pitchFamily="2" charset="2"/>
              </a:rPr>
              <a:t>reestablishment</a:t>
            </a:r>
            <a:r>
              <a:rPr lang="fr-CH" baseline="0" dirty="0" smtClean="0">
                <a:sym typeface="Wingdings" pitchFamily="2" charset="2"/>
              </a:rPr>
              <a:t> in 2011</a:t>
            </a:r>
          </a:p>
          <a:p>
            <a:r>
              <a:rPr lang="fr-CH" baseline="0" dirty="0" err="1" smtClean="0">
                <a:sym typeface="Wingdings" pitchFamily="2" charset="2"/>
              </a:rPr>
              <a:t>Motiviation</a:t>
            </a:r>
            <a:r>
              <a:rPr lang="fr-CH" baseline="0" dirty="0" smtClean="0">
                <a:sym typeface="Wingdings" pitchFamily="2" charset="2"/>
              </a:rPr>
              <a:t>: </a:t>
            </a:r>
            <a:r>
              <a:rPr lang="fr-CH" baseline="0" dirty="0" err="1" smtClean="0">
                <a:sym typeface="Wingdings" pitchFamily="2" charset="2"/>
              </a:rPr>
              <a:t>underrepresented</a:t>
            </a:r>
            <a:r>
              <a:rPr lang="fr-CH" baseline="0" dirty="0" smtClean="0">
                <a:sym typeface="Wingdings" pitchFamily="2" charset="2"/>
              </a:rPr>
              <a:t> in WGMS</a:t>
            </a:r>
          </a:p>
          <a:p>
            <a:r>
              <a:rPr lang="fr-CH" baseline="0" dirty="0" err="1" smtClean="0">
                <a:sym typeface="Wingdings" pitchFamily="2" charset="2"/>
              </a:rPr>
              <a:t>Need</a:t>
            </a:r>
            <a:r>
              <a:rPr lang="fr-CH" baseline="0" dirty="0" smtClean="0">
                <a:sym typeface="Wingdings" pitchFamily="2" charset="2"/>
              </a:rPr>
              <a:t> of monitoring: glacier </a:t>
            </a:r>
            <a:r>
              <a:rPr lang="fr-CH" baseline="0" dirty="0" err="1" smtClean="0">
                <a:sym typeface="Wingdings" pitchFamily="2" charset="2"/>
              </a:rPr>
              <a:t>retreat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patter</a:t>
            </a:r>
            <a:r>
              <a:rPr lang="fr-CH" baseline="0" dirty="0" smtClean="0">
                <a:sym typeface="Wingdings" pitchFamily="2" charset="2"/>
              </a:rPr>
              <a:t>/</a:t>
            </a:r>
            <a:r>
              <a:rPr lang="fr-CH" baseline="0" dirty="0" err="1" smtClean="0">
                <a:sym typeface="Wingdings" pitchFamily="2" charset="2"/>
              </a:rPr>
              <a:t>climate</a:t>
            </a:r>
            <a:r>
              <a:rPr lang="fr-CH" baseline="0" dirty="0" smtClean="0">
                <a:sym typeface="Wingdings" pitchFamily="2" charset="2"/>
              </a:rPr>
              <a:t> influence/</a:t>
            </a:r>
            <a:r>
              <a:rPr lang="fr-CH" baseline="0" dirty="0" err="1" smtClean="0">
                <a:sym typeface="Wingdings" pitchFamily="2" charset="2"/>
              </a:rPr>
              <a:t>hydorlogical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porpose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647409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kann man tun, wenn es zu wenige SL Beobachtungen gibt um gute </a:t>
            </a:r>
            <a:r>
              <a:rPr lang="de-CH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rating</a:t>
            </a:r>
            <a:r>
              <a:rPr lang="de-C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curve</a:t>
            </a:r>
            <a:r>
              <a:rPr lang="de-C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herzuleiten? =&gt; </a:t>
            </a:r>
            <a:r>
              <a:rPr lang="de-CH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idealized</a:t>
            </a:r>
            <a:r>
              <a:rPr lang="de-C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curve</a:t>
            </a:r>
            <a:r>
              <a:rPr lang="de-CH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Ausserdem musst Du betonen (vorne), dass die Kurve (im Normalfall) jährlich hergeleitet wird, kommt momentan nicht raus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EE21F-10B6-4169-9462-00AF964AF816}" type="slidenum">
              <a:rPr lang="fr-FR" smtClean="0"/>
              <a:pPr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4098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Introd</a:t>
            </a:r>
            <a:r>
              <a:rPr lang="fr-CH" baseline="0" dirty="0" smtClean="0"/>
              <a:t> </a:t>
            </a:r>
            <a:r>
              <a:rPr lang="fr-CH" baseline="0" dirty="0" err="1" smtClean="0"/>
              <a:t>kyrgyzstan</a:t>
            </a:r>
            <a:r>
              <a:rPr lang="fr-CH" baseline="0" dirty="0" smtClean="0"/>
              <a:t> : </a:t>
            </a:r>
            <a:r>
              <a:rPr lang="fr-CH" baseline="0" dirty="0" err="1" smtClean="0"/>
              <a:t>old</a:t>
            </a:r>
            <a:r>
              <a:rPr lang="fr-CH" baseline="0" dirty="0" smtClean="0"/>
              <a:t> monitoring </a:t>
            </a:r>
            <a:r>
              <a:rPr lang="fr-CH" baseline="0" dirty="0" smtClean="0">
                <a:sym typeface="Wingdings" pitchFamily="2" charset="2"/>
              </a:rPr>
              <a:t> </a:t>
            </a:r>
            <a:r>
              <a:rPr lang="fr-CH" baseline="0" dirty="0" err="1" smtClean="0">
                <a:sym typeface="Wingdings" pitchFamily="2" charset="2"/>
              </a:rPr>
              <a:t>aprupt</a:t>
            </a:r>
            <a:r>
              <a:rPr lang="fr-CH" baseline="0" dirty="0" smtClean="0">
                <a:sym typeface="Wingdings" pitchFamily="2" charset="2"/>
              </a:rPr>
              <a:t> breakdown  </a:t>
            </a:r>
            <a:r>
              <a:rPr lang="fr-CH" baseline="0" dirty="0" err="1" smtClean="0">
                <a:sym typeface="Wingdings" pitchFamily="2" charset="2"/>
              </a:rPr>
              <a:t>reestablishment</a:t>
            </a:r>
            <a:r>
              <a:rPr lang="fr-CH" baseline="0" dirty="0" smtClean="0">
                <a:sym typeface="Wingdings" pitchFamily="2" charset="2"/>
              </a:rPr>
              <a:t> in 2011</a:t>
            </a:r>
          </a:p>
          <a:p>
            <a:r>
              <a:rPr lang="fr-CH" baseline="0" dirty="0" err="1" smtClean="0">
                <a:sym typeface="Wingdings" pitchFamily="2" charset="2"/>
              </a:rPr>
              <a:t>Motiviation</a:t>
            </a:r>
            <a:r>
              <a:rPr lang="fr-CH" baseline="0" dirty="0" smtClean="0">
                <a:sym typeface="Wingdings" pitchFamily="2" charset="2"/>
              </a:rPr>
              <a:t>: </a:t>
            </a:r>
            <a:r>
              <a:rPr lang="fr-CH" baseline="0" dirty="0" err="1" smtClean="0">
                <a:sym typeface="Wingdings" pitchFamily="2" charset="2"/>
              </a:rPr>
              <a:t>underrepresented</a:t>
            </a:r>
            <a:r>
              <a:rPr lang="fr-CH" baseline="0" dirty="0" smtClean="0">
                <a:sym typeface="Wingdings" pitchFamily="2" charset="2"/>
              </a:rPr>
              <a:t> in WGMS</a:t>
            </a:r>
          </a:p>
          <a:p>
            <a:r>
              <a:rPr lang="fr-CH" baseline="0" dirty="0" err="1" smtClean="0">
                <a:sym typeface="Wingdings" pitchFamily="2" charset="2"/>
              </a:rPr>
              <a:t>Need</a:t>
            </a:r>
            <a:r>
              <a:rPr lang="fr-CH" baseline="0" dirty="0" smtClean="0">
                <a:sym typeface="Wingdings" pitchFamily="2" charset="2"/>
              </a:rPr>
              <a:t> of monitoring: glacier </a:t>
            </a:r>
            <a:r>
              <a:rPr lang="fr-CH" baseline="0" dirty="0" err="1" smtClean="0">
                <a:sym typeface="Wingdings" pitchFamily="2" charset="2"/>
              </a:rPr>
              <a:t>retreat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patter</a:t>
            </a:r>
            <a:r>
              <a:rPr lang="fr-CH" baseline="0" dirty="0" smtClean="0">
                <a:sym typeface="Wingdings" pitchFamily="2" charset="2"/>
              </a:rPr>
              <a:t>/</a:t>
            </a:r>
            <a:r>
              <a:rPr lang="fr-CH" baseline="0" dirty="0" err="1" smtClean="0">
                <a:sym typeface="Wingdings" pitchFamily="2" charset="2"/>
              </a:rPr>
              <a:t>climate</a:t>
            </a:r>
            <a:r>
              <a:rPr lang="fr-CH" baseline="0" dirty="0" smtClean="0">
                <a:sym typeface="Wingdings" pitchFamily="2" charset="2"/>
              </a:rPr>
              <a:t> influence/</a:t>
            </a:r>
            <a:r>
              <a:rPr lang="fr-CH" baseline="0" dirty="0" err="1" smtClean="0">
                <a:sym typeface="Wingdings" pitchFamily="2" charset="2"/>
              </a:rPr>
              <a:t>hydorlogical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porpose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EE21F-10B6-4169-9462-00AF964AF816}" type="slidenum">
              <a:rPr lang="fr-FR" smtClean="0"/>
              <a:pPr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045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Introd</a:t>
            </a:r>
            <a:r>
              <a:rPr lang="fr-CH" baseline="0" dirty="0" smtClean="0"/>
              <a:t> </a:t>
            </a:r>
            <a:r>
              <a:rPr lang="fr-CH" baseline="0" dirty="0" err="1" smtClean="0"/>
              <a:t>kyrgyzstan</a:t>
            </a:r>
            <a:r>
              <a:rPr lang="fr-CH" baseline="0" dirty="0" smtClean="0"/>
              <a:t> : </a:t>
            </a:r>
            <a:r>
              <a:rPr lang="fr-CH" baseline="0" dirty="0" err="1" smtClean="0"/>
              <a:t>old</a:t>
            </a:r>
            <a:r>
              <a:rPr lang="fr-CH" baseline="0" dirty="0" smtClean="0"/>
              <a:t> monitoring </a:t>
            </a:r>
            <a:r>
              <a:rPr lang="fr-CH" baseline="0" dirty="0" smtClean="0">
                <a:sym typeface="Wingdings" pitchFamily="2" charset="2"/>
              </a:rPr>
              <a:t> </a:t>
            </a:r>
            <a:r>
              <a:rPr lang="fr-CH" baseline="0" dirty="0" err="1" smtClean="0">
                <a:sym typeface="Wingdings" pitchFamily="2" charset="2"/>
              </a:rPr>
              <a:t>aprupt</a:t>
            </a:r>
            <a:r>
              <a:rPr lang="fr-CH" baseline="0" dirty="0" smtClean="0">
                <a:sym typeface="Wingdings" pitchFamily="2" charset="2"/>
              </a:rPr>
              <a:t> breakdown  </a:t>
            </a:r>
            <a:r>
              <a:rPr lang="fr-CH" baseline="0" dirty="0" err="1" smtClean="0">
                <a:sym typeface="Wingdings" pitchFamily="2" charset="2"/>
              </a:rPr>
              <a:t>reestablishment</a:t>
            </a:r>
            <a:r>
              <a:rPr lang="fr-CH" baseline="0" dirty="0" smtClean="0">
                <a:sym typeface="Wingdings" pitchFamily="2" charset="2"/>
              </a:rPr>
              <a:t> in 2011</a:t>
            </a:r>
          </a:p>
          <a:p>
            <a:r>
              <a:rPr lang="fr-CH" baseline="0" dirty="0" err="1" smtClean="0">
                <a:sym typeface="Wingdings" pitchFamily="2" charset="2"/>
              </a:rPr>
              <a:t>Motiviation</a:t>
            </a:r>
            <a:r>
              <a:rPr lang="fr-CH" baseline="0" dirty="0" smtClean="0">
                <a:sym typeface="Wingdings" pitchFamily="2" charset="2"/>
              </a:rPr>
              <a:t>: </a:t>
            </a:r>
            <a:r>
              <a:rPr lang="fr-CH" baseline="0" dirty="0" err="1" smtClean="0">
                <a:sym typeface="Wingdings" pitchFamily="2" charset="2"/>
              </a:rPr>
              <a:t>underrepresented</a:t>
            </a:r>
            <a:r>
              <a:rPr lang="fr-CH" baseline="0" dirty="0" smtClean="0">
                <a:sym typeface="Wingdings" pitchFamily="2" charset="2"/>
              </a:rPr>
              <a:t> in WGMS</a:t>
            </a:r>
          </a:p>
          <a:p>
            <a:r>
              <a:rPr lang="fr-CH" baseline="0" dirty="0" err="1" smtClean="0">
                <a:sym typeface="Wingdings" pitchFamily="2" charset="2"/>
              </a:rPr>
              <a:t>Need</a:t>
            </a:r>
            <a:r>
              <a:rPr lang="fr-CH" baseline="0" dirty="0" smtClean="0">
                <a:sym typeface="Wingdings" pitchFamily="2" charset="2"/>
              </a:rPr>
              <a:t> of monitoring: glacier </a:t>
            </a:r>
            <a:r>
              <a:rPr lang="fr-CH" baseline="0" dirty="0" err="1" smtClean="0">
                <a:sym typeface="Wingdings" pitchFamily="2" charset="2"/>
              </a:rPr>
              <a:t>retreat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patter</a:t>
            </a:r>
            <a:r>
              <a:rPr lang="fr-CH" baseline="0" dirty="0" smtClean="0">
                <a:sym typeface="Wingdings" pitchFamily="2" charset="2"/>
              </a:rPr>
              <a:t>/</a:t>
            </a:r>
            <a:r>
              <a:rPr lang="fr-CH" baseline="0" dirty="0" err="1" smtClean="0">
                <a:sym typeface="Wingdings" pitchFamily="2" charset="2"/>
              </a:rPr>
              <a:t>climate</a:t>
            </a:r>
            <a:r>
              <a:rPr lang="fr-CH" baseline="0" dirty="0" smtClean="0">
                <a:sym typeface="Wingdings" pitchFamily="2" charset="2"/>
              </a:rPr>
              <a:t> influence/</a:t>
            </a:r>
            <a:r>
              <a:rPr lang="fr-CH" baseline="0" dirty="0" err="1" smtClean="0">
                <a:sym typeface="Wingdings" pitchFamily="2" charset="2"/>
              </a:rPr>
              <a:t>hydorlogical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porpose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243910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Introd</a:t>
            </a:r>
            <a:r>
              <a:rPr lang="fr-CH" baseline="0" dirty="0" smtClean="0"/>
              <a:t> </a:t>
            </a:r>
            <a:r>
              <a:rPr lang="fr-CH" baseline="0" dirty="0" err="1" smtClean="0"/>
              <a:t>kyrgyzstan</a:t>
            </a:r>
            <a:r>
              <a:rPr lang="fr-CH" baseline="0" dirty="0" smtClean="0"/>
              <a:t> : </a:t>
            </a:r>
            <a:r>
              <a:rPr lang="fr-CH" baseline="0" dirty="0" err="1" smtClean="0"/>
              <a:t>old</a:t>
            </a:r>
            <a:r>
              <a:rPr lang="fr-CH" baseline="0" dirty="0" smtClean="0"/>
              <a:t> monitoring </a:t>
            </a:r>
            <a:r>
              <a:rPr lang="fr-CH" baseline="0" dirty="0" smtClean="0">
                <a:sym typeface="Wingdings" pitchFamily="2" charset="2"/>
              </a:rPr>
              <a:t> </a:t>
            </a:r>
            <a:r>
              <a:rPr lang="fr-CH" baseline="0" dirty="0" err="1" smtClean="0">
                <a:sym typeface="Wingdings" pitchFamily="2" charset="2"/>
              </a:rPr>
              <a:t>aprupt</a:t>
            </a:r>
            <a:r>
              <a:rPr lang="fr-CH" baseline="0" dirty="0" smtClean="0">
                <a:sym typeface="Wingdings" pitchFamily="2" charset="2"/>
              </a:rPr>
              <a:t> breakdown  </a:t>
            </a:r>
            <a:r>
              <a:rPr lang="fr-CH" baseline="0" dirty="0" err="1" smtClean="0">
                <a:sym typeface="Wingdings" pitchFamily="2" charset="2"/>
              </a:rPr>
              <a:t>reestablishment</a:t>
            </a:r>
            <a:r>
              <a:rPr lang="fr-CH" baseline="0" dirty="0" smtClean="0">
                <a:sym typeface="Wingdings" pitchFamily="2" charset="2"/>
              </a:rPr>
              <a:t> in 2011</a:t>
            </a:r>
          </a:p>
          <a:p>
            <a:r>
              <a:rPr lang="fr-CH" baseline="0" dirty="0" err="1" smtClean="0">
                <a:sym typeface="Wingdings" pitchFamily="2" charset="2"/>
              </a:rPr>
              <a:t>Motiviation</a:t>
            </a:r>
            <a:r>
              <a:rPr lang="fr-CH" baseline="0" dirty="0" smtClean="0">
                <a:sym typeface="Wingdings" pitchFamily="2" charset="2"/>
              </a:rPr>
              <a:t>: </a:t>
            </a:r>
            <a:r>
              <a:rPr lang="fr-CH" baseline="0" dirty="0" err="1" smtClean="0">
                <a:sym typeface="Wingdings" pitchFamily="2" charset="2"/>
              </a:rPr>
              <a:t>underrepresented</a:t>
            </a:r>
            <a:r>
              <a:rPr lang="fr-CH" baseline="0" dirty="0" smtClean="0">
                <a:sym typeface="Wingdings" pitchFamily="2" charset="2"/>
              </a:rPr>
              <a:t> in WGMS</a:t>
            </a:r>
          </a:p>
          <a:p>
            <a:r>
              <a:rPr lang="fr-CH" baseline="0" dirty="0" err="1" smtClean="0">
                <a:sym typeface="Wingdings" pitchFamily="2" charset="2"/>
              </a:rPr>
              <a:t>Need</a:t>
            </a:r>
            <a:r>
              <a:rPr lang="fr-CH" baseline="0" dirty="0" smtClean="0">
                <a:sym typeface="Wingdings" pitchFamily="2" charset="2"/>
              </a:rPr>
              <a:t> of monitoring: glacier </a:t>
            </a:r>
            <a:r>
              <a:rPr lang="fr-CH" baseline="0" dirty="0" err="1" smtClean="0">
                <a:sym typeface="Wingdings" pitchFamily="2" charset="2"/>
              </a:rPr>
              <a:t>retreat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patter</a:t>
            </a:r>
            <a:r>
              <a:rPr lang="fr-CH" baseline="0" dirty="0" smtClean="0">
                <a:sym typeface="Wingdings" pitchFamily="2" charset="2"/>
              </a:rPr>
              <a:t>/</a:t>
            </a:r>
            <a:r>
              <a:rPr lang="fr-CH" baseline="0" dirty="0" err="1" smtClean="0">
                <a:sym typeface="Wingdings" pitchFamily="2" charset="2"/>
              </a:rPr>
              <a:t>climate</a:t>
            </a:r>
            <a:r>
              <a:rPr lang="fr-CH" baseline="0" dirty="0" smtClean="0">
                <a:sym typeface="Wingdings" pitchFamily="2" charset="2"/>
              </a:rPr>
              <a:t> influence/</a:t>
            </a:r>
            <a:r>
              <a:rPr lang="fr-CH" baseline="0" dirty="0" err="1" smtClean="0">
                <a:sym typeface="Wingdings" pitchFamily="2" charset="2"/>
              </a:rPr>
              <a:t>hydorlogical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porpose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64881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Introd</a:t>
            </a:r>
            <a:r>
              <a:rPr lang="fr-CH" baseline="0" dirty="0" smtClean="0"/>
              <a:t> </a:t>
            </a:r>
            <a:r>
              <a:rPr lang="fr-CH" baseline="0" dirty="0" err="1" smtClean="0"/>
              <a:t>kyrgyzstan</a:t>
            </a:r>
            <a:r>
              <a:rPr lang="fr-CH" baseline="0" dirty="0" smtClean="0"/>
              <a:t> : </a:t>
            </a:r>
            <a:r>
              <a:rPr lang="fr-CH" baseline="0" dirty="0" err="1" smtClean="0"/>
              <a:t>old</a:t>
            </a:r>
            <a:r>
              <a:rPr lang="fr-CH" baseline="0" dirty="0" smtClean="0"/>
              <a:t> monitoring </a:t>
            </a:r>
            <a:r>
              <a:rPr lang="fr-CH" baseline="0" dirty="0" smtClean="0">
                <a:sym typeface="Wingdings" pitchFamily="2" charset="2"/>
              </a:rPr>
              <a:t> </a:t>
            </a:r>
            <a:r>
              <a:rPr lang="fr-CH" baseline="0" dirty="0" err="1" smtClean="0">
                <a:sym typeface="Wingdings" pitchFamily="2" charset="2"/>
              </a:rPr>
              <a:t>aprupt</a:t>
            </a:r>
            <a:r>
              <a:rPr lang="fr-CH" baseline="0" dirty="0" smtClean="0">
                <a:sym typeface="Wingdings" pitchFamily="2" charset="2"/>
              </a:rPr>
              <a:t> breakdown  </a:t>
            </a:r>
            <a:r>
              <a:rPr lang="fr-CH" baseline="0" dirty="0" err="1" smtClean="0">
                <a:sym typeface="Wingdings" pitchFamily="2" charset="2"/>
              </a:rPr>
              <a:t>reestablishment</a:t>
            </a:r>
            <a:r>
              <a:rPr lang="fr-CH" baseline="0" dirty="0" smtClean="0">
                <a:sym typeface="Wingdings" pitchFamily="2" charset="2"/>
              </a:rPr>
              <a:t> in 2011</a:t>
            </a:r>
          </a:p>
          <a:p>
            <a:r>
              <a:rPr lang="fr-CH" baseline="0" dirty="0" err="1" smtClean="0">
                <a:sym typeface="Wingdings" pitchFamily="2" charset="2"/>
              </a:rPr>
              <a:t>Motiviation</a:t>
            </a:r>
            <a:r>
              <a:rPr lang="fr-CH" baseline="0" dirty="0" smtClean="0">
                <a:sym typeface="Wingdings" pitchFamily="2" charset="2"/>
              </a:rPr>
              <a:t>: </a:t>
            </a:r>
            <a:r>
              <a:rPr lang="fr-CH" baseline="0" dirty="0" err="1" smtClean="0">
                <a:sym typeface="Wingdings" pitchFamily="2" charset="2"/>
              </a:rPr>
              <a:t>underrepresented</a:t>
            </a:r>
            <a:r>
              <a:rPr lang="fr-CH" baseline="0" dirty="0" smtClean="0">
                <a:sym typeface="Wingdings" pitchFamily="2" charset="2"/>
              </a:rPr>
              <a:t> in WGMS</a:t>
            </a:r>
          </a:p>
          <a:p>
            <a:r>
              <a:rPr lang="fr-CH" baseline="0" dirty="0" err="1" smtClean="0">
                <a:sym typeface="Wingdings" pitchFamily="2" charset="2"/>
              </a:rPr>
              <a:t>Need</a:t>
            </a:r>
            <a:r>
              <a:rPr lang="fr-CH" baseline="0" dirty="0" smtClean="0">
                <a:sym typeface="Wingdings" pitchFamily="2" charset="2"/>
              </a:rPr>
              <a:t> of monitoring: glacier </a:t>
            </a:r>
            <a:r>
              <a:rPr lang="fr-CH" baseline="0" dirty="0" err="1" smtClean="0">
                <a:sym typeface="Wingdings" pitchFamily="2" charset="2"/>
              </a:rPr>
              <a:t>retreat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patter</a:t>
            </a:r>
            <a:r>
              <a:rPr lang="fr-CH" baseline="0" dirty="0" smtClean="0">
                <a:sym typeface="Wingdings" pitchFamily="2" charset="2"/>
              </a:rPr>
              <a:t>/</a:t>
            </a:r>
            <a:r>
              <a:rPr lang="fr-CH" baseline="0" dirty="0" err="1" smtClean="0">
                <a:sym typeface="Wingdings" pitchFamily="2" charset="2"/>
              </a:rPr>
              <a:t>climate</a:t>
            </a:r>
            <a:r>
              <a:rPr lang="fr-CH" baseline="0" dirty="0" smtClean="0">
                <a:sym typeface="Wingdings" pitchFamily="2" charset="2"/>
              </a:rPr>
              <a:t> influence/</a:t>
            </a:r>
            <a:r>
              <a:rPr lang="fr-CH" baseline="0" dirty="0" err="1" smtClean="0">
                <a:sym typeface="Wingdings" pitchFamily="2" charset="2"/>
              </a:rPr>
              <a:t>hydorlogical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porpose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EE21F-10B6-4169-9462-00AF964AF816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6153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Introd</a:t>
            </a:r>
            <a:r>
              <a:rPr lang="fr-CH" baseline="0" dirty="0" smtClean="0"/>
              <a:t> </a:t>
            </a:r>
            <a:r>
              <a:rPr lang="fr-CH" baseline="0" dirty="0" err="1" smtClean="0"/>
              <a:t>kyrgyzstan</a:t>
            </a:r>
            <a:r>
              <a:rPr lang="fr-CH" baseline="0" dirty="0" smtClean="0"/>
              <a:t> : </a:t>
            </a:r>
            <a:r>
              <a:rPr lang="fr-CH" baseline="0" dirty="0" err="1" smtClean="0"/>
              <a:t>old</a:t>
            </a:r>
            <a:r>
              <a:rPr lang="fr-CH" baseline="0" dirty="0" smtClean="0"/>
              <a:t> monitoring </a:t>
            </a:r>
            <a:r>
              <a:rPr lang="fr-CH" baseline="0" dirty="0" smtClean="0">
                <a:sym typeface="Wingdings" pitchFamily="2" charset="2"/>
              </a:rPr>
              <a:t> </a:t>
            </a:r>
            <a:r>
              <a:rPr lang="fr-CH" baseline="0" dirty="0" err="1" smtClean="0">
                <a:sym typeface="Wingdings" pitchFamily="2" charset="2"/>
              </a:rPr>
              <a:t>aprupt</a:t>
            </a:r>
            <a:r>
              <a:rPr lang="fr-CH" baseline="0" dirty="0" smtClean="0">
                <a:sym typeface="Wingdings" pitchFamily="2" charset="2"/>
              </a:rPr>
              <a:t> breakdown  </a:t>
            </a:r>
            <a:r>
              <a:rPr lang="fr-CH" baseline="0" dirty="0" err="1" smtClean="0">
                <a:sym typeface="Wingdings" pitchFamily="2" charset="2"/>
              </a:rPr>
              <a:t>reestablishment</a:t>
            </a:r>
            <a:r>
              <a:rPr lang="fr-CH" baseline="0" dirty="0" smtClean="0">
                <a:sym typeface="Wingdings" pitchFamily="2" charset="2"/>
              </a:rPr>
              <a:t> in 2011</a:t>
            </a:r>
          </a:p>
          <a:p>
            <a:r>
              <a:rPr lang="fr-CH" baseline="0" dirty="0" err="1" smtClean="0">
                <a:sym typeface="Wingdings" pitchFamily="2" charset="2"/>
              </a:rPr>
              <a:t>Motiviation</a:t>
            </a:r>
            <a:r>
              <a:rPr lang="fr-CH" baseline="0" dirty="0" smtClean="0">
                <a:sym typeface="Wingdings" pitchFamily="2" charset="2"/>
              </a:rPr>
              <a:t>: </a:t>
            </a:r>
            <a:r>
              <a:rPr lang="fr-CH" baseline="0" dirty="0" err="1" smtClean="0">
                <a:sym typeface="Wingdings" pitchFamily="2" charset="2"/>
              </a:rPr>
              <a:t>underrepresented</a:t>
            </a:r>
            <a:r>
              <a:rPr lang="fr-CH" baseline="0" dirty="0" smtClean="0">
                <a:sym typeface="Wingdings" pitchFamily="2" charset="2"/>
              </a:rPr>
              <a:t> in WGMS</a:t>
            </a:r>
          </a:p>
          <a:p>
            <a:r>
              <a:rPr lang="fr-CH" baseline="0" dirty="0" err="1" smtClean="0">
                <a:sym typeface="Wingdings" pitchFamily="2" charset="2"/>
              </a:rPr>
              <a:t>Need</a:t>
            </a:r>
            <a:r>
              <a:rPr lang="fr-CH" baseline="0" dirty="0" smtClean="0">
                <a:sym typeface="Wingdings" pitchFamily="2" charset="2"/>
              </a:rPr>
              <a:t> of monitoring: glacier </a:t>
            </a:r>
            <a:r>
              <a:rPr lang="fr-CH" baseline="0" dirty="0" err="1" smtClean="0">
                <a:sym typeface="Wingdings" pitchFamily="2" charset="2"/>
              </a:rPr>
              <a:t>retreat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patter</a:t>
            </a:r>
            <a:r>
              <a:rPr lang="fr-CH" baseline="0" dirty="0" smtClean="0">
                <a:sym typeface="Wingdings" pitchFamily="2" charset="2"/>
              </a:rPr>
              <a:t>/</a:t>
            </a:r>
            <a:r>
              <a:rPr lang="fr-CH" baseline="0" dirty="0" err="1" smtClean="0">
                <a:sym typeface="Wingdings" pitchFamily="2" charset="2"/>
              </a:rPr>
              <a:t>climate</a:t>
            </a:r>
            <a:r>
              <a:rPr lang="fr-CH" baseline="0" dirty="0" smtClean="0">
                <a:sym typeface="Wingdings" pitchFamily="2" charset="2"/>
              </a:rPr>
              <a:t> influence/</a:t>
            </a:r>
            <a:r>
              <a:rPr lang="fr-CH" baseline="0" dirty="0" err="1" smtClean="0">
                <a:sym typeface="Wingdings" pitchFamily="2" charset="2"/>
              </a:rPr>
              <a:t>hydorlogical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porpose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19512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Introd</a:t>
            </a:r>
            <a:r>
              <a:rPr lang="fr-CH" baseline="0" dirty="0" smtClean="0"/>
              <a:t> </a:t>
            </a:r>
            <a:r>
              <a:rPr lang="fr-CH" baseline="0" dirty="0" err="1" smtClean="0"/>
              <a:t>kyrgyzstan</a:t>
            </a:r>
            <a:r>
              <a:rPr lang="fr-CH" baseline="0" dirty="0" smtClean="0"/>
              <a:t> : </a:t>
            </a:r>
            <a:r>
              <a:rPr lang="fr-CH" baseline="0" dirty="0" err="1" smtClean="0"/>
              <a:t>old</a:t>
            </a:r>
            <a:r>
              <a:rPr lang="fr-CH" baseline="0" dirty="0" smtClean="0"/>
              <a:t> monitoring </a:t>
            </a:r>
            <a:r>
              <a:rPr lang="fr-CH" baseline="0" dirty="0" smtClean="0">
                <a:sym typeface="Wingdings" pitchFamily="2" charset="2"/>
              </a:rPr>
              <a:t> </a:t>
            </a:r>
            <a:r>
              <a:rPr lang="fr-CH" baseline="0" dirty="0" err="1" smtClean="0">
                <a:sym typeface="Wingdings" pitchFamily="2" charset="2"/>
              </a:rPr>
              <a:t>aprupt</a:t>
            </a:r>
            <a:r>
              <a:rPr lang="fr-CH" baseline="0" dirty="0" smtClean="0">
                <a:sym typeface="Wingdings" pitchFamily="2" charset="2"/>
              </a:rPr>
              <a:t> breakdown  </a:t>
            </a:r>
            <a:r>
              <a:rPr lang="fr-CH" baseline="0" dirty="0" err="1" smtClean="0">
                <a:sym typeface="Wingdings" pitchFamily="2" charset="2"/>
              </a:rPr>
              <a:t>reestablishment</a:t>
            </a:r>
            <a:r>
              <a:rPr lang="fr-CH" baseline="0" dirty="0" smtClean="0">
                <a:sym typeface="Wingdings" pitchFamily="2" charset="2"/>
              </a:rPr>
              <a:t> in 2011</a:t>
            </a:r>
          </a:p>
          <a:p>
            <a:r>
              <a:rPr lang="fr-CH" baseline="0" dirty="0" err="1" smtClean="0">
                <a:sym typeface="Wingdings" pitchFamily="2" charset="2"/>
              </a:rPr>
              <a:t>Motiviation</a:t>
            </a:r>
            <a:r>
              <a:rPr lang="fr-CH" baseline="0" dirty="0" smtClean="0">
                <a:sym typeface="Wingdings" pitchFamily="2" charset="2"/>
              </a:rPr>
              <a:t>: </a:t>
            </a:r>
            <a:r>
              <a:rPr lang="fr-CH" baseline="0" dirty="0" err="1" smtClean="0">
                <a:sym typeface="Wingdings" pitchFamily="2" charset="2"/>
              </a:rPr>
              <a:t>underrepresented</a:t>
            </a:r>
            <a:r>
              <a:rPr lang="fr-CH" baseline="0" dirty="0" smtClean="0">
                <a:sym typeface="Wingdings" pitchFamily="2" charset="2"/>
              </a:rPr>
              <a:t> in WGMS</a:t>
            </a:r>
          </a:p>
          <a:p>
            <a:r>
              <a:rPr lang="fr-CH" baseline="0" dirty="0" err="1" smtClean="0">
                <a:sym typeface="Wingdings" pitchFamily="2" charset="2"/>
              </a:rPr>
              <a:t>Need</a:t>
            </a:r>
            <a:r>
              <a:rPr lang="fr-CH" baseline="0" dirty="0" smtClean="0">
                <a:sym typeface="Wingdings" pitchFamily="2" charset="2"/>
              </a:rPr>
              <a:t> of monitoring: glacier </a:t>
            </a:r>
            <a:r>
              <a:rPr lang="fr-CH" baseline="0" dirty="0" err="1" smtClean="0">
                <a:sym typeface="Wingdings" pitchFamily="2" charset="2"/>
              </a:rPr>
              <a:t>retreat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patter</a:t>
            </a:r>
            <a:r>
              <a:rPr lang="fr-CH" baseline="0" dirty="0" smtClean="0">
                <a:sym typeface="Wingdings" pitchFamily="2" charset="2"/>
              </a:rPr>
              <a:t>/</a:t>
            </a:r>
            <a:r>
              <a:rPr lang="fr-CH" baseline="0" dirty="0" err="1" smtClean="0">
                <a:sym typeface="Wingdings" pitchFamily="2" charset="2"/>
              </a:rPr>
              <a:t>climate</a:t>
            </a:r>
            <a:r>
              <a:rPr lang="fr-CH" baseline="0" dirty="0" smtClean="0">
                <a:sym typeface="Wingdings" pitchFamily="2" charset="2"/>
              </a:rPr>
              <a:t> influence/</a:t>
            </a:r>
            <a:r>
              <a:rPr lang="fr-CH" baseline="0" dirty="0" err="1" smtClean="0">
                <a:sym typeface="Wingdings" pitchFamily="2" charset="2"/>
              </a:rPr>
              <a:t>hydorlogical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porpose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15275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Introd</a:t>
            </a:r>
            <a:r>
              <a:rPr lang="fr-CH" baseline="0" dirty="0" smtClean="0"/>
              <a:t> </a:t>
            </a:r>
            <a:r>
              <a:rPr lang="fr-CH" baseline="0" dirty="0" err="1" smtClean="0"/>
              <a:t>kyrgyzstan</a:t>
            </a:r>
            <a:r>
              <a:rPr lang="fr-CH" baseline="0" dirty="0" smtClean="0"/>
              <a:t> : </a:t>
            </a:r>
            <a:r>
              <a:rPr lang="fr-CH" baseline="0" dirty="0" err="1" smtClean="0"/>
              <a:t>old</a:t>
            </a:r>
            <a:r>
              <a:rPr lang="fr-CH" baseline="0" dirty="0" smtClean="0"/>
              <a:t> monitoring </a:t>
            </a:r>
            <a:r>
              <a:rPr lang="fr-CH" baseline="0" dirty="0" smtClean="0">
                <a:sym typeface="Wingdings" pitchFamily="2" charset="2"/>
              </a:rPr>
              <a:t> </a:t>
            </a:r>
            <a:r>
              <a:rPr lang="fr-CH" baseline="0" dirty="0" err="1" smtClean="0">
                <a:sym typeface="Wingdings" pitchFamily="2" charset="2"/>
              </a:rPr>
              <a:t>aprupt</a:t>
            </a:r>
            <a:r>
              <a:rPr lang="fr-CH" baseline="0" dirty="0" smtClean="0">
                <a:sym typeface="Wingdings" pitchFamily="2" charset="2"/>
              </a:rPr>
              <a:t> breakdown  </a:t>
            </a:r>
            <a:r>
              <a:rPr lang="fr-CH" baseline="0" dirty="0" err="1" smtClean="0">
                <a:sym typeface="Wingdings" pitchFamily="2" charset="2"/>
              </a:rPr>
              <a:t>reestablishment</a:t>
            </a:r>
            <a:r>
              <a:rPr lang="fr-CH" baseline="0" dirty="0" smtClean="0">
                <a:sym typeface="Wingdings" pitchFamily="2" charset="2"/>
              </a:rPr>
              <a:t> in 2011</a:t>
            </a:r>
          </a:p>
          <a:p>
            <a:r>
              <a:rPr lang="fr-CH" baseline="0" dirty="0" err="1" smtClean="0">
                <a:sym typeface="Wingdings" pitchFamily="2" charset="2"/>
              </a:rPr>
              <a:t>Motiviation</a:t>
            </a:r>
            <a:r>
              <a:rPr lang="fr-CH" baseline="0" dirty="0" smtClean="0">
                <a:sym typeface="Wingdings" pitchFamily="2" charset="2"/>
              </a:rPr>
              <a:t>: </a:t>
            </a:r>
            <a:r>
              <a:rPr lang="fr-CH" baseline="0" dirty="0" err="1" smtClean="0">
                <a:sym typeface="Wingdings" pitchFamily="2" charset="2"/>
              </a:rPr>
              <a:t>underrepresented</a:t>
            </a:r>
            <a:r>
              <a:rPr lang="fr-CH" baseline="0" dirty="0" smtClean="0">
                <a:sym typeface="Wingdings" pitchFamily="2" charset="2"/>
              </a:rPr>
              <a:t> in WGMS</a:t>
            </a:r>
          </a:p>
          <a:p>
            <a:r>
              <a:rPr lang="fr-CH" baseline="0" dirty="0" err="1" smtClean="0">
                <a:sym typeface="Wingdings" pitchFamily="2" charset="2"/>
              </a:rPr>
              <a:t>Need</a:t>
            </a:r>
            <a:r>
              <a:rPr lang="fr-CH" baseline="0" dirty="0" smtClean="0">
                <a:sym typeface="Wingdings" pitchFamily="2" charset="2"/>
              </a:rPr>
              <a:t> of monitoring: glacier </a:t>
            </a:r>
            <a:r>
              <a:rPr lang="fr-CH" baseline="0" dirty="0" err="1" smtClean="0">
                <a:sym typeface="Wingdings" pitchFamily="2" charset="2"/>
              </a:rPr>
              <a:t>retreat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patter</a:t>
            </a:r>
            <a:r>
              <a:rPr lang="fr-CH" baseline="0" dirty="0" smtClean="0">
                <a:sym typeface="Wingdings" pitchFamily="2" charset="2"/>
              </a:rPr>
              <a:t>/</a:t>
            </a:r>
            <a:r>
              <a:rPr lang="fr-CH" baseline="0" dirty="0" err="1" smtClean="0">
                <a:sym typeface="Wingdings" pitchFamily="2" charset="2"/>
              </a:rPr>
              <a:t>climate</a:t>
            </a:r>
            <a:r>
              <a:rPr lang="fr-CH" baseline="0" dirty="0" smtClean="0">
                <a:sym typeface="Wingdings" pitchFamily="2" charset="2"/>
              </a:rPr>
              <a:t> influence/</a:t>
            </a:r>
            <a:r>
              <a:rPr lang="fr-CH" baseline="0" dirty="0" err="1" smtClean="0">
                <a:sym typeface="Wingdings" pitchFamily="2" charset="2"/>
              </a:rPr>
              <a:t>hydorlogical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porpose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53627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Introd</a:t>
            </a:r>
            <a:r>
              <a:rPr lang="fr-CH" baseline="0" dirty="0" smtClean="0"/>
              <a:t> </a:t>
            </a:r>
            <a:r>
              <a:rPr lang="fr-CH" baseline="0" dirty="0" err="1" smtClean="0"/>
              <a:t>kyrgyzstan</a:t>
            </a:r>
            <a:r>
              <a:rPr lang="fr-CH" baseline="0" dirty="0" smtClean="0"/>
              <a:t> : </a:t>
            </a:r>
            <a:r>
              <a:rPr lang="fr-CH" baseline="0" dirty="0" err="1" smtClean="0"/>
              <a:t>old</a:t>
            </a:r>
            <a:r>
              <a:rPr lang="fr-CH" baseline="0" dirty="0" smtClean="0"/>
              <a:t> monitoring </a:t>
            </a:r>
            <a:r>
              <a:rPr lang="fr-CH" baseline="0" dirty="0" smtClean="0">
                <a:sym typeface="Wingdings" pitchFamily="2" charset="2"/>
              </a:rPr>
              <a:t> </a:t>
            </a:r>
            <a:r>
              <a:rPr lang="fr-CH" baseline="0" dirty="0" err="1" smtClean="0">
                <a:sym typeface="Wingdings" pitchFamily="2" charset="2"/>
              </a:rPr>
              <a:t>aprupt</a:t>
            </a:r>
            <a:r>
              <a:rPr lang="fr-CH" baseline="0" dirty="0" smtClean="0">
                <a:sym typeface="Wingdings" pitchFamily="2" charset="2"/>
              </a:rPr>
              <a:t> breakdown  </a:t>
            </a:r>
            <a:r>
              <a:rPr lang="fr-CH" baseline="0" dirty="0" err="1" smtClean="0">
                <a:sym typeface="Wingdings" pitchFamily="2" charset="2"/>
              </a:rPr>
              <a:t>reestablishment</a:t>
            </a:r>
            <a:r>
              <a:rPr lang="fr-CH" baseline="0" dirty="0" smtClean="0">
                <a:sym typeface="Wingdings" pitchFamily="2" charset="2"/>
              </a:rPr>
              <a:t> in 2011</a:t>
            </a:r>
          </a:p>
          <a:p>
            <a:r>
              <a:rPr lang="fr-CH" baseline="0" dirty="0" err="1" smtClean="0">
                <a:sym typeface="Wingdings" pitchFamily="2" charset="2"/>
              </a:rPr>
              <a:t>Motiviation</a:t>
            </a:r>
            <a:r>
              <a:rPr lang="fr-CH" baseline="0" dirty="0" smtClean="0">
                <a:sym typeface="Wingdings" pitchFamily="2" charset="2"/>
              </a:rPr>
              <a:t>: </a:t>
            </a:r>
            <a:r>
              <a:rPr lang="fr-CH" baseline="0" dirty="0" err="1" smtClean="0">
                <a:sym typeface="Wingdings" pitchFamily="2" charset="2"/>
              </a:rPr>
              <a:t>underrepresented</a:t>
            </a:r>
            <a:r>
              <a:rPr lang="fr-CH" baseline="0" dirty="0" smtClean="0">
                <a:sym typeface="Wingdings" pitchFamily="2" charset="2"/>
              </a:rPr>
              <a:t> in WGMS</a:t>
            </a:r>
          </a:p>
          <a:p>
            <a:r>
              <a:rPr lang="fr-CH" baseline="0" dirty="0" err="1" smtClean="0">
                <a:sym typeface="Wingdings" pitchFamily="2" charset="2"/>
              </a:rPr>
              <a:t>Need</a:t>
            </a:r>
            <a:r>
              <a:rPr lang="fr-CH" baseline="0" dirty="0" smtClean="0">
                <a:sym typeface="Wingdings" pitchFamily="2" charset="2"/>
              </a:rPr>
              <a:t> of monitoring: glacier </a:t>
            </a:r>
            <a:r>
              <a:rPr lang="fr-CH" baseline="0" dirty="0" err="1" smtClean="0">
                <a:sym typeface="Wingdings" pitchFamily="2" charset="2"/>
              </a:rPr>
              <a:t>retreat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patter</a:t>
            </a:r>
            <a:r>
              <a:rPr lang="fr-CH" baseline="0" dirty="0" smtClean="0">
                <a:sym typeface="Wingdings" pitchFamily="2" charset="2"/>
              </a:rPr>
              <a:t>/</a:t>
            </a:r>
            <a:r>
              <a:rPr lang="fr-CH" baseline="0" dirty="0" err="1" smtClean="0">
                <a:sym typeface="Wingdings" pitchFamily="2" charset="2"/>
              </a:rPr>
              <a:t>climate</a:t>
            </a:r>
            <a:r>
              <a:rPr lang="fr-CH" baseline="0" dirty="0" smtClean="0">
                <a:sym typeface="Wingdings" pitchFamily="2" charset="2"/>
              </a:rPr>
              <a:t> influence/</a:t>
            </a:r>
            <a:r>
              <a:rPr lang="fr-CH" baseline="0" dirty="0" err="1" smtClean="0">
                <a:sym typeface="Wingdings" pitchFamily="2" charset="2"/>
              </a:rPr>
              <a:t>hydorlogical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porpose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56419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Introd</a:t>
            </a:r>
            <a:r>
              <a:rPr lang="fr-CH" baseline="0" dirty="0" smtClean="0"/>
              <a:t> </a:t>
            </a:r>
            <a:r>
              <a:rPr lang="fr-CH" baseline="0" dirty="0" err="1" smtClean="0"/>
              <a:t>kyrgyzstan</a:t>
            </a:r>
            <a:r>
              <a:rPr lang="fr-CH" baseline="0" dirty="0" smtClean="0"/>
              <a:t> : </a:t>
            </a:r>
            <a:r>
              <a:rPr lang="fr-CH" baseline="0" dirty="0" err="1" smtClean="0"/>
              <a:t>old</a:t>
            </a:r>
            <a:r>
              <a:rPr lang="fr-CH" baseline="0" dirty="0" smtClean="0"/>
              <a:t> monitoring </a:t>
            </a:r>
            <a:r>
              <a:rPr lang="fr-CH" baseline="0" dirty="0" smtClean="0">
                <a:sym typeface="Wingdings" pitchFamily="2" charset="2"/>
              </a:rPr>
              <a:t> </a:t>
            </a:r>
            <a:r>
              <a:rPr lang="fr-CH" baseline="0" dirty="0" err="1" smtClean="0">
                <a:sym typeface="Wingdings" pitchFamily="2" charset="2"/>
              </a:rPr>
              <a:t>aprupt</a:t>
            </a:r>
            <a:r>
              <a:rPr lang="fr-CH" baseline="0" dirty="0" smtClean="0">
                <a:sym typeface="Wingdings" pitchFamily="2" charset="2"/>
              </a:rPr>
              <a:t> breakdown  </a:t>
            </a:r>
            <a:r>
              <a:rPr lang="fr-CH" baseline="0" dirty="0" err="1" smtClean="0">
                <a:sym typeface="Wingdings" pitchFamily="2" charset="2"/>
              </a:rPr>
              <a:t>reestablishment</a:t>
            </a:r>
            <a:r>
              <a:rPr lang="fr-CH" baseline="0" dirty="0" smtClean="0">
                <a:sym typeface="Wingdings" pitchFamily="2" charset="2"/>
              </a:rPr>
              <a:t> in 2011</a:t>
            </a:r>
          </a:p>
          <a:p>
            <a:r>
              <a:rPr lang="fr-CH" baseline="0" dirty="0" err="1" smtClean="0">
                <a:sym typeface="Wingdings" pitchFamily="2" charset="2"/>
              </a:rPr>
              <a:t>Motiviation</a:t>
            </a:r>
            <a:r>
              <a:rPr lang="fr-CH" baseline="0" dirty="0" smtClean="0">
                <a:sym typeface="Wingdings" pitchFamily="2" charset="2"/>
              </a:rPr>
              <a:t>: </a:t>
            </a:r>
            <a:r>
              <a:rPr lang="fr-CH" baseline="0" dirty="0" err="1" smtClean="0">
                <a:sym typeface="Wingdings" pitchFamily="2" charset="2"/>
              </a:rPr>
              <a:t>underrepresented</a:t>
            </a:r>
            <a:r>
              <a:rPr lang="fr-CH" baseline="0" dirty="0" smtClean="0">
                <a:sym typeface="Wingdings" pitchFamily="2" charset="2"/>
              </a:rPr>
              <a:t> in WGMS</a:t>
            </a:r>
          </a:p>
          <a:p>
            <a:r>
              <a:rPr lang="fr-CH" baseline="0" dirty="0" err="1" smtClean="0">
                <a:sym typeface="Wingdings" pitchFamily="2" charset="2"/>
              </a:rPr>
              <a:t>Need</a:t>
            </a:r>
            <a:r>
              <a:rPr lang="fr-CH" baseline="0" dirty="0" smtClean="0">
                <a:sym typeface="Wingdings" pitchFamily="2" charset="2"/>
              </a:rPr>
              <a:t> of monitoring: glacier </a:t>
            </a:r>
            <a:r>
              <a:rPr lang="fr-CH" baseline="0" dirty="0" err="1" smtClean="0">
                <a:sym typeface="Wingdings" pitchFamily="2" charset="2"/>
              </a:rPr>
              <a:t>retreat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patter</a:t>
            </a:r>
            <a:r>
              <a:rPr lang="fr-CH" baseline="0" dirty="0" smtClean="0">
                <a:sym typeface="Wingdings" pitchFamily="2" charset="2"/>
              </a:rPr>
              <a:t>/</a:t>
            </a:r>
            <a:r>
              <a:rPr lang="fr-CH" baseline="0" dirty="0" err="1" smtClean="0">
                <a:sym typeface="Wingdings" pitchFamily="2" charset="2"/>
              </a:rPr>
              <a:t>climate</a:t>
            </a:r>
            <a:r>
              <a:rPr lang="fr-CH" baseline="0" dirty="0" smtClean="0">
                <a:sym typeface="Wingdings" pitchFamily="2" charset="2"/>
              </a:rPr>
              <a:t> influence/</a:t>
            </a:r>
            <a:r>
              <a:rPr lang="fr-CH" baseline="0" dirty="0" err="1" smtClean="0">
                <a:sym typeface="Wingdings" pitchFamily="2" charset="2"/>
              </a:rPr>
              <a:t>hydorlogical</a:t>
            </a:r>
            <a:r>
              <a:rPr lang="fr-CH" baseline="0" dirty="0" smtClean="0">
                <a:sym typeface="Wingdings" pitchFamily="2" charset="2"/>
              </a:rPr>
              <a:t> </a:t>
            </a:r>
            <a:r>
              <a:rPr lang="fr-CH" baseline="0" dirty="0" err="1" smtClean="0">
                <a:sym typeface="Wingdings" pitchFamily="2" charset="2"/>
              </a:rPr>
              <a:t>porpose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22378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4D1E1-E51C-44C7-8ED6-5DBC560F5B7B}" type="datetime1">
              <a:rPr lang="en-GB" smtClean="0"/>
              <a:t>03/02/2020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PHD-defence M. Barandun; Fribourg, 25 September 2018 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3607-2C10-4A14-90E1-16A0088EE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64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D1D8-FBE4-42FB-A01B-1375A5D9B594}" type="datetime1">
              <a:rPr lang="en-GB" smtClean="0"/>
              <a:t>03/02/2020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PHD-defence M. Barandun; Fribourg, 25 September 2018 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3607-2C10-4A14-90E1-16A0088EE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753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490C-B30C-4600-B737-F79BAA54EEDC}" type="datetime1">
              <a:rPr lang="en-GB" smtClean="0"/>
              <a:t>03/02/2020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PHD-defence M. Barandun; Fribourg, 25 September 2018 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3607-2C10-4A14-90E1-16A0088EE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659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8AFB-9987-4DC7-AD9A-8075BF762641}" type="datetime1">
              <a:rPr lang="en-GB" smtClean="0"/>
              <a:t>03/02/2020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PHD-defence M. Barandun; Fribourg, 25 September 2018 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3607-2C10-4A14-90E1-16A0088EE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32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8EDD-CF35-4688-ACD8-F9638142480E}" type="datetime1">
              <a:rPr lang="en-GB" smtClean="0"/>
              <a:t>03/02/2020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PHD-defence M. Barandun; Fribourg, 25 September 2018 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3607-2C10-4A14-90E1-16A0088EE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721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FF1E-3A6C-480C-A54D-96EB30C6024C}" type="datetime1">
              <a:rPr lang="en-GB" smtClean="0"/>
              <a:t>03/02/2020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PHD-defence M. Barandun; Fribourg, 25 September 2018 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3607-2C10-4A14-90E1-16A0088EE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060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2B027-CFB0-4983-86DF-03C8F82C9940}" type="datetime1">
              <a:rPr lang="en-GB" smtClean="0"/>
              <a:t>03/02/2020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PHD-defence M. Barandun; Fribourg, 25 September 2018  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3607-2C10-4A14-90E1-16A0088EE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271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F578-B184-47BB-97ED-149D3F8D8772}" type="datetime1">
              <a:rPr lang="en-GB" smtClean="0"/>
              <a:t>03/02/2020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PHD-defence M. Barandun; Fribourg, 25 September 2018 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3607-2C10-4A14-90E1-16A0088EE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494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D9DA8-E419-4ABE-A48F-225D0F0733B5}" type="datetime1">
              <a:rPr lang="en-GB" smtClean="0"/>
              <a:t>03/02/2020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PHD-defence M. Barandun; Fribourg, 25 September 2018 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3607-2C10-4A14-90E1-16A0088EE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759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5433-9B2F-4BCA-A768-7C5070A11D7A}" type="datetime1">
              <a:rPr lang="en-GB" smtClean="0"/>
              <a:t>03/02/2020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PHD-defence M. Barandun; Fribourg, 25 September 2018 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3607-2C10-4A14-90E1-16A0088EE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29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AD64F-26B6-46E4-989E-DD31605A69D1}" type="datetime1">
              <a:rPr lang="en-GB" smtClean="0"/>
              <a:t>03/02/2020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PHD-defence M. Barandun; Fribourg, 25 September 2018 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3607-2C10-4A14-90E1-16A0088EE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291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BAE80-FA05-44F7-BF23-1EDF03307C96}" type="datetime1">
              <a:rPr lang="en-GB" smtClean="0"/>
              <a:t>03/02/2020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PHD-defence M. Barandun; Fribourg, 25 September 2018 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73607-2C10-4A14-90E1-16A0088EEA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78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414" y="3613737"/>
            <a:ext cx="9071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Martina </a:t>
            </a:r>
            <a:r>
              <a:rPr lang="en-GB" sz="2400" b="1" dirty="0" err="1"/>
              <a:t>Barandun</a:t>
            </a:r>
            <a:r>
              <a:rPr lang="en-GB" sz="2400" b="1" dirty="0"/>
              <a:t> </a:t>
            </a:r>
            <a:r>
              <a:rPr lang="en-GB" sz="2400" dirty="0"/>
              <a:t>(1,2), Robert McNabb (3), Kathrin </a:t>
            </a:r>
            <a:r>
              <a:rPr lang="en-GB" sz="2400" dirty="0" err="1"/>
              <a:t>Naegeli</a:t>
            </a:r>
            <a:r>
              <a:rPr lang="en-GB" sz="2400" dirty="0"/>
              <a:t> (4), Matthias Huss (1,5), Etienne Berthier (6), and Martin </a:t>
            </a:r>
            <a:r>
              <a:rPr lang="en-GB" sz="2400" dirty="0" err="1"/>
              <a:t>Hoelzle</a:t>
            </a:r>
            <a:r>
              <a:rPr lang="en-GB" sz="2400" dirty="0"/>
              <a:t> (1)</a:t>
            </a:r>
            <a:endParaRPr lang="de-CH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21" y="97956"/>
            <a:ext cx="1738309" cy="393750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0" y="1199074"/>
            <a:ext cx="9144000" cy="2372264"/>
          </a:xfrm>
          <a:prstGeom prst="rect">
            <a:avLst/>
          </a:prstGeom>
          <a:solidFill>
            <a:schemeClr val="tx1"/>
          </a:solidFill>
        </p:spPr>
        <p:txBody>
          <a:bodyPr vert="horz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</a:t>
            </a:r>
            <a:r>
              <a:rPr lang="en-US" sz="36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egion</a:t>
            </a:r>
            <a:r>
              <a:rPr lang="en-US" sz="36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-wide 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estimate of annual glacier mass balance for the Tien Shan and </a:t>
            </a:r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</a:rPr>
              <a:t>Pamir </a:t>
            </a:r>
            <a:endParaRPr lang="en-US" sz="3600" b="1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3600" b="1" smtClean="0">
                <a:solidFill>
                  <a:schemeClr val="bg1"/>
                </a:solidFill>
                <a:latin typeface="Calibri" panose="020F0502020204030204" pitchFamily="34" charset="0"/>
              </a:rPr>
              <a:t>from 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2000 to 2018</a:t>
            </a:r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4" y="176973"/>
            <a:ext cx="1255759" cy="8409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414" y="4609854"/>
            <a:ext cx="90093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(1) University of Fribourg, Unit of </a:t>
            </a:r>
            <a:r>
              <a:rPr lang="en-GB" dirty="0" smtClean="0"/>
              <a:t>Geography, </a:t>
            </a:r>
            <a:r>
              <a:rPr lang="en-GB" dirty="0"/>
              <a:t>Geoscience, Fribourg, Switzerland (martina.barandun@unifr.ch), (2) Laboratory of Environmental Chemistry, Paul </a:t>
            </a:r>
            <a:r>
              <a:rPr lang="en-GB" dirty="0" err="1"/>
              <a:t>Scherrer</a:t>
            </a:r>
            <a:r>
              <a:rPr lang="en-GB" dirty="0"/>
              <a:t> Institute, </a:t>
            </a:r>
            <a:r>
              <a:rPr lang="en-GB" dirty="0" err="1"/>
              <a:t>Villigen</a:t>
            </a:r>
            <a:r>
              <a:rPr lang="en-GB" dirty="0"/>
              <a:t>, Switzerland, (3) Department of Geoscience, University of Oslo, Oslo, Norway, (4) Department of Geography, Remote Sensing, University of Bern, Bern, Switzerland , (5) Laboratory of Hydraulics, Hydrology and Glaciology (VAW), ETH Zurich, Zurich, Switzerland, (6) CNRS, LEGOS, University of Toulouse, Toulouse, France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52" y="593828"/>
            <a:ext cx="642845" cy="505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10" y="576120"/>
            <a:ext cx="514964" cy="517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05" y="595646"/>
            <a:ext cx="477925" cy="499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91" y="145270"/>
            <a:ext cx="1527080" cy="662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74" y="79769"/>
            <a:ext cx="872839" cy="756943"/>
          </a:xfrm>
          <a:prstGeom prst="rect">
            <a:avLst/>
          </a:prstGeom>
        </p:spPr>
      </p:pic>
      <p:sp>
        <p:nvSpPr>
          <p:cNvPr id="15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3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TextBox 26"/>
          <p:cNvSpPr txBox="1"/>
          <p:nvPr/>
        </p:nvSpPr>
        <p:spPr>
          <a:xfrm>
            <a:off x="0" y="346933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2"/>
                </a:solidFill>
                <a:latin typeface="Arial Nova" panose="020B0504020202020204" pitchFamily="34" charset="0"/>
              </a:rPr>
              <a:t>r</a:t>
            </a:r>
            <a:r>
              <a:rPr lang="en-GB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epresentativeness of monitored glaciers</a:t>
            </a:r>
            <a:endParaRPr lang="en-GB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4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67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74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76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77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78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79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75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68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9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0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1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2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3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t="19708" r="13182" b="14870"/>
          <a:stretch/>
        </p:blipFill>
        <p:spPr>
          <a:xfrm>
            <a:off x="4495361" y="3886845"/>
            <a:ext cx="4749281" cy="28004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4" t="21040" r="13367" b="15053"/>
          <a:stretch/>
        </p:blipFill>
        <p:spPr>
          <a:xfrm>
            <a:off x="4572000" y="1114503"/>
            <a:ext cx="4623477" cy="27120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t="20697" r="14039" b="14483"/>
          <a:stretch/>
        </p:blipFill>
        <p:spPr>
          <a:xfrm>
            <a:off x="92912" y="1084380"/>
            <a:ext cx="4659616" cy="27723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0076" r="14910" b="15197"/>
          <a:stretch/>
        </p:blipFill>
        <p:spPr>
          <a:xfrm>
            <a:off x="42209" y="3886845"/>
            <a:ext cx="4655983" cy="2813175"/>
          </a:xfrm>
          <a:prstGeom prst="rect">
            <a:avLst/>
          </a:prstGeom>
        </p:spPr>
      </p:pic>
      <p:sp>
        <p:nvSpPr>
          <p:cNvPr id="82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70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TextBox 26"/>
          <p:cNvSpPr txBox="1"/>
          <p:nvPr/>
        </p:nvSpPr>
        <p:spPr>
          <a:xfrm>
            <a:off x="0" y="330326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comparison with glaciological measurements</a:t>
            </a:r>
            <a:endParaRPr lang="en-US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71051" y="936245"/>
            <a:ext cx="254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Urumqi</a:t>
            </a:r>
            <a:r>
              <a:rPr lang="de-CH" dirty="0" smtClean="0"/>
              <a:t>: </a:t>
            </a:r>
            <a:r>
              <a:rPr lang="de-CH" dirty="0" err="1" smtClean="0"/>
              <a:t>measured</a:t>
            </a:r>
            <a:r>
              <a:rPr lang="de-CH" dirty="0" smtClean="0"/>
              <a:t> </a:t>
            </a:r>
            <a:r>
              <a:rPr lang="de-CH" dirty="0" err="1" smtClean="0"/>
              <a:t>series</a:t>
            </a:r>
            <a:endParaRPr lang="fr-CH" dirty="0"/>
          </a:p>
        </p:txBody>
      </p:sp>
      <p:sp>
        <p:nvSpPr>
          <p:cNvPr id="62" name="TextBox 61"/>
          <p:cNvSpPr txBox="1"/>
          <p:nvPr/>
        </p:nvSpPr>
        <p:spPr>
          <a:xfrm>
            <a:off x="1347234" y="969939"/>
            <a:ext cx="306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Abramov: </a:t>
            </a:r>
            <a:r>
              <a:rPr lang="de-CH" dirty="0" err="1" smtClean="0"/>
              <a:t>modelled</a:t>
            </a:r>
            <a:r>
              <a:rPr lang="de-CH" dirty="0" smtClean="0"/>
              <a:t> </a:t>
            </a:r>
            <a:r>
              <a:rPr lang="de-CH" dirty="0" err="1" smtClean="0"/>
              <a:t>prior</a:t>
            </a:r>
            <a:r>
              <a:rPr lang="de-CH" dirty="0" smtClean="0"/>
              <a:t> 2012</a:t>
            </a:r>
            <a:endParaRPr lang="fr-C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" t="21403" r="13559" b="14196"/>
          <a:stretch/>
        </p:blipFill>
        <p:spPr>
          <a:xfrm>
            <a:off x="4600184" y="3980767"/>
            <a:ext cx="4592555" cy="2619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t="18528" r="14040" b="14680"/>
          <a:stretch/>
        </p:blipFill>
        <p:spPr>
          <a:xfrm>
            <a:off x="4673579" y="1236011"/>
            <a:ext cx="4470421" cy="2722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" t="19751" r="13881" b="14731"/>
          <a:stretch/>
        </p:blipFill>
        <p:spPr>
          <a:xfrm>
            <a:off x="109713" y="1276526"/>
            <a:ext cx="4483710" cy="26821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t="19404" r="13721" b="13662"/>
          <a:stretch/>
        </p:blipFill>
        <p:spPr>
          <a:xfrm>
            <a:off x="12791" y="3863859"/>
            <a:ext cx="4581214" cy="27674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91691" y="1480850"/>
            <a:ext cx="1531814" cy="212578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080001" y="1478750"/>
            <a:ext cx="3891740" cy="212578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743200" y="4091628"/>
            <a:ext cx="1651695" cy="212578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340044" y="4116185"/>
            <a:ext cx="1651695" cy="212578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66" name="Group 65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75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76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77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78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74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67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8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9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0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1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2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79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" y="2019883"/>
            <a:ext cx="9104822" cy="4649500"/>
          </a:xfrm>
          <a:prstGeom prst="rect">
            <a:avLst/>
          </a:prstGeom>
        </p:spPr>
      </p:pic>
      <p:sp>
        <p:nvSpPr>
          <p:cNvPr id="53" name="TextBox 26"/>
          <p:cNvSpPr txBox="1"/>
          <p:nvPr/>
        </p:nvSpPr>
        <p:spPr>
          <a:xfrm>
            <a:off x="0" y="3538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annual</a:t>
            </a:r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 </a:t>
            </a:r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variability</a:t>
            </a:r>
            <a:endParaRPr lang="en-GB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03720" y="2150344"/>
            <a:ext cx="1925572" cy="36199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91653" y="1828800"/>
            <a:ext cx="72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Pamir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942813" y="182880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Tien Shan</a:t>
            </a:r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2042794" y="1490923"/>
            <a:ext cx="0" cy="34194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954421" y="1825752"/>
            <a:ext cx="72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Pamir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905581" y="1825752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Tien Shan</a:t>
            </a:r>
            <a:endParaRPr lang="en-US" dirty="0"/>
          </a:p>
        </p:txBody>
      </p:sp>
      <p:cxnSp>
        <p:nvCxnSpPr>
          <p:cNvPr id="64" name="Straight Connector 63"/>
          <p:cNvCxnSpPr/>
          <p:nvPr/>
        </p:nvCxnSpPr>
        <p:spPr>
          <a:xfrm>
            <a:off x="4005562" y="1487875"/>
            <a:ext cx="0" cy="34194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925343" y="1831848"/>
            <a:ext cx="72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Pamir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4876503" y="1831848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Tien Shan</a:t>
            </a:r>
            <a:endParaRPr lang="en-US" dirty="0"/>
          </a:p>
        </p:txBody>
      </p:sp>
      <p:cxnSp>
        <p:nvCxnSpPr>
          <p:cNvPr id="67" name="Straight Connector 66"/>
          <p:cNvCxnSpPr/>
          <p:nvPr/>
        </p:nvCxnSpPr>
        <p:spPr>
          <a:xfrm>
            <a:off x="5976484" y="1493971"/>
            <a:ext cx="0" cy="34194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920026" y="1834551"/>
            <a:ext cx="72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Pamir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6852898" y="1834551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Tien Shan</a:t>
            </a:r>
            <a:endParaRPr lang="en-US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7952879" y="1496674"/>
            <a:ext cx="0" cy="34194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55575" y="944080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tabLst>
                <a:tab pos="3409950" algn="l"/>
              </a:tabLst>
            </a:pPr>
            <a:r>
              <a:rPr lang="en-GB" sz="2400" b="1" dirty="0" smtClean="0"/>
              <a:t>Tien Shan &amp; East Pamir</a:t>
            </a:r>
            <a:r>
              <a:rPr lang="en-GB" sz="2400" dirty="0" smtClean="0"/>
              <a:t>:	significant </a:t>
            </a:r>
            <a:r>
              <a:rPr lang="en-GB" sz="2400" b="1" dirty="0">
                <a:solidFill>
                  <a:srgbClr val="FF0000"/>
                </a:solidFill>
              </a:rPr>
              <a:t>increase</a:t>
            </a:r>
            <a:r>
              <a:rPr lang="en-GB" sz="2400" dirty="0"/>
              <a:t> of annual variability: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47435" y="131934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09950" indent="-3409950">
              <a:tabLst>
                <a:tab pos="3409950" algn="l"/>
              </a:tabLst>
            </a:pPr>
            <a:r>
              <a:rPr lang="en-GB" sz="2400" b="1" dirty="0"/>
              <a:t>West Pamir &amp; Pamir </a:t>
            </a:r>
            <a:r>
              <a:rPr lang="en-GB" sz="2400" b="1" dirty="0" smtClean="0"/>
              <a:t>Alay:	</a:t>
            </a:r>
            <a:r>
              <a:rPr lang="en-GB" sz="2400" b="1" dirty="0" smtClean="0">
                <a:solidFill>
                  <a:srgbClr val="FF0000"/>
                </a:solidFill>
              </a:rPr>
              <a:t>increase</a:t>
            </a:r>
            <a:r>
              <a:rPr lang="en-GB" sz="2400" dirty="0" smtClean="0"/>
              <a:t> of annual variability followed by </a:t>
            </a:r>
            <a:r>
              <a:rPr lang="en-GB" sz="2400" dirty="0" smtClean="0"/>
              <a:t> </a:t>
            </a:r>
            <a:r>
              <a:rPr lang="en-GB" sz="2400" b="1" dirty="0" smtClean="0">
                <a:solidFill>
                  <a:srgbClr val="00B050"/>
                </a:solidFill>
              </a:rPr>
              <a:t>decrease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25014" y="2153500"/>
            <a:ext cx="5919744" cy="36199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76" name="Group 75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85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86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87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88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84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77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8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9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0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1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2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89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5774" y="2179946"/>
            <a:ext cx="1099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Tien Shan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956403" y="2179946"/>
            <a:ext cx="1099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Tien Shan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4926029" y="2195084"/>
            <a:ext cx="1099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Tien Shan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6890092" y="2163516"/>
            <a:ext cx="1099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Tien Shan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7987707" y="2141239"/>
            <a:ext cx="726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Pamir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6021818" y="2195084"/>
            <a:ext cx="726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Pamir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986890" y="2179946"/>
            <a:ext cx="726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Pamir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2049922" y="2202358"/>
            <a:ext cx="726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Pamir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4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610"/>
            <a:ext cx="9144000" cy="4655794"/>
          </a:xfrm>
          <a:prstGeom prst="rect">
            <a:avLst/>
          </a:prstGeom>
        </p:spPr>
      </p:pic>
      <p:sp>
        <p:nvSpPr>
          <p:cNvPr id="39" name="TextBox 26"/>
          <p:cNvSpPr txBox="1"/>
          <p:nvPr/>
        </p:nvSpPr>
        <p:spPr>
          <a:xfrm>
            <a:off x="0" y="3538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2"/>
                </a:solidFill>
                <a:latin typeface="Arial Nova" panose="020B0504020202020204" pitchFamily="34" charset="0"/>
              </a:rPr>
              <a:t>c</a:t>
            </a:r>
            <a:r>
              <a:rPr lang="en-GB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hanging annual variability</a:t>
            </a:r>
            <a:endParaRPr lang="en-GB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42" name="Group 41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51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52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53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54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50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43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6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7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8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5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669404"/>
            <a:ext cx="93245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Pamir Alay: </a:t>
            </a:r>
            <a:r>
              <a:rPr lang="en-GB" sz="2400" dirty="0" smtClean="0"/>
              <a:t>changes annual </a:t>
            </a:r>
            <a:r>
              <a:rPr lang="en-GB" sz="2400" dirty="0" smtClean="0"/>
              <a:t>of </a:t>
            </a:r>
            <a:r>
              <a:rPr lang="en-GB" sz="2400" dirty="0" smtClean="0"/>
              <a:t>variability might be connected to a shift towards a more uniform region</a:t>
            </a:r>
            <a:r>
              <a:rPr lang="de-CH" sz="2400" dirty="0" smtClean="0"/>
              <a:t>-</a:t>
            </a:r>
            <a:r>
              <a:rPr lang="de-CH" sz="2400" dirty="0" err="1" smtClean="0"/>
              <a:t>wide</a:t>
            </a:r>
            <a:r>
              <a:rPr lang="en-GB" sz="2400" dirty="0" smtClean="0"/>
              <a:t> mass loss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5294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042795" y="8824595"/>
            <a:ext cx="106680" cy="1066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-27384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20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201216"/>
            <a:ext cx="9144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20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201216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20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339716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6" name="TextBox 25"/>
          <p:cNvSpPr txBox="1"/>
          <p:nvPr/>
        </p:nvSpPr>
        <p:spPr>
          <a:xfrm>
            <a:off x="0" y="37418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conclusions</a:t>
            </a:r>
            <a:endParaRPr lang="en-GB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0375" y="2878181"/>
            <a:ext cx="8355492" cy="28931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 Nova" panose="020B0504020202020204" pitchFamily="34" charset="0"/>
              </a:rPr>
              <a:t>TSL-constrained model </a:t>
            </a:r>
            <a:r>
              <a:rPr lang="en-GB" sz="2400" dirty="0" smtClean="0">
                <a:latin typeface="Arial Nova" panose="020B0504020202020204" pitchFamily="34" charset="0"/>
              </a:rPr>
              <a:t>successfully</a:t>
            </a:r>
            <a:r>
              <a:rPr lang="en-US" sz="2400" dirty="0" smtClean="0">
                <a:latin typeface="Arial Nova" panose="020B0504020202020204" pitchFamily="34" charset="0"/>
              </a:rPr>
              <a:t> applied on mountain range scale (glaciers larger than 2km</a:t>
            </a:r>
            <a:r>
              <a:rPr lang="en-US" sz="2400" baseline="30000" dirty="0" smtClean="0">
                <a:latin typeface="Arial Nova" panose="020B0504020202020204" pitchFamily="34" charset="0"/>
              </a:rPr>
              <a:t>2</a:t>
            </a:r>
            <a:r>
              <a:rPr lang="en-US" sz="2400" dirty="0" smtClean="0">
                <a:latin typeface="Arial Nova" panose="020B0504020202020204" pitchFamily="34" charset="0"/>
              </a:rPr>
              <a:t>):</a:t>
            </a:r>
            <a:endParaRPr lang="en-US" dirty="0">
              <a:latin typeface="Arial Nova" panose="020B0504020202020204" pitchFamily="34" charset="0"/>
            </a:endParaRPr>
          </a:p>
          <a:p>
            <a:pPr>
              <a:tabLst>
                <a:tab pos="363538" algn="l"/>
              </a:tabLst>
            </a:pPr>
            <a:r>
              <a:rPr lang="en-US" sz="800" dirty="0">
                <a:latin typeface="Arial Nova" panose="020B0504020202020204" pitchFamily="34" charset="0"/>
              </a:rPr>
              <a:t>	</a:t>
            </a:r>
          </a:p>
          <a:p>
            <a:pPr>
              <a:tabLst>
                <a:tab pos="363538" algn="l"/>
              </a:tabLst>
            </a:pPr>
            <a:endParaRPr lang="en-US" sz="800" b="1" dirty="0" smtClean="0">
              <a:solidFill>
                <a:srgbClr val="FF0000"/>
              </a:solidFill>
              <a:latin typeface="Arial Nova" panose="020B0504020202020204" pitchFamily="34" charset="0"/>
              <a:sym typeface="Wingdings" panose="05000000000000000000" pitchFamily="2" charset="2"/>
            </a:endParaRPr>
          </a:p>
          <a:p>
            <a:pPr>
              <a:tabLst>
                <a:tab pos="363538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Arial Nova" panose="020B0504020202020204" pitchFamily="34" charset="0"/>
                <a:sym typeface="Wingdings" panose="05000000000000000000" pitchFamily="2" charset="2"/>
              </a:rPr>
              <a:t>annual </a:t>
            </a:r>
            <a:r>
              <a:rPr lang="en-US" sz="2400" b="1" dirty="0">
                <a:solidFill>
                  <a:srgbClr val="FF0000"/>
                </a:solidFill>
                <a:latin typeface="Arial Nova" panose="020B0504020202020204" pitchFamily="34" charset="0"/>
                <a:sym typeface="Wingdings" panose="05000000000000000000" pitchFamily="2" charset="2"/>
              </a:rPr>
              <a:t>surface mass balance time series</a:t>
            </a:r>
            <a:r>
              <a:rPr lang="en-US" sz="2400" dirty="0">
                <a:solidFill>
                  <a:srgbClr val="FF0000"/>
                </a:solidFill>
                <a:latin typeface="Arial Nova" panose="020B05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 Nova" panose="020B0504020202020204" pitchFamily="34" charset="0"/>
                <a:sym typeface="Wingdings" panose="05000000000000000000" pitchFamily="2" charset="2"/>
              </a:rPr>
              <a:t>for unmeasured and remote glaciers in the Tien Shan and Pamir </a:t>
            </a:r>
            <a:r>
              <a:rPr lang="en-US" sz="2400" dirty="0">
                <a:solidFill>
                  <a:srgbClr val="FF0000"/>
                </a:solidFill>
                <a:latin typeface="Arial Nova" panose="020B0504020202020204" pitchFamily="34" charset="0"/>
                <a:sym typeface="Wingdings" panose="05000000000000000000" pitchFamily="2" charset="2"/>
              </a:rPr>
              <a:t>from 2000 to </a:t>
            </a:r>
            <a:r>
              <a:rPr lang="en-US" sz="2400" dirty="0" smtClean="0">
                <a:solidFill>
                  <a:srgbClr val="FF0000"/>
                </a:solidFill>
                <a:latin typeface="Arial Nova" panose="020B0504020202020204" pitchFamily="34" charset="0"/>
                <a:sym typeface="Wingdings" panose="05000000000000000000" pitchFamily="2" charset="2"/>
              </a:rPr>
              <a:t>2018:</a:t>
            </a:r>
            <a:endParaRPr lang="en-US" sz="2400" dirty="0" smtClean="0">
              <a:solidFill>
                <a:srgbClr val="FF0000"/>
              </a:solidFill>
              <a:latin typeface="Arial Nova" panose="020B0504020202020204" pitchFamily="34" charset="0"/>
              <a:sym typeface="Wingdings" panose="05000000000000000000" pitchFamily="2" charset="2"/>
            </a:endParaRPr>
          </a:p>
          <a:p>
            <a:pPr>
              <a:tabLst>
                <a:tab pos="363538" algn="l"/>
              </a:tabLst>
            </a:pPr>
            <a:endParaRPr lang="de-CH" sz="2400" baseline="30000" dirty="0">
              <a:latin typeface="Arial Nova" panose="020B0504020202020204" pitchFamily="34" charset="0"/>
              <a:sym typeface="Wingdings" panose="05000000000000000000" pitchFamily="2" charset="2"/>
            </a:endParaRPr>
          </a:p>
          <a:p>
            <a:endParaRPr lang="en-US" sz="1600" dirty="0">
              <a:latin typeface="Arial Nova" panose="020B0504020202020204" pitchFamily="34" charset="0"/>
            </a:endParaRPr>
          </a:p>
          <a:p>
            <a:pPr>
              <a:tabLst>
                <a:tab pos="363538" algn="l"/>
              </a:tabLst>
            </a:pPr>
            <a:endParaRPr lang="en-US" sz="1400" dirty="0" smtClean="0">
              <a:latin typeface="Arial Nova" panose="020B0504020202020204" pitchFamily="34" charset="0"/>
            </a:endParaRPr>
          </a:p>
        </p:txBody>
      </p:sp>
      <p:sp>
        <p:nvSpPr>
          <p:cNvPr id="18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37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44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46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47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48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49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45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</a:p>
            </p:txBody>
          </p:sp>
        </p:grpSp>
        <p:sp>
          <p:nvSpPr>
            <p:cNvPr id="38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9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0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1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2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1" name="Rectangle 2"/>
          <p:cNvSpPr/>
          <p:nvPr/>
        </p:nvSpPr>
        <p:spPr>
          <a:xfrm>
            <a:off x="455249" y="1306189"/>
            <a:ext cx="82786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ova" panose="020B0504020202020204" pitchFamily="34" charset="0"/>
              </a:rPr>
              <a:t>d</a:t>
            </a:r>
            <a:r>
              <a:rPr lang="en-US" sz="2400" b="1" dirty="0" smtClean="0">
                <a:latin typeface="Arial Nova" panose="020B0504020202020204" pitchFamily="34" charset="0"/>
              </a:rPr>
              <a:t>irect </a:t>
            </a:r>
            <a:r>
              <a:rPr lang="en-US" sz="2400" b="1" dirty="0" smtClean="0">
                <a:latin typeface="Arial Nova" panose="020B0504020202020204" pitchFamily="34" charset="0"/>
              </a:rPr>
              <a:t>integration of snowline observations and geodetic mass balances into mass balance modelling!</a:t>
            </a:r>
          </a:p>
          <a:p>
            <a:pPr marL="361950"/>
            <a:endParaRPr lang="en-US" sz="1200" dirty="0" smtClean="0">
              <a:latin typeface="Arial Nova" panose="020B05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249" y="5203560"/>
            <a:ext cx="8431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3538" algn="l"/>
              </a:tabLst>
            </a:pPr>
            <a:r>
              <a:rPr lang="de-CH" sz="2400" dirty="0">
                <a:latin typeface="Arial Nova" panose="020B0504020202020204" pitchFamily="34" charset="0"/>
                <a:sym typeface="Wingdings" panose="05000000000000000000" pitchFamily="2" charset="2"/>
              </a:rPr>
              <a:t>INCREASE IN ANNUAL VARIABILITY FOR THE TIEN SHAN AND EAST PAMIR</a:t>
            </a:r>
            <a:r>
              <a:rPr lang="de-CH" sz="2400" dirty="0" smtClean="0">
                <a:latin typeface="Arial Nova" panose="020B0504020202020204" pitchFamily="34" charset="0"/>
                <a:sym typeface="Wingdings" panose="05000000000000000000" pitchFamily="2" charset="2"/>
              </a:rPr>
              <a:t>.</a:t>
            </a:r>
          </a:p>
          <a:p>
            <a:pPr>
              <a:tabLst>
                <a:tab pos="363538" algn="l"/>
              </a:tabLst>
            </a:pPr>
            <a:r>
              <a:rPr lang="de-CH" sz="2400" dirty="0" smtClean="0">
                <a:latin typeface="Arial Nova" panose="020B0504020202020204" pitchFamily="34" charset="0"/>
                <a:sym typeface="Wingdings" panose="05000000000000000000" pitchFamily="2" charset="2"/>
              </a:rPr>
              <a:t>DECREASE FOR THE PAMIR-ALAY AND WEST PAMIR </a:t>
            </a:r>
            <a:endParaRPr lang="en-US" sz="2400" dirty="0">
              <a:latin typeface="Arial Nova" panose="020B0504020202020204" pitchFamily="34" charset="0"/>
            </a:endParaRPr>
          </a:p>
        </p:txBody>
      </p:sp>
      <p:sp>
        <p:nvSpPr>
          <p:cNvPr id="53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35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E:\photos martina\fotos_m_hoelzle\abramov\l.sold\DSC_3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305" y="0"/>
            <a:ext cx="10830569" cy="719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452320" y="57090"/>
            <a:ext cx="18722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Photo: L. Sold</a:t>
            </a:r>
            <a:endParaRPr lang="en-GB" sz="2000" i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6861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861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5" name="Oval 64"/>
          <p:cNvSpPr/>
          <p:nvPr/>
        </p:nvSpPr>
        <p:spPr>
          <a:xfrm>
            <a:off x="2042795" y="8824595"/>
            <a:ext cx="106680" cy="1066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272534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131332" y="591693"/>
            <a:ext cx="8866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 Nova" panose="020B0504020202020204" pitchFamily="34" charset="0"/>
              </a:rPr>
              <a:t>Thank you for your attention</a:t>
            </a:r>
            <a:endParaRPr lang="en-GB" sz="2400" dirty="0" smtClean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042795" y="8824595"/>
            <a:ext cx="106680" cy="1066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4046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  <a:latin typeface="Arial Nova" panose="020B0504020202020204" pitchFamily="34" charset="0"/>
              </a:rPr>
              <a:t>m</a:t>
            </a:r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ass balance model constrained with TSL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80528" y="6624712"/>
            <a:ext cx="9505056" cy="404688"/>
            <a:chOff x="-180528" y="6624712"/>
            <a:chExt cx="9505056" cy="404688"/>
          </a:xfrm>
        </p:grpSpPr>
        <p:sp>
          <p:nvSpPr>
            <p:cNvPr id="33" name="Rectangle 32"/>
            <p:cNvSpPr/>
            <p:nvPr/>
          </p:nvSpPr>
          <p:spPr>
            <a:xfrm>
              <a:off x="-180528" y="6624712"/>
              <a:ext cx="9505056" cy="33268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Sous-titre 2"/>
            <p:cNvSpPr txBox="1">
              <a:spLocks/>
            </p:cNvSpPr>
            <p:nvPr/>
          </p:nvSpPr>
          <p:spPr>
            <a:xfrm>
              <a:off x="0" y="6624712"/>
              <a:ext cx="9324528" cy="404688"/>
            </a:xfrm>
            <a:prstGeom prst="rect">
              <a:avLst/>
            </a:prstGeom>
          </p:spPr>
          <p:txBody>
            <a:bodyPr vert="horz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85000"/>
                <a:buFont typeface="Wingdings 2"/>
                <a:buNone/>
                <a:tabLst>
                  <a:tab pos="4933950" algn="l"/>
                </a:tabLst>
                <a:defRPr/>
              </a:pPr>
              <a:fld id="{4A297A32-F051-4769-BA96-8D75A379B36D}" type="slidenum">
                <a:rPr lang="fr-FR" sz="800" b="1" cap="all" spc="250" noProof="0" smtClean="0">
                  <a:solidFill>
                    <a:schemeClr val="bg2">
                      <a:lumMod val="2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rPr>
                <a:t>16</a:t>
              </a:fld>
              <a:r>
                <a:rPr lang="fr-FR" sz="800" b="1" cap="all" spc="250" dirty="0">
                  <a:solidFill>
                    <a:schemeClr val="bg2">
                      <a:lumMod val="2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rPr>
                <a:t>	</a:t>
              </a:r>
              <a:r>
                <a:rPr lang="fr-FR" sz="800" b="1" cap="all" spc="250" noProof="0" dirty="0" err="1" smtClean="0">
                  <a:solidFill>
                    <a:schemeClr val="bg2">
                      <a:lumMod val="2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rPr>
                <a:t>M.Barandun</a:t>
              </a:r>
              <a:r>
                <a:rPr lang="fr-FR" sz="800" b="1" cap="all" spc="250" noProof="0" dirty="0" smtClean="0">
                  <a:solidFill>
                    <a:schemeClr val="bg2">
                      <a:lumMod val="2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rPr>
                <a:t>, ALPINE GLACILOGY MEETING, 2018</a:t>
              </a:r>
              <a:endParaRPr kumimoji="0" lang="fr-FR" sz="800" b="1" i="0" u="none" strike="noStrike" kern="1200" cap="all" spc="25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MU Serif Extra" pitchFamily="2" charset="0"/>
                <a:ea typeface="CMU Serif Extra" pitchFamily="2" charset="0"/>
                <a:cs typeface="CMU Serif Extra" pitchFamily="2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6159"/>
            <a:ext cx="9144000" cy="288505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3234" y="1451384"/>
            <a:ext cx="92912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alibri" pitchFamily="34" charset="0"/>
                <a:sym typeface="Wingdings" pitchFamily="2" charset="2"/>
              </a:rPr>
              <a:t>Paper III:</a:t>
            </a:r>
            <a:endParaRPr lang="en-US" sz="3200" dirty="0"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7793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042795" y="8824595"/>
            <a:ext cx="106680" cy="1066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355600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  <a:latin typeface="Arial Nova" panose="020B0504020202020204" pitchFamily="34" charset="0"/>
              </a:rPr>
              <a:t>m</a:t>
            </a:r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ass balance model constrained with TSL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14" name="Group 13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24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25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26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27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23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15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1" y="1309697"/>
            <a:ext cx="7900416" cy="437083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1" y="1309697"/>
            <a:ext cx="7900416" cy="437083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8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8159750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Colloquium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in Climatology, Climate Impact and Remote 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Sensing	23/10/2019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9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042795" y="8824595"/>
            <a:ext cx="106680" cy="1066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14" name="Group 13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24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25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26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27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23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15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0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6646" y="1316872"/>
            <a:ext cx="9010708" cy="4602375"/>
            <a:chOff x="39595" y="1551444"/>
            <a:chExt cx="9010708" cy="4602375"/>
          </a:xfrm>
        </p:grpSpPr>
        <p:grpSp>
          <p:nvGrpSpPr>
            <p:cNvPr id="29" name="Group 28"/>
            <p:cNvGrpSpPr/>
            <p:nvPr/>
          </p:nvGrpSpPr>
          <p:grpSpPr>
            <a:xfrm>
              <a:off x="39595" y="1551444"/>
              <a:ext cx="9010708" cy="4602375"/>
              <a:chOff x="94012" y="1569825"/>
              <a:chExt cx="9010708" cy="4602375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133547" y="1569825"/>
                <a:ext cx="8971173" cy="4602375"/>
                <a:chOff x="2310097" y="6723930"/>
                <a:chExt cx="6895377" cy="3328523"/>
              </a:xfrm>
              <a:solidFill>
                <a:schemeClr val="bg1"/>
              </a:solidFill>
            </p:grpSpPr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1660" t="27038" r="9659" b="15181"/>
                <a:stretch/>
              </p:blipFill>
              <p:spPr>
                <a:xfrm>
                  <a:off x="2310097" y="6962404"/>
                  <a:ext cx="6895377" cy="3090049"/>
                </a:xfrm>
                <a:prstGeom prst="rect">
                  <a:avLst/>
                </a:prstGeom>
                <a:grpFill/>
              </p:spPr>
            </p:pic>
            <p:sp>
              <p:nvSpPr>
                <p:cNvPr id="47" name="TextBox 46"/>
                <p:cNvSpPr txBox="1"/>
                <p:nvPr/>
              </p:nvSpPr>
              <p:spPr>
                <a:xfrm>
                  <a:off x="2356003" y="6723930"/>
                  <a:ext cx="6659456" cy="26710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 smtClean="0"/>
                    <a:t>observed</a:t>
                  </a:r>
                  <a:r>
                    <a:rPr lang="de-CH" dirty="0" smtClean="0"/>
                    <a:t> vs. </a:t>
                  </a:r>
                  <a:r>
                    <a:rPr lang="en-GB" dirty="0" smtClean="0"/>
                    <a:t>modelled Snow covered area fraction </a:t>
                  </a:r>
                  <a:r>
                    <a:rPr lang="de-CH" dirty="0" smtClean="0"/>
                    <a:t>(SCAF): </a:t>
                  </a:r>
                  <a:endParaRPr lang="en-GB" dirty="0"/>
                </a:p>
              </p:txBody>
            </p:sp>
          </p:grpSp>
          <p:pic>
            <p:nvPicPr>
              <p:cNvPr id="49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3" r="33130"/>
              <a:stretch/>
            </p:blipFill>
            <p:spPr bwMode="auto">
              <a:xfrm>
                <a:off x="94012" y="1979596"/>
                <a:ext cx="4440763" cy="38538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4" name="Rectangle 53"/>
            <p:cNvSpPr/>
            <p:nvPr/>
          </p:nvSpPr>
          <p:spPr>
            <a:xfrm>
              <a:off x="4776000" y="2960318"/>
              <a:ext cx="972070" cy="21380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954277" y="4323443"/>
              <a:ext cx="1623822" cy="7211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184578" y="3914407"/>
              <a:ext cx="1086773" cy="7211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755783" y="2317998"/>
              <a:ext cx="461332" cy="7109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486744" y="2857664"/>
              <a:ext cx="214143" cy="533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483019" y="3700400"/>
              <a:ext cx="214143" cy="533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498509" y="4569669"/>
              <a:ext cx="214143" cy="533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1688752" y="2091407"/>
              <a:ext cx="3435689" cy="585811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4252719" y="2843979"/>
              <a:ext cx="1389237" cy="243726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1722408" y="4164510"/>
              <a:ext cx="4488611" cy="925428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3588589" y="4346414"/>
              <a:ext cx="3011319" cy="640594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20"/>
          <p:cNvSpPr txBox="1"/>
          <p:nvPr/>
        </p:nvSpPr>
        <p:spPr>
          <a:xfrm>
            <a:off x="0" y="36402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  <a:latin typeface="Arial Nova" panose="020B0504020202020204" pitchFamily="34" charset="0"/>
              </a:rPr>
              <a:t>m</a:t>
            </a:r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ass balance model constrained with TSL</a:t>
            </a:r>
          </a:p>
        </p:txBody>
      </p:sp>
      <p:sp>
        <p:nvSpPr>
          <p:cNvPr id="44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8159750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Colloquium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in Climatology, Climate Impact and Remote 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Sensing	23/10/2019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7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042795" y="8824595"/>
            <a:ext cx="106680" cy="1066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4046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example for sea ice: MMASTER</a:t>
            </a:r>
            <a:endParaRPr lang="en-US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8" y="1040738"/>
            <a:ext cx="8915596" cy="31083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5546" y="3945054"/>
            <a:ext cx="2479695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212121"/>
                </a:solidFill>
                <a:latin typeface="Segoe UI" panose="020B0502040204020203" pitchFamily="34" charset="0"/>
              </a:rPr>
              <a:t>original DEM</a:t>
            </a:r>
          </a:p>
          <a:p>
            <a:endParaRPr lang="en-GB" sz="1100" b="1" dirty="0">
              <a:solidFill>
                <a:srgbClr val="212121"/>
              </a:solidFill>
              <a:latin typeface="Segoe UI" panose="020B0502040204020203" pitchFamily="34" charset="0"/>
            </a:endParaRPr>
          </a:p>
          <a:p>
            <a:r>
              <a:rPr lang="en-GB" dirty="0">
                <a:solidFill>
                  <a:srgbClr val="212121"/>
                </a:solidFill>
                <a:latin typeface="Segoe UI" panose="020B0502040204020203" pitchFamily="34" charset="0"/>
              </a:rPr>
              <a:t>g</a:t>
            </a:r>
            <a:r>
              <a:rPr lang="en-GB" dirty="0" smtClean="0">
                <a:solidFill>
                  <a:srgbClr val="212121"/>
                </a:solidFill>
                <a:latin typeface="Segoe UI" panose="020B0502040204020203" pitchFamily="34" charset="0"/>
              </a:rPr>
              <a:t>enerated from </a:t>
            </a:r>
            <a:r>
              <a:rPr lang="en-GB" dirty="0">
                <a:solidFill>
                  <a:srgbClr val="212121"/>
                </a:solidFill>
                <a:latin typeface="Segoe UI" panose="020B0502040204020203" pitchFamily="34" charset="0"/>
              </a:rPr>
              <a:t>the metadata, with </a:t>
            </a:r>
            <a:r>
              <a:rPr lang="en-GB" dirty="0" smtClean="0">
                <a:solidFill>
                  <a:srgbClr val="212121"/>
                </a:solidFill>
                <a:latin typeface="Segoe UI" panose="020B0502040204020203" pitchFamily="34" charset="0"/>
              </a:rPr>
              <a:t>associated </a:t>
            </a:r>
            <a:r>
              <a:rPr lang="en-GB" dirty="0">
                <a:latin typeface="Arial Nova" panose="020B0504020202020204" pitchFamily="34" charset="0"/>
              </a:rPr>
              <a:t>component of satellite motion</a:t>
            </a:r>
            <a:r>
              <a:rPr lang="en-GB" dirty="0" smtClean="0">
                <a:solidFill>
                  <a:srgbClr val="212121"/>
                </a:solidFill>
                <a:latin typeface="Segoe UI" panose="020B0502040204020203" pitchFamily="34" charset="0"/>
              </a:rPr>
              <a:t> </a:t>
            </a:r>
            <a:r>
              <a:rPr lang="de-CH" dirty="0" smtClean="0">
                <a:solidFill>
                  <a:srgbClr val="212121"/>
                </a:solidFill>
                <a:latin typeface="Segoe UI" panose="020B0502040204020203" pitchFamily="34" charset="0"/>
              </a:rPr>
              <a:t>(</a:t>
            </a:r>
            <a:r>
              <a:rPr lang="en-GB" dirty="0" smtClean="0">
                <a:solidFill>
                  <a:srgbClr val="212121"/>
                </a:solidFill>
                <a:latin typeface="Segoe UI" panose="020B0502040204020203" pitchFamily="34" charset="0"/>
              </a:rPr>
              <a:t>jitter)</a:t>
            </a:r>
            <a:r>
              <a:rPr lang="en-GB" dirty="0">
                <a:solidFill>
                  <a:srgbClr val="212121"/>
                </a:solidFill>
                <a:latin typeface="Segoe UI" panose="020B0502040204020203" pitchFamily="34" charset="0"/>
              </a:rPr>
              <a:t> </a:t>
            </a:r>
            <a:r>
              <a:rPr lang="en-GB" dirty="0" smtClean="0">
                <a:solidFill>
                  <a:srgbClr val="212121"/>
                </a:solidFill>
                <a:latin typeface="Segoe UI" panose="020B0502040204020203" pitchFamily="34" charset="0"/>
              </a:rPr>
              <a:t>errors</a:t>
            </a:r>
            <a:endParaRPr lang="en-GB" dirty="0">
              <a:solidFill>
                <a:srgbClr val="212121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60631" y="3933056"/>
            <a:ext cx="2660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212121"/>
                </a:solidFill>
                <a:latin typeface="Segoe UI" panose="020B0502040204020203" pitchFamily="34" charset="0"/>
              </a:rPr>
              <a:t>DEM after cross-track </a:t>
            </a:r>
            <a:r>
              <a:rPr lang="en-GB" sz="2400" b="1" dirty="0" smtClean="0">
                <a:solidFill>
                  <a:srgbClr val="212121"/>
                </a:solidFill>
                <a:latin typeface="Segoe UI" panose="020B0502040204020203" pitchFamily="34" charset="0"/>
              </a:rPr>
              <a:t>correction</a:t>
            </a:r>
            <a:endParaRPr lang="en-GB" dirty="0">
              <a:solidFill>
                <a:srgbClr val="212121"/>
              </a:solidFill>
              <a:latin typeface="Segoe UI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82050" y="3945140"/>
            <a:ext cx="24796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212121"/>
                </a:solidFill>
                <a:latin typeface="Segoe UI" panose="020B0502040204020203" pitchFamily="34" charset="0"/>
              </a:rPr>
              <a:t>final </a:t>
            </a:r>
            <a:r>
              <a:rPr lang="en-GB" sz="2400" b="1" dirty="0">
                <a:solidFill>
                  <a:srgbClr val="212121"/>
                </a:solidFill>
                <a:latin typeface="Segoe UI" panose="020B0502040204020203" pitchFamily="34" charset="0"/>
              </a:rPr>
              <a:t>DEM, after removing the along-track</a:t>
            </a:r>
            <a:r>
              <a:rPr lang="en-GB" dirty="0"/>
              <a:t> 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dirty="0">
                <a:solidFill>
                  <a:srgbClr val="212121"/>
                </a:solidFill>
                <a:latin typeface="Segoe UI" panose="020B0502040204020203" pitchFamily="34" charset="0"/>
              </a:rPr>
              <a:t>error component with an external (here, assumed flat surface) DEM.</a:t>
            </a:r>
          </a:p>
        </p:txBody>
      </p:sp>
      <p:sp>
        <p:nvSpPr>
          <p:cNvPr id="8" name="Rectangle 7"/>
          <p:cNvSpPr/>
          <p:nvPr/>
        </p:nvSpPr>
        <p:spPr>
          <a:xfrm>
            <a:off x="560652" y="1533871"/>
            <a:ext cx="170591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212121"/>
                </a:solidFill>
                <a:latin typeface="Segoe UI" panose="020B0502040204020203" pitchFamily="34" charset="0"/>
              </a:rPr>
              <a:t>RMSE: ≈ 21m 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422238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6282050" y="1545588"/>
            <a:ext cx="157286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212121"/>
                </a:solidFill>
                <a:latin typeface="Segoe UI" panose="020B0502040204020203" pitchFamily="34" charset="0"/>
              </a:rPr>
              <a:t>RMSE: &lt; 3m </a:t>
            </a:r>
            <a:endParaRPr lang="en-GB" dirty="0"/>
          </a:p>
        </p:txBody>
      </p:sp>
      <p:grpSp>
        <p:nvGrpSpPr>
          <p:cNvPr id="39" name="Group 38"/>
          <p:cNvGrpSpPr/>
          <p:nvPr/>
        </p:nvGrpSpPr>
        <p:grpSpPr>
          <a:xfrm>
            <a:off x="-180528" y="6624712"/>
            <a:ext cx="9505056" cy="404688"/>
            <a:chOff x="-180528" y="6624712"/>
            <a:chExt cx="9505056" cy="404688"/>
          </a:xfrm>
        </p:grpSpPr>
        <p:sp>
          <p:nvSpPr>
            <p:cNvPr id="40" name="Rectangle 39"/>
            <p:cNvSpPr/>
            <p:nvPr/>
          </p:nvSpPr>
          <p:spPr>
            <a:xfrm>
              <a:off x="-180528" y="6624712"/>
              <a:ext cx="9505056" cy="33268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Sous-titre 2"/>
            <p:cNvSpPr txBox="1">
              <a:spLocks/>
            </p:cNvSpPr>
            <p:nvPr/>
          </p:nvSpPr>
          <p:spPr>
            <a:xfrm>
              <a:off x="0" y="6624712"/>
              <a:ext cx="9324528" cy="404688"/>
            </a:xfrm>
            <a:prstGeom prst="rect">
              <a:avLst/>
            </a:prstGeom>
          </p:spPr>
          <p:txBody>
            <a:bodyPr vert="horz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85000"/>
                <a:buFont typeface="Wingdings 2"/>
                <a:buNone/>
                <a:tabLst>
                  <a:tab pos="4933950" algn="l"/>
                </a:tabLst>
                <a:defRPr/>
              </a:pPr>
              <a:r>
                <a:rPr lang="fr-FR" sz="800" b="1" cap="all" spc="250" dirty="0">
                  <a:solidFill>
                    <a:schemeClr val="bg2">
                      <a:lumMod val="2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rPr>
                <a:t>	</a:t>
              </a:r>
              <a:r>
                <a:rPr lang="fr-FR" sz="800" b="1" cap="all" spc="250" noProof="0" dirty="0" err="1" smtClean="0">
                  <a:solidFill>
                    <a:schemeClr val="bg2">
                      <a:lumMod val="2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rPr>
                <a:t>M.Barandun</a:t>
              </a:r>
              <a:r>
                <a:rPr lang="fr-FR" sz="800" b="1" cap="all" spc="250" noProof="0" dirty="0" smtClean="0">
                  <a:solidFill>
                    <a:schemeClr val="bg2">
                      <a:lumMod val="2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rPr>
                <a:t>, ALPINE GLACILOGY MEETING, 2018</a:t>
              </a:r>
              <a:endParaRPr kumimoji="0" lang="fr-FR" sz="800" b="1" i="0" u="none" strike="noStrike" kern="1200" cap="all" spc="25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MU Serif Extra" pitchFamily="2" charset="0"/>
                <a:ea typeface="CMU Serif Extra" pitchFamily="2" charset="0"/>
                <a:cs typeface="CMU Serif Extr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8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41831" y="6372308"/>
            <a:ext cx="23021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i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en-GB" sz="1400" i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Zoï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GB" sz="1400" i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Envir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. Networks, Geneva)</a:t>
            </a:r>
            <a:endParaRPr lang="en-US" sz="1400" i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" y="1520344"/>
            <a:ext cx="7575394" cy="2284278"/>
          </a:xfrm>
          <a:prstGeom prst="rect">
            <a:avLst/>
          </a:prstGeom>
        </p:spPr>
      </p:pic>
      <p:pic>
        <p:nvPicPr>
          <p:cNvPr id="59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" y="4146180"/>
            <a:ext cx="7890073" cy="22955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77663" y="6164700"/>
            <a:ext cx="1582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(Huss and Hock, 2018)</a:t>
            </a:r>
            <a:endParaRPr lang="en-GB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7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" name="Title 7"/>
          <p:cNvSpPr>
            <a:spLocks noGrp="1"/>
          </p:cNvSpPr>
          <p:nvPr>
            <p:ph type="title"/>
          </p:nvPr>
        </p:nvSpPr>
        <p:spPr>
          <a:xfrm>
            <a:off x="0" y="328400"/>
            <a:ext cx="9144000" cy="535531"/>
          </a:xfr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changing water </a:t>
            </a:r>
            <a:r>
              <a:rPr lang="en-GB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availablity</a:t>
            </a:r>
            <a:endParaRPr lang="en-US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46" name="Group 45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55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56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57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58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54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47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8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9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0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1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2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5234" y="882702"/>
            <a:ext cx="90171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Nova" panose="020B0504020202020204" pitchFamily="34" charset="0"/>
              </a:rPr>
              <a:t>g</a:t>
            </a:r>
            <a:r>
              <a:rPr lang="en-US" sz="2400" b="1" dirty="0" smtClean="0">
                <a:latin typeface="Arial Nova" panose="020B0504020202020204" pitchFamily="34" charset="0"/>
              </a:rPr>
              <a:t>lacier melt: important runoff contribution</a:t>
            </a:r>
          </a:p>
          <a:p>
            <a:endParaRPr lang="en-US" sz="1200" dirty="0" smtClean="0">
              <a:latin typeface="Arial Nova" panose="020B05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11646" y="1376098"/>
            <a:ext cx="9032354" cy="5237257"/>
            <a:chOff x="65981" y="1230594"/>
            <a:chExt cx="9032354" cy="5237257"/>
          </a:xfrm>
        </p:grpSpPr>
        <p:grpSp>
          <p:nvGrpSpPr>
            <p:cNvPr id="7" name="Group 6"/>
            <p:cNvGrpSpPr/>
            <p:nvPr/>
          </p:nvGrpSpPr>
          <p:grpSpPr>
            <a:xfrm>
              <a:off x="65981" y="1230594"/>
              <a:ext cx="9032354" cy="5237257"/>
              <a:chOff x="58364" y="1280269"/>
              <a:chExt cx="9032354" cy="5224025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8364" y="1280269"/>
                <a:ext cx="9032354" cy="52240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4303063" y="6164700"/>
                <a:ext cx="158248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dirty="0" smtClean="0">
                    <a:solidFill>
                      <a:schemeClr val="bg2">
                        <a:lumMod val="25000"/>
                      </a:schemeClr>
                    </a:solidFill>
                    <a:latin typeface="Calibri" panose="020F0502020204030204" pitchFamily="34" charset="0"/>
                  </a:rPr>
                  <a:t>(Huss and Hock, 2018)</a:t>
                </a:r>
                <a:endParaRPr lang="en-GB" sz="12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7152" y="1322017"/>
                <a:ext cx="3977987" cy="5143950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4298836" y="2973777"/>
              <a:ext cx="4572000" cy="111569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2800" b="1" dirty="0" smtClean="0"/>
                <a:t>Central Asia: </a:t>
              </a:r>
              <a:r>
                <a:rPr lang="en-US" sz="2800" dirty="0" smtClean="0"/>
                <a:t>one of the most vulnerable regions worldwide</a:t>
              </a:r>
              <a:endParaRPr lang="en-US" sz="2800" dirty="0"/>
            </a:p>
            <a:p>
              <a:endParaRPr lang="en-US" sz="1050" dirty="0"/>
            </a:p>
          </p:txBody>
        </p:sp>
      </p:grpSp>
      <p:sp>
        <p:nvSpPr>
          <p:cNvPr id="63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6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042795" y="8824595"/>
            <a:ext cx="106680" cy="1066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4046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ASTER derived geodetic mass balance</a:t>
            </a:r>
            <a:endParaRPr lang="en-US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0874" y="2564904"/>
            <a:ext cx="869933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ova" panose="020B0504020202020204" pitchFamily="34" charset="0"/>
              </a:rPr>
              <a:t>free</a:t>
            </a:r>
            <a:r>
              <a:rPr lang="en-GB" sz="2000" dirty="0">
                <a:latin typeface="Arial Nova" panose="020B0504020202020204" pitchFamily="34" charset="0"/>
              </a:rPr>
              <a:t>, open-source </a:t>
            </a:r>
            <a:r>
              <a:rPr lang="en-GB" sz="2000" dirty="0" smtClean="0">
                <a:latin typeface="Arial Nova" panose="020B0504020202020204" pitchFamily="34" charset="0"/>
              </a:rPr>
              <a:t>photogrammetry </a:t>
            </a:r>
            <a:r>
              <a:rPr lang="en-GB" sz="2000" dirty="0">
                <a:latin typeface="Arial Nova" panose="020B0504020202020204" pitchFamily="34" charset="0"/>
              </a:rPr>
              <a:t>software package developed at IGN and ENSG (France)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 Nova" panose="020B0504020202020204" pitchFamily="34" charset="0"/>
              </a:rPr>
              <a:t>built-in </a:t>
            </a:r>
            <a:r>
              <a:rPr lang="en-GB" sz="2000" dirty="0">
                <a:latin typeface="Arial Nova" panose="020B0504020202020204" pitchFamily="34" charset="0"/>
              </a:rPr>
              <a:t>component for processing DEMs from ASTER (</a:t>
            </a:r>
            <a:r>
              <a:rPr lang="en-GB" sz="2000" dirty="0" err="1">
                <a:latin typeface="Arial Nova" panose="020B0504020202020204" pitchFamily="34" charset="0"/>
              </a:rPr>
              <a:t>Girod</a:t>
            </a:r>
            <a:r>
              <a:rPr lang="en-GB" sz="2000" dirty="0">
                <a:latin typeface="Arial Nova" panose="020B0504020202020204" pitchFamily="34" charset="0"/>
              </a:rPr>
              <a:t> et al., 2017) </a:t>
            </a:r>
            <a:endParaRPr lang="en-GB" sz="2000" dirty="0" smtClean="0">
              <a:latin typeface="Arial Nova" panose="020B0504020202020204" pitchFamily="34" charset="0"/>
            </a:endParaRPr>
          </a:p>
          <a:p>
            <a:endParaRPr lang="en-GB" sz="2400" dirty="0">
              <a:latin typeface="Arial Nova" panose="020B0504020202020204" pitchFamily="34" charset="0"/>
            </a:endParaRPr>
          </a:p>
          <a:p>
            <a:r>
              <a:rPr lang="en-GB" sz="2400" dirty="0" smtClean="0">
                <a:latin typeface="Arial Nova" panose="020B0504020202020204" pitchFamily="34" charset="0"/>
              </a:rPr>
              <a:t>MMASTER </a:t>
            </a:r>
            <a:r>
              <a:rPr lang="en-GB" sz="2400" dirty="0">
                <a:latin typeface="Arial Nova" panose="020B0504020202020204" pitchFamily="34" charset="0"/>
              </a:rPr>
              <a:t>solves for and removes error introduced by cross-track component of satellite motion (jitter) </a:t>
            </a:r>
            <a:r>
              <a:rPr lang="en-GB" sz="2400" dirty="0" smtClean="0">
                <a:latin typeface="Arial Nova" panose="020B0504020202020204" pitchFamily="34" charset="0"/>
              </a:rPr>
              <a:t>and with </a:t>
            </a:r>
            <a:r>
              <a:rPr lang="en-GB" sz="2400" dirty="0">
                <a:latin typeface="Arial Nova" panose="020B0504020202020204" pitchFamily="34" charset="0"/>
              </a:rPr>
              <a:t>a second DEM, can also remove along-track component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6332" y="1602149"/>
            <a:ext cx="8352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atin typeface="Arial Nova" panose="020B0504020202020204" pitchFamily="34" charset="0"/>
              </a:rPr>
              <a:t>MicMAC</a:t>
            </a:r>
            <a:r>
              <a:rPr lang="en-US" sz="3600" b="1" dirty="0" smtClean="0">
                <a:latin typeface="Arial Nova" panose="020B0504020202020204" pitchFamily="34" charset="0"/>
              </a:rPr>
              <a:t> ASTER (MMASTER)</a:t>
            </a:r>
            <a:endParaRPr lang="en-GB" sz="3600" b="1" dirty="0"/>
          </a:p>
        </p:txBody>
      </p:sp>
      <p:grpSp>
        <p:nvGrpSpPr>
          <p:cNvPr id="36" name="Group 35"/>
          <p:cNvGrpSpPr/>
          <p:nvPr/>
        </p:nvGrpSpPr>
        <p:grpSpPr>
          <a:xfrm>
            <a:off x="-180528" y="6624712"/>
            <a:ext cx="9505056" cy="404688"/>
            <a:chOff x="-180528" y="6624712"/>
            <a:chExt cx="9505056" cy="404688"/>
          </a:xfrm>
        </p:grpSpPr>
        <p:sp>
          <p:nvSpPr>
            <p:cNvPr id="37" name="Rectangle 36"/>
            <p:cNvSpPr/>
            <p:nvPr/>
          </p:nvSpPr>
          <p:spPr>
            <a:xfrm>
              <a:off x="-180528" y="6624712"/>
              <a:ext cx="9505056" cy="33268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Sous-titre 2"/>
            <p:cNvSpPr txBox="1">
              <a:spLocks/>
            </p:cNvSpPr>
            <p:nvPr/>
          </p:nvSpPr>
          <p:spPr>
            <a:xfrm>
              <a:off x="0" y="6624712"/>
              <a:ext cx="9324528" cy="404688"/>
            </a:xfrm>
            <a:prstGeom prst="rect">
              <a:avLst/>
            </a:prstGeom>
          </p:spPr>
          <p:txBody>
            <a:bodyPr vert="horz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85000"/>
                <a:buFont typeface="Wingdings 2"/>
                <a:buNone/>
                <a:tabLst>
                  <a:tab pos="4933950" algn="l"/>
                </a:tabLst>
                <a:defRPr/>
              </a:pPr>
              <a:fld id="{A53BD5A9-AA77-42AD-BFAE-C927568F5B80}" type="slidenum">
                <a:rPr lang="fr-FR" sz="800" b="1" cap="all" spc="250" noProof="0" smtClean="0">
                  <a:solidFill>
                    <a:schemeClr val="bg2">
                      <a:lumMod val="2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rPr>
                <a:t>20</a:t>
              </a:fld>
              <a:r>
                <a:rPr lang="fr-FR" sz="800" b="1" cap="all" spc="250" dirty="0">
                  <a:solidFill>
                    <a:schemeClr val="bg2">
                      <a:lumMod val="2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rPr>
                <a:t>	</a:t>
              </a:r>
              <a:r>
                <a:rPr lang="fr-FR" sz="800" b="1" cap="all" spc="250" noProof="0" dirty="0" err="1" smtClean="0">
                  <a:solidFill>
                    <a:schemeClr val="bg2">
                      <a:lumMod val="2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rPr>
                <a:t>M.Barandun</a:t>
              </a:r>
              <a:r>
                <a:rPr lang="fr-FR" sz="800" b="1" cap="all" spc="250" noProof="0" dirty="0" smtClean="0">
                  <a:solidFill>
                    <a:schemeClr val="bg2">
                      <a:lumMod val="2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rPr>
                <a:t>, ALPINE GLACILOGY MEETING, 2018</a:t>
              </a:r>
              <a:endParaRPr kumimoji="0" lang="fr-FR" sz="800" b="1" i="0" u="none" strike="noStrike" kern="1200" cap="all" spc="25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MU Serif Extra" pitchFamily="2" charset="0"/>
                <a:ea typeface="CMU Serif Extra" pitchFamily="2" charset="0"/>
                <a:cs typeface="CMU Serif Extr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58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4279392" y="5213867"/>
            <a:ext cx="676656" cy="2651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40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47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49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50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51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52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48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41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2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3" name="TextBox 26"/>
          <p:cNvSpPr txBox="1"/>
          <p:nvPr/>
        </p:nvSpPr>
        <p:spPr>
          <a:xfrm>
            <a:off x="0" y="353864"/>
            <a:ext cx="9144000" cy="10772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comparing geodetic mass balances of high and medium resolution satellite images</a:t>
            </a:r>
            <a:endParaRPr lang="en-GB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21215" y="4261024"/>
            <a:ext cx="5022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ASTER derived geodetic mass balance: </a:t>
            </a:r>
          </a:p>
          <a:p>
            <a:r>
              <a:rPr lang="en-GB" sz="2400" dirty="0"/>
              <a:t>r</a:t>
            </a:r>
            <a:r>
              <a:rPr lang="en-GB" sz="2400" dirty="0" smtClean="0"/>
              <a:t>elatively large uncertainties</a:t>
            </a:r>
            <a:endParaRPr lang="en-GB" sz="2400" dirty="0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082"/>
            <a:ext cx="4138011" cy="258219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9470"/>
            <a:ext cx="4176282" cy="258219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11" y="1461069"/>
            <a:ext cx="4128165" cy="2552440"/>
          </a:xfrm>
          <a:prstGeom prst="rect">
            <a:avLst/>
          </a:prstGeom>
        </p:spPr>
      </p:pic>
      <p:cxnSp>
        <p:nvCxnSpPr>
          <p:cNvPr id="62" name="Straight Connector 61"/>
          <p:cNvCxnSpPr/>
          <p:nvPr/>
        </p:nvCxnSpPr>
        <p:spPr>
          <a:xfrm>
            <a:off x="4279392" y="5971032"/>
            <a:ext cx="676656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279392" y="5360171"/>
            <a:ext cx="6766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279392" y="6288024"/>
            <a:ext cx="6766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956048" y="5162194"/>
            <a:ext cx="3179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ASTER derived elevation change</a:t>
            </a:r>
          </a:p>
          <a:p>
            <a:r>
              <a:rPr lang="en-GB" dirty="0" smtClean="0"/>
              <a:t>&amp; uncertainties</a:t>
            </a:r>
            <a:endParaRPr lang="en-GB" dirty="0"/>
          </a:p>
        </p:txBody>
      </p:sp>
      <p:sp>
        <p:nvSpPr>
          <p:cNvPr id="69" name="TextBox 68"/>
          <p:cNvSpPr txBox="1"/>
          <p:nvPr/>
        </p:nvSpPr>
        <p:spPr>
          <a:xfrm>
            <a:off x="4956048" y="5782708"/>
            <a:ext cx="413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Elevation change (high resolution sensors)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956048" y="6146681"/>
            <a:ext cx="311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Elevation change (summarized)</a:t>
            </a:r>
          </a:p>
        </p:txBody>
      </p:sp>
      <p:sp>
        <p:nvSpPr>
          <p:cNvPr id="61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6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9" t="22878" r="26790" b="10303"/>
          <a:stretch/>
        </p:blipFill>
        <p:spPr bwMode="auto">
          <a:xfrm>
            <a:off x="-69008" y="1041930"/>
            <a:ext cx="5757287" cy="520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40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47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49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50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51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52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48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41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2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3" name="TextBox 26"/>
          <p:cNvSpPr txBox="1"/>
          <p:nvPr/>
        </p:nvSpPr>
        <p:spPr>
          <a:xfrm>
            <a:off x="0" y="3538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3200" dirty="0" err="1">
                <a:solidFill>
                  <a:schemeClr val="bg2"/>
                </a:solidFill>
                <a:latin typeface="Arial Nova" panose="020B0504020202020204" pitchFamily="34" charset="0"/>
              </a:rPr>
              <a:t>a</a:t>
            </a:r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nnual</a:t>
            </a:r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 mass </a:t>
            </a:r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balance</a:t>
            </a:r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 time </a:t>
            </a:r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series</a:t>
            </a:r>
            <a:endParaRPr lang="en-GB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54" name="TextBox 23"/>
          <p:cNvSpPr txBox="1"/>
          <p:nvPr/>
        </p:nvSpPr>
        <p:spPr>
          <a:xfrm>
            <a:off x="5066200" y="1290496"/>
            <a:ext cx="420875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60375"/>
            <a:r>
              <a:rPr lang="en-GB" sz="1600" dirty="0" smtClean="0">
                <a:latin typeface="Arial Nova" panose="020B0504020202020204" pitchFamily="34" charset="0"/>
              </a:rPr>
              <a:t>negative correlation between mean annual surface mass balance (SMB) and standard deviation (STD):</a:t>
            </a:r>
          </a:p>
          <a:p>
            <a:pPr marL="460375"/>
            <a:endParaRPr lang="en-GB" sz="1200" dirty="0" smtClean="0">
              <a:latin typeface="Arial Nova" panose="020B0504020202020204" pitchFamily="34" charset="0"/>
            </a:endParaRPr>
          </a:p>
          <a:p>
            <a:pPr marL="460375"/>
            <a:r>
              <a:rPr lang="en-GB" sz="2000" b="1" dirty="0" smtClean="0">
                <a:latin typeface="Arial Nova" panose="020B0504020202020204" pitchFamily="34" charset="0"/>
              </a:rPr>
              <a:t>more heterogeneous response with increasing negative mass balance</a:t>
            </a:r>
            <a:r>
              <a:rPr lang="en-GB" sz="2000" dirty="0" smtClean="0">
                <a:latin typeface="Arial Nova" panose="020B0504020202020204" pitchFamily="34" charset="0"/>
              </a:rPr>
              <a:t>. </a:t>
            </a:r>
            <a:endParaRPr lang="en-GB" sz="2000" b="1" dirty="0" smtClean="0">
              <a:latin typeface="Arial Nova" panose="020B0504020202020204" pitchFamily="34" charset="0"/>
            </a:endParaRPr>
          </a:p>
          <a:p>
            <a:pPr marL="460375"/>
            <a:endParaRPr lang="en-US" sz="2000" b="1" dirty="0">
              <a:latin typeface="Arial Nova" panose="020B0504020202020204" pitchFamily="34" charset="0"/>
            </a:endParaRPr>
          </a:p>
          <a:p>
            <a:pPr marL="460375"/>
            <a:endParaRPr lang="de-CH" sz="2000" dirty="0" smtClean="0">
              <a:latin typeface="Arial Nova" panose="020B0504020202020204" pitchFamily="34" charset="0"/>
            </a:endParaRPr>
          </a:p>
          <a:p>
            <a:pPr marL="460375"/>
            <a:endParaRPr lang="de-CH" sz="2000" dirty="0">
              <a:latin typeface="Arial Nova" panose="020B0504020202020204" pitchFamily="34" charset="0"/>
            </a:endParaRPr>
          </a:p>
          <a:p>
            <a:endParaRPr lang="en-US" sz="2000" dirty="0">
              <a:solidFill>
                <a:srgbClr val="C00000"/>
              </a:solidFill>
              <a:latin typeface="Arial Nova" panose="020B0504020202020204" pitchFamily="34" charset="0"/>
            </a:endParaRPr>
          </a:p>
        </p:txBody>
      </p:sp>
      <p:sp>
        <p:nvSpPr>
          <p:cNvPr id="55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8159750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Colloquium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in Climatology, Climate Impact and Remote 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Sensing	23/10/2019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78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7" y="1966823"/>
            <a:ext cx="8686376" cy="39226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365" y="1108803"/>
            <a:ext cx="82403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Nova" panose="020B0504020202020204" pitchFamily="34" charset="0"/>
              </a:rPr>
              <a:t>Single observation becomes less important</a:t>
            </a:r>
            <a:endParaRPr lang="en-US" sz="2400" dirty="0">
              <a:latin typeface="Arial Nova" panose="020B0504020202020204" pitchFamily="34" charset="0"/>
            </a:endParaRPr>
          </a:p>
        </p:txBody>
      </p:sp>
      <p:sp>
        <p:nvSpPr>
          <p:cNvPr id="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52400" y="6096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8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29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36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38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39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40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41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37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30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1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3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5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42" name="TextBox 43"/>
          <p:cNvSpPr txBox="1"/>
          <p:nvPr/>
        </p:nvSpPr>
        <p:spPr>
          <a:xfrm>
            <a:off x="0" y="362248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solidFill>
                  <a:schemeClr val="bg2"/>
                </a:solidFill>
                <a:latin typeface="Arial Nova" panose="020B0504020202020204" pitchFamily="34" charset="0"/>
              </a:rPr>
              <a:t>t</a:t>
            </a:r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ransient </a:t>
            </a:r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snowline</a:t>
            </a:r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 </a:t>
            </a:r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observations</a:t>
            </a:r>
            <a:endParaRPr lang="en-US" sz="3200" dirty="0" smtClean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43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8159750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Colloquium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in Climatology, Climate Impact and Remote 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Sensing	23/10/2019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09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TextBox 26"/>
          <p:cNvSpPr txBox="1"/>
          <p:nvPr/>
        </p:nvSpPr>
        <p:spPr>
          <a:xfrm>
            <a:off x="0" y="353864"/>
            <a:ext cx="9144000" cy="10772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dependency </a:t>
            </a:r>
            <a:r>
              <a:rPr lang="en-GB" sz="3200" dirty="0">
                <a:solidFill>
                  <a:schemeClr val="bg2"/>
                </a:solidFill>
                <a:latin typeface="Arial Nova" panose="020B0504020202020204" pitchFamily="34" charset="0"/>
              </a:rPr>
              <a:t>of </a:t>
            </a:r>
            <a:r>
              <a:rPr lang="en-GB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on </a:t>
            </a:r>
            <a:r>
              <a:rPr lang="en-GB" sz="3200" dirty="0" err="1">
                <a:solidFill>
                  <a:schemeClr val="bg2"/>
                </a:solidFill>
                <a:latin typeface="Arial Nova" panose="020B0504020202020204" pitchFamily="34" charset="0"/>
              </a:rPr>
              <a:t>morpho</a:t>
            </a:r>
            <a:r>
              <a:rPr lang="en-GB" sz="3200" dirty="0">
                <a:solidFill>
                  <a:schemeClr val="bg2"/>
                </a:solidFill>
                <a:latin typeface="Arial Nova" panose="020B0504020202020204" pitchFamily="34" charset="0"/>
              </a:rPr>
              <a:t>-topographic characteristics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23866" r="14623" b="13747"/>
          <a:stretch/>
        </p:blipFill>
        <p:spPr>
          <a:xfrm>
            <a:off x="4572000" y="1713133"/>
            <a:ext cx="4393024" cy="2453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t="19872" r="16263" b="14244"/>
          <a:stretch/>
        </p:blipFill>
        <p:spPr>
          <a:xfrm>
            <a:off x="4715491" y="4098958"/>
            <a:ext cx="4106041" cy="2565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t="21810" r="15217" b="14282"/>
          <a:stretch/>
        </p:blipFill>
        <p:spPr>
          <a:xfrm>
            <a:off x="250010" y="1628527"/>
            <a:ext cx="4225729" cy="2506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24186" r="15250" b="15883"/>
          <a:stretch/>
        </p:blipFill>
        <p:spPr>
          <a:xfrm>
            <a:off x="304780" y="4292941"/>
            <a:ext cx="4170959" cy="2320414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311065" y="1600498"/>
            <a:ext cx="8579626" cy="5063995"/>
            <a:chOff x="269342" y="1595979"/>
            <a:chExt cx="8579626" cy="5063995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2" t="20519" r="15376" b="14661"/>
            <a:stretch/>
          </p:blipFill>
          <p:spPr>
            <a:xfrm>
              <a:off x="304780" y="1595979"/>
              <a:ext cx="4178498" cy="2532064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0" t="21546" r="16479" b="15004"/>
            <a:stretch/>
          </p:blipFill>
          <p:spPr>
            <a:xfrm>
              <a:off x="269342" y="4192873"/>
              <a:ext cx="4159166" cy="2467101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1" t="21810" r="16183" b="14435"/>
            <a:stretch/>
          </p:blipFill>
          <p:spPr>
            <a:xfrm>
              <a:off x="4653405" y="1608085"/>
              <a:ext cx="4195563" cy="2536712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9" t="22645" r="17067" b="14666"/>
            <a:stretch/>
          </p:blipFill>
          <p:spPr>
            <a:xfrm>
              <a:off x="4715491" y="4192873"/>
              <a:ext cx="4052953" cy="2434135"/>
            </a:xfrm>
            <a:prstGeom prst="rect">
              <a:avLst/>
            </a:prstGeom>
          </p:spPr>
        </p:pic>
      </p:grpSp>
      <p:sp>
        <p:nvSpPr>
          <p:cNvPr id="63" name="Rectangle 62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65" name="Group 64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74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75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76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77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73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66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7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8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9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0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1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78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30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26"/>
          <p:cNvSpPr txBox="1"/>
          <p:nvPr/>
        </p:nvSpPr>
        <p:spPr>
          <a:xfrm>
            <a:off x="0" y="3538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2"/>
                </a:solidFill>
                <a:latin typeface="Arial Nova" panose="020B0504020202020204" pitchFamily="34" charset="0"/>
              </a:rPr>
              <a:t>dependency of on </a:t>
            </a:r>
            <a:r>
              <a:rPr lang="en-GB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morpho</a:t>
            </a:r>
            <a:r>
              <a:rPr lang="en-GB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-topographic factors</a:t>
            </a:r>
            <a:endParaRPr lang="en-GB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l="8706" t="20194" r="13645" b="2909"/>
          <a:stretch/>
        </p:blipFill>
        <p:spPr>
          <a:xfrm>
            <a:off x="184731" y="1041975"/>
            <a:ext cx="4149214" cy="290051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/>
          <a:srcRect l="8384" t="21163" r="14702" b="8717"/>
          <a:stretch/>
        </p:blipFill>
        <p:spPr>
          <a:xfrm>
            <a:off x="4304789" y="1081302"/>
            <a:ext cx="4109884" cy="264487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/>
          <a:srcRect l="8381" t="20590" r="15073" b="3295"/>
          <a:stretch/>
        </p:blipFill>
        <p:spPr>
          <a:xfrm>
            <a:off x="123309" y="3742336"/>
            <a:ext cx="4090220" cy="2871019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4168748" y="3942492"/>
            <a:ext cx="497676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09950" indent="-3409950">
              <a:tabLst>
                <a:tab pos="3409950" algn="l"/>
              </a:tabLst>
            </a:pPr>
            <a:r>
              <a:rPr lang="en-GB" sz="2400" b="1" dirty="0" smtClean="0">
                <a:solidFill>
                  <a:srgbClr val="00B050"/>
                </a:solidFill>
              </a:rPr>
              <a:t>significant decrease </a:t>
            </a:r>
            <a:r>
              <a:rPr lang="en-GB" sz="2400" b="1" dirty="0" smtClean="0"/>
              <a:t>of STD </a:t>
            </a:r>
            <a:r>
              <a:rPr lang="en-GB" sz="2400" b="1" dirty="0"/>
              <a:t>with time:</a:t>
            </a:r>
            <a:endParaRPr lang="en-GB" sz="2400" b="1" dirty="0" smtClean="0"/>
          </a:p>
          <a:p>
            <a:pPr marL="176213" indent="-176213">
              <a:buFont typeface="Arial" panose="020B0604020202020204" pitchFamily="34" charset="0"/>
              <a:buChar char="•"/>
              <a:tabLst>
                <a:tab pos="3409950" algn="l"/>
              </a:tabLst>
            </a:pPr>
            <a:r>
              <a:rPr lang="en-GB" sz="2400" dirty="0"/>
              <a:t>for glaciers &lt; 5km</a:t>
            </a:r>
            <a:r>
              <a:rPr lang="en-GB" sz="2400" baseline="30000" dirty="0"/>
              <a:t>2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400" dirty="0"/>
              <a:t>f</a:t>
            </a:r>
            <a:r>
              <a:rPr lang="en-GB" sz="2400" dirty="0" smtClean="0"/>
              <a:t>or glaciers with slope between 10-20°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400" dirty="0" smtClean="0"/>
              <a:t>for glacier median elevation between in 4000-4500 m </a:t>
            </a:r>
            <a:r>
              <a:rPr lang="en-GB" sz="2400" dirty="0" err="1" smtClean="0"/>
              <a:t>a.s.l</a:t>
            </a:r>
            <a:r>
              <a:rPr lang="en-GB" sz="2400" dirty="0" smtClean="0"/>
              <a:t>.</a:t>
            </a:r>
          </a:p>
          <a:p>
            <a:pPr marL="3409950" indent="-3409950">
              <a:tabLst>
                <a:tab pos="3409950" algn="l"/>
              </a:tabLst>
            </a:pPr>
            <a:endParaRPr lang="en-GB" sz="2400" b="1" baseline="30000" dirty="0"/>
          </a:p>
        </p:txBody>
      </p:sp>
      <p:sp>
        <p:nvSpPr>
          <p:cNvPr id="64" name="Rectangle 63"/>
          <p:cNvSpPr/>
          <p:nvPr/>
        </p:nvSpPr>
        <p:spPr>
          <a:xfrm>
            <a:off x="835742" y="1189703"/>
            <a:ext cx="412955" cy="24492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153253" y="1179092"/>
            <a:ext cx="1348760" cy="24492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2042794" y="3904118"/>
            <a:ext cx="533258" cy="240478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69" name="Group 68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78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79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80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81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77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70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1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2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3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4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5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82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63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9016" t="20661" r="13151" b="10000"/>
          <a:stretch/>
        </p:blipFill>
        <p:spPr>
          <a:xfrm>
            <a:off x="4496084" y="1064244"/>
            <a:ext cx="4209553" cy="264714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/>
          <a:srcRect l="7999" t="20190" r="15087" b="10210"/>
          <a:stretch/>
        </p:blipFill>
        <p:spPr>
          <a:xfrm>
            <a:off x="0" y="1041975"/>
            <a:ext cx="4109885" cy="2625214"/>
          </a:xfrm>
          <a:prstGeom prst="rect">
            <a:avLst/>
          </a:prstGeom>
        </p:spPr>
      </p:pic>
      <p:sp>
        <p:nvSpPr>
          <p:cNvPr id="53" name="TextBox 26"/>
          <p:cNvSpPr txBox="1"/>
          <p:nvPr/>
        </p:nvSpPr>
        <p:spPr>
          <a:xfrm>
            <a:off x="0" y="3538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2"/>
                </a:solidFill>
                <a:latin typeface="Arial Nova" panose="020B0504020202020204" pitchFamily="34" charset="0"/>
              </a:rPr>
              <a:t>dependency of on </a:t>
            </a:r>
            <a:r>
              <a:rPr lang="en-GB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morpho</a:t>
            </a:r>
            <a:r>
              <a:rPr lang="en-GB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-topographic factors</a:t>
            </a:r>
            <a:endParaRPr lang="en-GB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/>
          <a:srcRect l="8381" t="20590" r="15073" b="3295"/>
          <a:stretch/>
        </p:blipFill>
        <p:spPr>
          <a:xfrm>
            <a:off x="123309" y="3742336"/>
            <a:ext cx="4090220" cy="2871019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4167233" y="3642643"/>
            <a:ext cx="4976767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09950" indent="-3409950">
              <a:tabLst>
                <a:tab pos="3409950" algn="l"/>
              </a:tabLst>
            </a:pPr>
            <a:r>
              <a:rPr lang="en-GB" sz="2400" b="1" dirty="0" smtClean="0">
                <a:solidFill>
                  <a:srgbClr val="FF0000"/>
                </a:solidFill>
              </a:rPr>
              <a:t>significant increase </a:t>
            </a:r>
            <a:r>
              <a:rPr lang="en-GB" sz="2400" b="1" dirty="0" smtClean="0"/>
              <a:t>of STD with time: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400" dirty="0" smtClean="0"/>
              <a:t>glaciers &lt; 5km</a:t>
            </a:r>
            <a:r>
              <a:rPr lang="en-GB" sz="2400" baseline="30000" dirty="0" smtClean="0"/>
              <a:t>2 </a:t>
            </a:r>
            <a:r>
              <a:rPr lang="en-GB" sz="2400" dirty="0" smtClean="0"/>
              <a:t>and 10-20km</a:t>
            </a:r>
            <a:r>
              <a:rPr lang="en-GB" sz="2400" baseline="30000" dirty="0" smtClean="0"/>
              <a:t>2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400" dirty="0" smtClean="0"/>
              <a:t>glacier </a:t>
            </a:r>
            <a:r>
              <a:rPr lang="en-GB" sz="2400" dirty="0"/>
              <a:t>median elevation between in 4000-4500 m </a:t>
            </a:r>
            <a:r>
              <a:rPr lang="en-GB" sz="2400" dirty="0" err="1"/>
              <a:t>a.s.l</a:t>
            </a:r>
            <a:r>
              <a:rPr lang="en-GB" sz="2400" dirty="0"/>
              <a:t>.</a:t>
            </a:r>
          </a:p>
          <a:p>
            <a:pPr marL="3409950" indent="-3409950">
              <a:tabLst>
                <a:tab pos="3409950" algn="l"/>
              </a:tabLst>
            </a:pPr>
            <a:r>
              <a:rPr lang="en-GB" sz="2400" b="1" dirty="0" smtClean="0">
                <a:solidFill>
                  <a:srgbClr val="00B050"/>
                </a:solidFill>
              </a:rPr>
              <a:t>significant decrease </a:t>
            </a:r>
            <a:r>
              <a:rPr lang="en-GB" sz="2400" b="1" dirty="0" smtClean="0"/>
              <a:t>of STD </a:t>
            </a:r>
            <a:r>
              <a:rPr lang="en-GB" sz="2400" b="1" dirty="0"/>
              <a:t>with time:</a:t>
            </a:r>
            <a:endParaRPr lang="en-GB" sz="2400" b="1" dirty="0" smtClean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400" dirty="0" smtClean="0"/>
              <a:t>glacier median elevation between in 4500-5000 m </a:t>
            </a:r>
            <a:r>
              <a:rPr lang="en-GB" sz="2400" dirty="0" err="1" smtClean="0"/>
              <a:t>a.s.l</a:t>
            </a:r>
            <a:r>
              <a:rPr lang="en-GB" sz="2400" dirty="0" smtClean="0"/>
              <a:t>.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400" dirty="0" smtClean="0"/>
              <a:t>glacier with slopes between 10-15°</a:t>
            </a:r>
          </a:p>
        </p:txBody>
      </p:sp>
      <p:sp>
        <p:nvSpPr>
          <p:cNvPr id="64" name="Rectangle 63"/>
          <p:cNvSpPr/>
          <p:nvPr/>
        </p:nvSpPr>
        <p:spPr>
          <a:xfrm>
            <a:off x="717755" y="1214734"/>
            <a:ext cx="412955" cy="2449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2033372" y="3906102"/>
            <a:ext cx="595380" cy="27269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2652397" y="3904118"/>
            <a:ext cx="592251" cy="270923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750954" y="1224189"/>
            <a:ext cx="412955" cy="2449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6381072" y="1211335"/>
            <a:ext cx="599770" cy="246215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86" name="Group 85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95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96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97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98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94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87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8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9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0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1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2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99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48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6" y="1340768"/>
            <a:ext cx="9144000" cy="21865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9348" y="214322"/>
            <a:ext cx="824033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Arial Nova" panose="020B0504020202020204" pitchFamily="34" charset="0"/>
            </a:endParaRPr>
          </a:p>
          <a:p>
            <a:r>
              <a:rPr lang="en-US" sz="2400" dirty="0" smtClean="0">
                <a:latin typeface="Arial Nova" panose="020B0504020202020204" pitchFamily="34" charset="0"/>
              </a:rPr>
              <a:t>Interdependent calibration between </a:t>
            </a:r>
            <a:r>
              <a:rPr lang="en-US" sz="2400" dirty="0" err="1" smtClean="0">
                <a:latin typeface="Arial Nova" panose="020B0504020202020204" pitchFamily="34" charset="0"/>
              </a:rPr>
              <a:t>cprec</a:t>
            </a:r>
            <a:r>
              <a:rPr lang="en-US" sz="2400" dirty="0" smtClean="0">
                <a:latin typeface="Arial Nova" panose="020B0504020202020204" pitchFamily="34" charset="0"/>
              </a:rPr>
              <a:t> and </a:t>
            </a:r>
            <a:r>
              <a:rPr lang="en-US" sz="2400" dirty="0" err="1" smtClean="0">
                <a:latin typeface="Arial Nova" panose="020B0504020202020204" pitchFamily="34" charset="0"/>
              </a:rPr>
              <a:t>DDFsnow</a:t>
            </a:r>
            <a:endParaRPr lang="en-US" sz="2400" dirty="0">
              <a:latin typeface="Arial Nova" panose="020B0504020202020204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27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5" y="2313335"/>
            <a:ext cx="8870449" cy="2231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404"/>
            <a:ext cx="9144000" cy="4833192"/>
          </a:xfrm>
          <a:prstGeom prst="rect">
            <a:avLst/>
          </a:prstGeom>
        </p:spPr>
      </p:pic>
      <p:sp>
        <p:nvSpPr>
          <p:cNvPr id="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52400" y="6096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29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36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38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39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40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41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37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30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1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3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5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42" name="TextBox 43"/>
          <p:cNvSpPr txBox="1"/>
          <p:nvPr/>
        </p:nvSpPr>
        <p:spPr>
          <a:xfrm>
            <a:off x="0" y="362248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  <a:latin typeface="Arial Nova" panose="020B0504020202020204" pitchFamily="34" charset="0"/>
              </a:rPr>
              <a:t>s</a:t>
            </a:r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uperimposed ice</a:t>
            </a:r>
          </a:p>
        </p:txBody>
      </p:sp>
      <p:sp>
        <p:nvSpPr>
          <p:cNvPr id="43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8159750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Colloquium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in Climatology, Climate Impact and Remote 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Sensing	23/10/2019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79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042795" y="8824595"/>
            <a:ext cx="106680" cy="1066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4046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  <a:latin typeface="Arial Nova" panose="020B0504020202020204" pitchFamily="34" charset="0"/>
              </a:rPr>
              <a:t>ASTER derived geodetic mass </a:t>
            </a:r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balance</a:t>
            </a:r>
            <a:endParaRPr lang="en-US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3513" y="1191309"/>
            <a:ext cx="86993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>
              <a:latin typeface="Arial Nova" panose="020B05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CH" sz="2400" dirty="0" smtClean="0">
                <a:latin typeface="Arial Nova" panose="020B0504020202020204" pitchFamily="34" charset="0"/>
              </a:rPr>
              <a:t>all </a:t>
            </a:r>
            <a:r>
              <a:rPr lang="de-CH" sz="2400" dirty="0" err="1" smtClean="0">
                <a:latin typeface="Arial Nova" panose="020B0504020202020204" pitchFamily="34" charset="0"/>
              </a:rPr>
              <a:t>available</a:t>
            </a:r>
            <a:r>
              <a:rPr lang="de-CH" sz="2400" dirty="0" smtClean="0">
                <a:latin typeface="Arial Nova" panose="020B0504020202020204" pitchFamily="34" charset="0"/>
              </a:rPr>
              <a:t> ASTER </a:t>
            </a:r>
            <a:r>
              <a:rPr lang="de-CH" sz="2400" dirty="0" err="1" smtClean="0">
                <a:latin typeface="Arial Nova" panose="020B0504020202020204" pitchFamily="34" charset="0"/>
              </a:rPr>
              <a:t>scenes</a:t>
            </a:r>
            <a:r>
              <a:rPr lang="de-CH" sz="2400" dirty="0" smtClean="0">
                <a:latin typeface="Arial Nova" panose="020B0504020202020204" pitchFamily="34" charset="0"/>
              </a:rPr>
              <a:t> </a:t>
            </a:r>
            <a:r>
              <a:rPr lang="de-CH" sz="2400" dirty="0" err="1" smtClean="0">
                <a:latin typeface="Arial Nova" panose="020B0504020202020204" pitchFamily="34" charset="0"/>
              </a:rPr>
              <a:t>with</a:t>
            </a:r>
            <a:r>
              <a:rPr lang="de-CH" sz="2400" dirty="0" smtClean="0">
                <a:latin typeface="Arial Nova" panose="020B0504020202020204" pitchFamily="34" charset="0"/>
              </a:rPr>
              <a:t> </a:t>
            </a:r>
            <a:r>
              <a:rPr lang="de-CH" sz="2400" dirty="0" err="1" smtClean="0">
                <a:latin typeface="Arial Nova" panose="020B0504020202020204" pitchFamily="34" charset="0"/>
              </a:rPr>
              <a:t>cloud</a:t>
            </a:r>
            <a:r>
              <a:rPr lang="de-CH" sz="2400" dirty="0" smtClean="0">
                <a:latin typeface="Arial Nova" panose="020B0504020202020204" pitchFamily="34" charset="0"/>
              </a:rPr>
              <a:t> </a:t>
            </a:r>
            <a:r>
              <a:rPr lang="de-CH" sz="2400" dirty="0" err="1" smtClean="0">
                <a:latin typeface="Arial Nova" panose="020B0504020202020204" pitchFamily="34" charset="0"/>
              </a:rPr>
              <a:t>cover</a:t>
            </a:r>
            <a:r>
              <a:rPr lang="de-CH" sz="2400" dirty="0" smtClean="0">
                <a:latin typeface="Arial Nova" panose="020B0504020202020204" pitchFamily="34" charset="0"/>
              </a:rPr>
              <a:t> </a:t>
            </a:r>
            <a:r>
              <a:rPr lang="de-CH" sz="2400" dirty="0" err="1" smtClean="0">
                <a:latin typeface="Arial Nova" panose="020B0504020202020204" pitchFamily="34" charset="0"/>
              </a:rPr>
              <a:t>lower</a:t>
            </a:r>
            <a:r>
              <a:rPr lang="de-CH" sz="2400" dirty="0" smtClean="0">
                <a:latin typeface="Arial Nova" panose="020B0504020202020204" pitchFamily="34" charset="0"/>
              </a:rPr>
              <a:t> </a:t>
            </a:r>
            <a:r>
              <a:rPr lang="de-CH" sz="2400" dirty="0" err="1" smtClean="0">
                <a:latin typeface="Arial Nova" panose="020B0504020202020204" pitchFamily="34" charset="0"/>
              </a:rPr>
              <a:t>than</a:t>
            </a:r>
            <a:r>
              <a:rPr lang="de-CH" sz="2400" dirty="0" smtClean="0">
                <a:latin typeface="Arial Nova" panose="020B0504020202020204" pitchFamily="34" charset="0"/>
              </a:rPr>
              <a:t> 50% </a:t>
            </a:r>
            <a:r>
              <a:rPr lang="de-CH" sz="2400" dirty="0" err="1" smtClean="0">
                <a:latin typeface="Arial Nova" panose="020B0504020202020204" pitchFamily="34" charset="0"/>
              </a:rPr>
              <a:t>are</a:t>
            </a:r>
            <a:r>
              <a:rPr lang="de-CH" sz="2400" dirty="0" smtClean="0">
                <a:latin typeface="Arial Nova" panose="020B0504020202020204" pitchFamily="34" charset="0"/>
              </a:rPr>
              <a:t> </a:t>
            </a:r>
            <a:r>
              <a:rPr lang="de-CH" sz="2400" dirty="0" err="1" smtClean="0">
                <a:latin typeface="Arial Nova" panose="020B0504020202020204" pitchFamily="34" charset="0"/>
              </a:rPr>
              <a:t>processed</a:t>
            </a:r>
            <a:endParaRPr lang="de-CH" sz="2400" dirty="0" smtClean="0"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dirty="0" smtClean="0">
              <a:latin typeface="Arial Nova" panose="020B05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CH" sz="2400" dirty="0" smtClean="0">
                <a:latin typeface="Arial Nova" panose="020B0504020202020204" pitchFamily="34" charset="0"/>
              </a:rPr>
              <a:t>Elevation </a:t>
            </a:r>
            <a:r>
              <a:rPr lang="de-CH" sz="2400" dirty="0" err="1" smtClean="0">
                <a:latin typeface="Arial Nova" panose="020B0504020202020204" pitchFamily="34" charset="0"/>
              </a:rPr>
              <a:t>change</a:t>
            </a:r>
            <a:r>
              <a:rPr lang="de-CH" sz="2400" dirty="0" smtClean="0">
                <a:latin typeface="Arial Nova" panose="020B0504020202020204" pitchFamily="34" charset="0"/>
              </a:rPr>
              <a:t> </a:t>
            </a:r>
            <a:r>
              <a:rPr lang="de-CH" sz="2400" dirty="0" err="1" smtClean="0">
                <a:latin typeface="Arial Nova" panose="020B0504020202020204" pitchFamily="34" charset="0"/>
              </a:rPr>
              <a:t>is</a:t>
            </a:r>
            <a:r>
              <a:rPr lang="de-CH" sz="2400" dirty="0" smtClean="0">
                <a:latin typeface="Arial Nova" panose="020B0504020202020204" pitchFamily="34" charset="0"/>
              </a:rPr>
              <a:t> </a:t>
            </a:r>
            <a:r>
              <a:rPr lang="de-CH" sz="2400" dirty="0" err="1" smtClean="0">
                <a:latin typeface="Arial Nova" panose="020B0504020202020204" pitchFamily="34" charset="0"/>
              </a:rPr>
              <a:t>calculated</a:t>
            </a:r>
            <a:r>
              <a:rPr lang="de-CH" sz="2400" dirty="0" smtClean="0">
                <a:latin typeface="Arial Nova" panose="020B0504020202020204" pitchFamily="34" charset="0"/>
              </a:rPr>
              <a:t> </a:t>
            </a:r>
            <a:r>
              <a:rPr lang="de-CH" sz="2400" dirty="0" err="1" smtClean="0">
                <a:latin typeface="Arial Nova" panose="020B0504020202020204" pitchFamily="34" charset="0"/>
              </a:rPr>
              <a:t>for</a:t>
            </a:r>
            <a:r>
              <a:rPr lang="de-CH" sz="2400" dirty="0" smtClean="0">
                <a:latin typeface="Arial Nova" panose="020B0504020202020204" pitchFamily="34" charset="0"/>
              </a:rPr>
              <a:t> all </a:t>
            </a:r>
            <a:r>
              <a:rPr lang="de-CH" sz="2400" dirty="0" err="1" smtClean="0">
                <a:latin typeface="Arial Nova" panose="020B0504020202020204" pitchFamily="34" charset="0"/>
              </a:rPr>
              <a:t>scene</a:t>
            </a:r>
            <a:r>
              <a:rPr lang="de-CH" sz="2400" dirty="0" err="1">
                <a:latin typeface="Arial Nova" panose="020B0504020202020204" pitchFamily="34" charset="0"/>
              </a:rPr>
              <a:t>-</a:t>
            </a:r>
            <a:r>
              <a:rPr lang="de-CH" sz="2400" dirty="0" err="1" smtClean="0">
                <a:latin typeface="Arial Nova" panose="020B0504020202020204" pitchFamily="34" charset="0"/>
              </a:rPr>
              <a:t>combinations</a:t>
            </a:r>
            <a:r>
              <a:rPr lang="de-CH" sz="2400" dirty="0" smtClean="0">
                <a:latin typeface="Arial Nova" panose="020B0504020202020204" pitchFamily="34" charset="0"/>
              </a:rPr>
              <a:t> </a:t>
            </a:r>
            <a:r>
              <a:rPr lang="de-CH" sz="2400" dirty="0" err="1" smtClean="0">
                <a:latin typeface="Arial Nova" panose="020B0504020202020204" pitchFamily="34" charset="0"/>
              </a:rPr>
              <a:t>with</a:t>
            </a:r>
            <a:r>
              <a:rPr lang="de-CH" sz="2400" dirty="0" smtClean="0">
                <a:latin typeface="Arial Nova" panose="020B0504020202020204" pitchFamily="34" charset="0"/>
              </a:rPr>
              <a:t> time </a:t>
            </a:r>
            <a:r>
              <a:rPr lang="de-CH" sz="2400" dirty="0" err="1" smtClean="0">
                <a:latin typeface="Arial Nova" panose="020B0504020202020204" pitchFamily="34" charset="0"/>
              </a:rPr>
              <a:t>difference</a:t>
            </a:r>
            <a:r>
              <a:rPr lang="de-CH" sz="2400" dirty="0" smtClean="0">
                <a:latin typeface="Arial Nova" panose="020B0504020202020204" pitchFamily="34" charset="0"/>
              </a:rPr>
              <a:t> </a:t>
            </a:r>
            <a:r>
              <a:rPr lang="de-CH" sz="2400" dirty="0" err="1" smtClean="0">
                <a:latin typeface="Arial Nova" panose="020B0504020202020204" pitchFamily="34" charset="0"/>
              </a:rPr>
              <a:t>higher</a:t>
            </a:r>
            <a:r>
              <a:rPr lang="de-CH" sz="2400" dirty="0" smtClean="0">
                <a:latin typeface="Arial Nova" panose="020B0504020202020204" pitchFamily="34" charset="0"/>
              </a:rPr>
              <a:t> </a:t>
            </a:r>
            <a:r>
              <a:rPr lang="de-CH" sz="2400" dirty="0" err="1" smtClean="0">
                <a:latin typeface="Arial Nova" panose="020B0504020202020204" pitchFamily="34" charset="0"/>
              </a:rPr>
              <a:t>than</a:t>
            </a:r>
            <a:r>
              <a:rPr lang="de-CH" sz="2400" dirty="0" smtClean="0">
                <a:latin typeface="Arial Nova" panose="020B0504020202020204" pitchFamily="34" charset="0"/>
              </a:rPr>
              <a:t> 5 </a:t>
            </a:r>
            <a:r>
              <a:rPr lang="de-CH" sz="2400" dirty="0" err="1" smtClean="0">
                <a:latin typeface="Arial Nova" panose="020B0504020202020204" pitchFamily="34" charset="0"/>
              </a:rPr>
              <a:t>years</a:t>
            </a:r>
            <a:r>
              <a:rPr lang="de-CH" sz="2400" dirty="0" smtClean="0">
                <a:latin typeface="Arial Nova" panose="020B0504020202020204" pitchFamily="34" charset="0"/>
              </a:rPr>
              <a:t> </a:t>
            </a:r>
            <a:r>
              <a:rPr lang="de-CH" sz="2400" dirty="0" err="1" smtClean="0">
                <a:latin typeface="Arial Nova" panose="020B0504020202020204" pitchFamily="34" charset="0"/>
              </a:rPr>
              <a:t>and</a:t>
            </a:r>
            <a:r>
              <a:rPr lang="de-CH" sz="2400" dirty="0" smtClean="0">
                <a:latin typeface="Arial Nova" panose="020B0504020202020204" pitchFamily="34" charset="0"/>
              </a:rPr>
              <a:t> </a:t>
            </a:r>
            <a:r>
              <a:rPr lang="de-CH" sz="2400" dirty="0" err="1" smtClean="0">
                <a:latin typeface="Arial Nova" panose="020B0504020202020204" pitchFamily="34" charset="0"/>
              </a:rPr>
              <a:t>overlap</a:t>
            </a:r>
            <a:r>
              <a:rPr lang="de-CH" sz="2400" dirty="0" smtClean="0">
                <a:latin typeface="Arial Nova" panose="020B0504020202020204" pitchFamily="34" charset="0"/>
              </a:rPr>
              <a:t> </a:t>
            </a:r>
            <a:r>
              <a:rPr lang="de-CH" sz="2400" dirty="0" err="1" smtClean="0">
                <a:latin typeface="Arial Nova" panose="020B0504020202020204" pitchFamily="34" charset="0"/>
              </a:rPr>
              <a:t>of</a:t>
            </a:r>
            <a:r>
              <a:rPr lang="de-CH" sz="2400" dirty="0" smtClean="0">
                <a:latin typeface="Arial Nova" panose="020B0504020202020204" pitchFamily="34" charset="0"/>
              </a:rPr>
              <a:t> 50%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CH" sz="2400" dirty="0" smtClean="0">
              <a:latin typeface="Arial Nova" panose="020B05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 Nova" panose="020B0504020202020204" pitchFamily="34" charset="0"/>
              </a:rPr>
              <a:t>Range of geodetic mass balances summarized </a:t>
            </a:r>
            <a:r>
              <a:rPr lang="en-US" sz="2400" dirty="0">
                <a:latin typeface="Arial Nova" panose="020B0504020202020204" pitchFamily="34" charset="0"/>
              </a:rPr>
              <a:t>for </a:t>
            </a:r>
            <a:r>
              <a:rPr lang="en-US" sz="2400" b="1" dirty="0">
                <a:latin typeface="Arial Nova" panose="020B0504020202020204" pitchFamily="34" charset="0"/>
              </a:rPr>
              <a:t>reference period </a:t>
            </a:r>
            <a:r>
              <a:rPr lang="en-US" sz="2400" dirty="0">
                <a:latin typeface="Arial Nova" panose="020B0504020202020204" pitchFamily="34" charset="0"/>
              </a:rPr>
              <a:t>based on annual variability of regional glaciological measurements</a:t>
            </a: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 dirty="0">
              <a:latin typeface="Arial Nova" panose="020B050402020202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-180528" y="6624712"/>
            <a:ext cx="9505056" cy="404688"/>
            <a:chOff x="-180528" y="6624712"/>
            <a:chExt cx="9505056" cy="404688"/>
          </a:xfrm>
        </p:grpSpPr>
        <p:sp>
          <p:nvSpPr>
            <p:cNvPr id="37" name="Rectangle 36"/>
            <p:cNvSpPr/>
            <p:nvPr/>
          </p:nvSpPr>
          <p:spPr>
            <a:xfrm>
              <a:off x="-180528" y="6624712"/>
              <a:ext cx="9505056" cy="33268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Sous-titre 2"/>
            <p:cNvSpPr txBox="1">
              <a:spLocks/>
            </p:cNvSpPr>
            <p:nvPr/>
          </p:nvSpPr>
          <p:spPr>
            <a:xfrm>
              <a:off x="0" y="6624712"/>
              <a:ext cx="9324528" cy="404688"/>
            </a:xfrm>
            <a:prstGeom prst="rect">
              <a:avLst/>
            </a:prstGeom>
          </p:spPr>
          <p:txBody>
            <a:bodyPr vert="horz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Pct val="85000"/>
                <a:buFont typeface="Wingdings 2"/>
                <a:buNone/>
                <a:tabLst>
                  <a:tab pos="4933950" algn="l"/>
                </a:tabLst>
                <a:defRPr/>
              </a:pPr>
              <a:fld id="{A53BD5A9-AA77-42AD-BFAE-C927568F5B80}" type="slidenum">
                <a:rPr lang="fr-FR" sz="800" b="1" cap="all" spc="250" noProof="0" smtClean="0">
                  <a:solidFill>
                    <a:schemeClr val="bg2">
                      <a:lumMod val="2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rPr>
                <a:t>29</a:t>
              </a:fld>
              <a:r>
                <a:rPr lang="fr-FR" sz="800" b="1" cap="all" spc="250" dirty="0">
                  <a:solidFill>
                    <a:schemeClr val="bg2">
                      <a:lumMod val="2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rPr>
                <a:t>	</a:t>
              </a:r>
              <a:r>
                <a:rPr lang="fr-FR" sz="800" b="1" cap="all" spc="250" noProof="0" dirty="0" err="1" smtClean="0">
                  <a:solidFill>
                    <a:schemeClr val="bg2">
                      <a:lumMod val="2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rPr>
                <a:t>M.Barandun</a:t>
              </a:r>
              <a:r>
                <a:rPr lang="fr-FR" sz="800" b="1" cap="all" spc="250" noProof="0" dirty="0" smtClean="0">
                  <a:solidFill>
                    <a:schemeClr val="bg2">
                      <a:lumMod val="2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rPr>
                <a:t>, ALPINE GLACILOGY MEETING, 2018</a:t>
              </a:r>
              <a:endParaRPr kumimoji="0" lang="fr-FR" sz="800" b="1" i="0" u="none" strike="noStrike" kern="1200" cap="all" spc="25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MU Serif Extra" pitchFamily="2" charset="0"/>
                <a:ea typeface="CMU Serif Extra" pitchFamily="2" charset="0"/>
                <a:cs typeface="CMU Serif Extr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43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17" y="1381823"/>
            <a:ext cx="8980039" cy="48828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5588" y="5612531"/>
            <a:ext cx="2061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(WGMS, 2008, </a:t>
            </a:r>
            <a:r>
              <a:rPr lang="de-CH" sz="1200" dirty="0" err="1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Roer</a:t>
            </a:r>
            <a:r>
              <a:rPr lang="de-CH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, 2008)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65959" y="2109475"/>
            <a:ext cx="759125" cy="5865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71378" y="2600551"/>
          <a:ext cx="8373769" cy="170097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54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3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5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2398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m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ountain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region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glacier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area according to RGI 5.0 in km</a:t>
                      </a:r>
                      <a:r>
                        <a:rPr lang="en-US" sz="2000" kern="1200" baseline="30000" dirty="0">
                          <a:solidFill>
                            <a:schemeClr val="dk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number of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mass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 balance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Arial" charset="0"/>
                          <a:cs typeface="Arial" charset="0"/>
                        </a:rPr>
                        <a:t>glaciers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96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  <a:ea typeface="Arial" charset="0"/>
                          <a:cs typeface="Arial" charset="0"/>
                        </a:rPr>
                        <a:t>European </a:t>
                      </a:r>
                      <a:r>
                        <a:rPr lang="en-US" sz="2000" dirty="0">
                          <a:latin typeface="+mn-lt"/>
                          <a:ea typeface="Arial" charset="0"/>
                          <a:cs typeface="Arial" charset="0"/>
                        </a:rPr>
                        <a:t>Alps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  <a:ea typeface="Arial" charset="0"/>
                          <a:cs typeface="Arial" charset="0"/>
                        </a:rPr>
                        <a:t>ca. 2’000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  <a:ea typeface="Arial" charset="0"/>
                          <a:cs typeface="Arial" charset="0"/>
                        </a:rPr>
                        <a:t>64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96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+mn-lt"/>
                          <a:ea typeface="Arial" charset="0"/>
                          <a:cs typeface="Arial" charset="0"/>
                        </a:rPr>
                        <a:t>Tien </a:t>
                      </a:r>
                      <a:r>
                        <a:rPr lang="en-US" sz="2000" dirty="0" smtClean="0">
                          <a:latin typeface="+mn-lt"/>
                          <a:ea typeface="Arial" charset="0"/>
                          <a:cs typeface="Arial" charset="0"/>
                        </a:rPr>
                        <a:t>Shan &amp; Pamir</a:t>
                      </a:r>
                      <a:endParaRPr lang="en-US" sz="2000" dirty="0"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ea typeface="Arial" charset="0"/>
                          <a:cs typeface="Arial" charset="0"/>
                        </a:rPr>
                        <a:t>&gt; 25’000</a:t>
                      </a:r>
                      <a:endParaRPr lang="en-US" sz="2000" dirty="0"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+mn-lt"/>
                          <a:ea typeface="Arial" charset="0"/>
                          <a:cs typeface="Arial" charset="0"/>
                        </a:rPr>
                        <a:t>10</a:t>
                      </a:r>
                      <a:endParaRPr lang="en-US" sz="2000" dirty="0"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22" name="Group 21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31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32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33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34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30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23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4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5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6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7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8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-207034" y="6181407"/>
            <a:ext cx="80484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annual direct mass balance observations for few </a:t>
            </a:r>
            <a:r>
              <a:rPr lang="en-US" sz="2200" b="1" dirty="0" smtClean="0"/>
              <a:t>selected glaciers</a:t>
            </a:r>
            <a:endParaRPr lang="en-US" sz="2200" b="1" dirty="0"/>
          </a:p>
        </p:txBody>
      </p:sp>
      <p:sp>
        <p:nvSpPr>
          <p:cNvPr id="2" name="Rectangle 1"/>
          <p:cNvSpPr/>
          <p:nvPr/>
        </p:nvSpPr>
        <p:spPr>
          <a:xfrm>
            <a:off x="34520" y="5960036"/>
            <a:ext cx="4201051" cy="302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0" y="1149315"/>
            <a:ext cx="11486395" cy="5696891"/>
            <a:chOff x="69024" y="994465"/>
            <a:chExt cx="11290879" cy="5580149"/>
          </a:xfrm>
        </p:grpSpPr>
        <p:sp>
          <p:nvSpPr>
            <p:cNvPr id="36" name="TextBox 35"/>
            <p:cNvSpPr txBox="1"/>
            <p:nvPr/>
          </p:nvSpPr>
          <p:spPr>
            <a:xfrm>
              <a:off x="2215903" y="994465"/>
              <a:ext cx="914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smtClean="0"/>
                <a:t>decadal</a:t>
              </a:r>
              <a:r>
                <a:rPr lang="en-US" sz="2200" dirty="0" smtClean="0"/>
                <a:t> mass change observations </a:t>
              </a:r>
              <a:endParaRPr lang="en-US" sz="2200" dirty="0"/>
            </a:p>
          </p:txBody>
        </p:sp>
        <p:pic>
          <p:nvPicPr>
            <p:cNvPr id="37" name="Picture 2" descr="An external file that holds a picture, illustration, etc.&#10;Object name is emss-73361-f00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9" t="1776" r="2660" b="51390"/>
            <a:stretch/>
          </p:blipFill>
          <p:spPr bwMode="auto">
            <a:xfrm>
              <a:off x="2837346" y="1348346"/>
              <a:ext cx="6148105" cy="4255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7646853" y="5635138"/>
              <a:ext cx="13898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20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</a:rPr>
                <a:t>(</a:t>
              </a:r>
              <a:r>
                <a:rPr lang="de-CH" sz="1200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</a:rPr>
                <a:t>Brun</a:t>
              </a:r>
              <a:r>
                <a:rPr lang="de-CH" sz="1200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</a:rPr>
                <a:t> et al., 2017)</a:t>
              </a:r>
              <a:endPara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9024" y="6018094"/>
              <a:ext cx="7504968" cy="5565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329" y="3689269"/>
            <a:ext cx="9140671" cy="3181569"/>
            <a:chOff x="-162270" y="5146299"/>
            <a:chExt cx="9136640" cy="3181569"/>
          </a:xfrm>
        </p:grpSpPr>
        <p:sp>
          <p:nvSpPr>
            <p:cNvPr id="40" name="TextBox 39"/>
            <p:cNvSpPr txBox="1"/>
            <p:nvPr/>
          </p:nvSpPr>
          <p:spPr>
            <a:xfrm>
              <a:off x="-131960" y="5146299"/>
              <a:ext cx="9093909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200" dirty="0"/>
            </a:p>
            <a:p>
              <a:pPr algn="ctr"/>
              <a:r>
                <a:rPr lang="en-US" sz="2200" dirty="0" smtClean="0"/>
                <a:t>improving glacier mass change observations for the Tien Shan and Pamir</a:t>
              </a:r>
              <a:endParaRPr lang="en-US" sz="22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-162270" y="5865655"/>
              <a:ext cx="9136640" cy="24622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342900" indent="-342900" algn="ctr">
                <a:buSzPct val="50000"/>
                <a:buFont typeface="Wingdings" panose="05000000000000000000" pitchFamily="2" charset="2"/>
                <a:buChar char="§"/>
              </a:pPr>
              <a:r>
                <a:rPr lang="en-US" sz="2200" dirty="0" smtClean="0"/>
                <a:t>on high temporal resolution </a:t>
              </a:r>
            </a:p>
            <a:p>
              <a:pPr marL="342900" indent="-342900" algn="ctr">
                <a:buSzPct val="50000"/>
                <a:buFont typeface="Wingdings" panose="05000000000000000000" pitchFamily="2" charset="2"/>
                <a:buChar char="§"/>
              </a:pPr>
              <a:r>
                <a:rPr lang="en-US" sz="2200" dirty="0"/>
                <a:t>o</a:t>
              </a:r>
              <a:r>
                <a:rPr lang="en-US" sz="2200" dirty="0" smtClean="0"/>
                <a:t>n high spatial resolution</a:t>
              </a:r>
              <a:endParaRPr lang="de-CH" sz="2200" dirty="0" smtClean="0"/>
            </a:p>
            <a:p>
              <a:pPr algn="ctr">
                <a:buSzPct val="50000"/>
              </a:pPr>
              <a:endParaRPr lang="de-CH" sz="2200" dirty="0"/>
            </a:p>
            <a:p>
              <a:pPr algn="ctr">
                <a:buSzPct val="50000"/>
              </a:pPr>
              <a:endParaRPr lang="de-CH" sz="2200" dirty="0" smtClean="0"/>
            </a:p>
            <a:p>
              <a:pPr algn="ctr">
                <a:buSzPct val="50000"/>
              </a:pPr>
              <a:endParaRPr lang="de-CH" sz="2200" dirty="0"/>
            </a:p>
            <a:p>
              <a:pPr algn="ctr">
                <a:buSzPct val="50000"/>
              </a:pPr>
              <a:endParaRPr lang="de-CH" sz="2200" dirty="0" smtClean="0"/>
            </a:p>
            <a:p>
              <a:pPr marL="342900" indent="-342900" algn="ctr">
                <a:buSzPct val="50000"/>
                <a:buFont typeface="Wingdings" panose="05000000000000000000" pitchFamily="2" charset="2"/>
                <a:buChar char="§"/>
              </a:pPr>
              <a:endParaRPr lang="en-US" sz="2200" dirty="0" smtClean="0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33652" y="5828307"/>
            <a:ext cx="9086587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/>
              <a:t>for </a:t>
            </a:r>
            <a:r>
              <a:rPr lang="en-US" sz="2200" b="1" dirty="0"/>
              <a:t>a region-wide </a:t>
            </a:r>
            <a:r>
              <a:rPr lang="en-US" sz="2200" b="1" dirty="0" smtClean="0"/>
              <a:t>estimate </a:t>
            </a:r>
            <a:r>
              <a:rPr lang="en-US" sz="2200" b="1" dirty="0"/>
              <a:t>of annual mass balances </a:t>
            </a:r>
            <a:r>
              <a:rPr lang="en-US" sz="2200" b="1" dirty="0" smtClean="0"/>
              <a:t>for Tien Shan and Pamir</a:t>
            </a:r>
          </a:p>
          <a:p>
            <a:pPr algn="ctr"/>
            <a:endParaRPr lang="en-US" sz="2200" b="1" dirty="0" smtClean="0"/>
          </a:p>
          <a:p>
            <a:pPr algn="ctr"/>
            <a:endParaRPr lang="en-US" sz="2200" b="1" dirty="0"/>
          </a:p>
        </p:txBody>
      </p:sp>
      <p:sp>
        <p:nvSpPr>
          <p:cNvPr id="19" name="Title 7"/>
          <p:cNvSpPr>
            <a:spLocks noGrp="1"/>
          </p:cNvSpPr>
          <p:nvPr>
            <p:ph type="title"/>
          </p:nvPr>
        </p:nvSpPr>
        <p:spPr>
          <a:xfrm>
            <a:off x="0" y="367256"/>
            <a:ext cx="9144000" cy="480131"/>
          </a:xfr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28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glacier mass </a:t>
            </a:r>
            <a:r>
              <a:rPr lang="en-GB" sz="28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change</a:t>
            </a:r>
            <a:r>
              <a:rPr lang="de-CH" sz="28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 </a:t>
            </a:r>
            <a:r>
              <a:rPr lang="en-GB" sz="28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observations in Central Asia</a:t>
            </a:r>
            <a:r>
              <a:rPr lang="de-CH" sz="28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 </a:t>
            </a:r>
            <a:endParaRPr lang="en-US" sz="28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45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95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5" grpId="0"/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82713" y="1619486"/>
            <a:ext cx="8947505" cy="3869605"/>
            <a:chOff x="182713" y="1619486"/>
            <a:chExt cx="8947505" cy="3869605"/>
          </a:xfrm>
        </p:grpSpPr>
        <p:grpSp>
          <p:nvGrpSpPr>
            <p:cNvPr id="2" name="Group 1"/>
            <p:cNvGrpSpPr/>
            <p:nvPr/>
          </p:nvGrpSpPr>
          <p:grpSpPr>
            <a:xfrm>
              <a:off x="727489" y="1619486"/>
              <a:ext cx="8402729" cy="3869605"/>
              <a:chOff x="122465" y="1071563"/>
              <a:chExt cx="8402729" cy="3869605"/>
            </a:xfrm>
          </p:grpSpPr>
          <p:pic>
            <p:nvPicPr>
              <p:cNvPr id="35" name="Grafik 4" descr="Ein Bild, das Karte, Text enthält.&#10;&#10;Mit sehr hoher Zuverlässigkeit generierte Beschreibung">
                <a:extLst>
                  <a:ext uri="{FF2B5EF4-FFF2-40B4-BE49-F238E27FC236}">
                    <a16:creationId xmlns:a16="http://schemas.microsoft.com/office/drawing/2014/main" id="{546B2B2F-B19A-4C1D-9BFF-B194DEEAAF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465" y="1071563"/>
                <a:ext cx="4403374" cy="3869605"/>
              </a:xfrm>
              <a:prstGeom prst="rect">
                <a:avLst/>
              </a:prstGeom>
            </p:spPr>
          </p:pic>
          <p:sp>
            <p:nvSpPr>
              <p:cNvPr id="41" name="Textfeld 3">
                <a:extLst>
                  <a:ext uri="{FF2B5EF4-FFF2-40B4-BE49-F238E27FC236}">
                    <a16:creationId xmlns:a16="http://schemas.microsoft.com/office/drawing/2014/main" id="{9632DDC4-72B7-40F9-858E-3FB05B1998E8}"/>
                  </a:ext>
                </a:extLst>
              </p:cNvPr>
              <p:cNvSpPr txBox="1"/>
              <p:nvPr/>
            </p:nvSpPr>
            <p:spPr>
              <a:xfrm>
                <a:off x="4334486" y="1233530"/>
                <a:ext cx="409815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 smtClean="0">
                    <a:latin typeface="Arial Nova" panose="020B0504020202020204" pitchFamily="34" charset="0"/>
                  </a:rPr>
                  <a:t>Shortwave broadband albedo derived based on narrow-to-broadband formula by Liang 2000:</a:t>
                </a:r>
                <a:endParaRPr lang="en-GB" sz="2000" b="1" dirty="0">
                  <a:latin typeface="Arial Nova" panose="020B0504020202020204" pitchFamily="34" charset="0"/>
                </a:endParaRPr>
              </a:p>
            </p:txBody>
          </p:sp>
          <p:pic>
            <p:nvPicPr>
              <p:cNvPr id="42" name="Grafik 5">
                <a:extLst>
                  <a:ext uri="{FF2B5EF4-FFF2-40B4-BE49-F238E27FC236}">
                    <a16:creationId xmlns:a16="http://schemas.microsoft.com/office/drawing/2014/main" id="{2DC53F11-9010-49D2-8C6B-727BD257C2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66976" y="2650025"/>
                <a:ext cx="4558218" cy="217668"/>
              </a:xfrm>
              <a:prstGeom prst="rect">
                <a:avLst/>
              </a:prstGeom>
            </p:spPr>
          </p:pic>
        </p:grpSp>
        <p:pic>
          <p:nvPicPr>
            <p:cNvPr id="66" name="Grafik 2">
              <a:extLst>
                <a:ext uri="{FF2B5EF4-FFF2-40B4-BE49-F238E27FC236}">
                  <a16:creationId xmlns:a16="http://schemas.microsoft.com/office/drawing/2014/main" id="{44A82036-8187-4DC0-812A-453674C44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13" y="4956019"/>
              <a:ext cx="2711202" cy="489205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-34338" y="1574908"/>
            <a:ext cx="9315736" cy="3999415"/>
            <a:chOff x="-34324" y="1574909"/>
            <a:chExt cx="9330356" cy="4021248"/>
          </a:xfrm>
        </p:grpSpPr>
        <p:sp>
          <p:nvSpPr>
            <p:cNvPr id="5" name="Rechteck 4"/>
            <p:cNvSpPr/>
            <p:nvPr/>
          </p:nvSpPr>
          <p:spPr>
            <a:xfrm>
              <a:off x="0" y="1574909"/>
              <a:ext cx="9144000" cy="40212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614" name="Group 68613"/>
            <p:cNvGrpSpPr/>
            <p:nvPr/>
          </p:nvGrpSpPr>
          <p:grpSpPr>
            <a:xfrm>
              <a:off x="-34324" y="1619486"/>
              <a:ext cx="9330356" cy="3885199"/>
              <a:chOff x="9005" y="1626059"/>
              <a:chExt cx="9248580" cy="3852014"/>
            </a:xfrm>
            <a:solidFill>
              <a:schemeClr val="bg1"/>
            </a:solidFill>
          </p:grpSpPr>
          <p:grpSp>
            <p:nvGrpSpPr>
              <p:cNvPr id="17" name="Group 16"/>
              <p:cNvGrpSpPr/>
              <p:nvPr/>
            </p:nvGrpSpPr>
            <p:grpSpPr>
              <a:xfrm>
                <a:off x="9005" y="1626059"/>
                <a:ext cx="9248580" cy="3852014"/>
                <a:chOff x="9005" y="1007654"/>
                <a:chExt cx="9248580" cy="3852014"/>
              </a:xfrm>
              <a:grpFill/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9005" y="1007654"/>
                  <a:ext cx="9248580" cy="3852014"/>
                  <a:chOff x="9005" y="1007654"/>
                  <a:chExt cx="9248580" cy="3852014"/>
                </a:xfrm>
                <a:grpFill/>
              </p:grpSpPr>
              <p:grpSp>
                <p:nvGrpSpPr>
                  <p:cNvPr id="8" name="Group 7"/>
                  <p:cNvGrpSpPr/>
                  <p:nvPr/>
                </p:nvGrpSpPr>
                <p:grpSpPr>
                  <a:xfrm>
                    <a:off x="9005" y="1007654"/>
                    <a:ext cx="9248580" cy="3852014"/>
                    <a:chOff x="3940" y="1043173"/>
                    <a:chExt cx="9248580" cy="3852014"/>
                  </a:xfrm>
                  <a:grpFill/>
                </p:grpSpPr>
                <p:sp>
                  <p:nvSpPr>
                    <p:cNvPr id="7" name="Rectangle 6"/>
                    <p:cNvSpPr/>
                    <p:nvPr/>
                  </p:nvSpPr>
                  <p:spPr>
                    <a:xfrm>
                      <a:off x="4939510" y="1163048"/>
                      <a:ext cx="4313010" cy="1636613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grpSp>
                  <p:nvGrpSpPr>
                    <p:cNvPr id="43" name="Group 42"/>
                    <p:cNvGrpSpPr/>
                    <p:nvPr/>
                  </p:nvGrpSpPr>
                  <p:grpSpPr>
                    <a:xfrm>
                      <a:off x="3940" y="1043173"/>
                      <a:ext cx="9014435" cy="3852014"/>
                      <a:chOff x="-463536" y="108959"/>
                      <a:chExt cx="15496443" cy="6632430"/>
                    </a:xfrm>
                    <a:grpFill/>
                  </p:grpSpPr>
                  <p:pic>
                    <p:nvPicPr>
                      <p:cNvPr id="44" name="Grafik 2">
                        <a:extLst>
                          <a:ext uri="{FF2B5EF4-FFF2-40B4-BE49-F238E27FC236}">
                            <a16:creationId xmlns:a16="http://schemas.microsoft.com/office/drawing/2014/main" id="{8C99BD6E-EB03-4DC3-9A8A-AB86AD1FE48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93998" y="108959"/>
                        <a:ext cx="7547300" cy="6632430"/>
                      </a:xfrm>
                      <a:prstGeom prst="rect">
                        <a:avLst/>
                      </a:prstGeom>
                      <a:grpFill/>
                    </p:spPr>
                  </p:pic>
                  <p:cxnSp>
                    <p:nvCxnSpPr>
                      <p:cNvPr id="45" name="Gerade Verbindung mit Pfeil 5">
                        <a:extLst>
                          <a:ext uri="{FF2B5EF4-FFF2-40B4-BE49-F238E27FC236}">
                            <a16:creationId xmlns:a16="http://schemas.microsoft.com/office/drawing/2014/main" id="{C0CBDC0E-6FBE-4070-B182-99782D67533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031132" y="3103123"/>
                        <a:ext cx="184825" cy="787941"/>
                      </a:xfrm>
                      <a:prstGeom prst="straightConnector1">
                        <a:avLst/>
                      </a:prstGeom>
                      <a:grpFill/>
                      <a:ln w="25400">
                        <a:solidFill>
                          <a:schemeClr val="tx1"/>
                        </a:solidFill>
                        <a:tailEnd type="stealt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" name="Gerade Verbindung mit Pfeil 6">
                        <a:extLst>
                          <a:ext uri="{FF2B5EF4-FFF2-40B4-BE49-F238E27FC236}">
                            <a16:creationId xmlns:a16="http://schemas.microsoft.com/office/drawing/2014/main" id="{ECEFDA2E-327F-4ED3-A8AB-8EB28349485F}"/>
                          </a:ext>
                        </a:extLst>
                      </p:cNvPr>
                      <p:cNvCxnSpPr>
                        <a:cxnSpLocks/>
                        <a:stCxn id="50" idx="1"/>
                      </p:cNvCxnSpPr>
                      <p:nvPr/>
                    </p:nvCxnSpPr>
                    <p:spPr>
                      <a:xfrm flipH="1" flipV="1">
                        <a:off x="5960173" y="5958679"/>
                        <a:ext cx="1653671" cy="418170"/>
                      </a:xfrm>
                      <a:prstGeom prst="straightConnector1">
                        <a:avLst/>
                      </a:prstGeom>
                      <a:grpFill/>
                      <a:ln w="25400">
                        <a:solidFill>
                          <a:schemeClr val="tx1"/>
                        </a:solidFill>
                        <a:tailEnd type="stealt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Gerade Verbindung mit Pfeil 8">
                        <a:extLst>
                          <a:ext uri="{FF2B5EF4-FFF2-40B4-BE49-F238E27FC236}">
                            <a16:creationId xmlns:a16="http://schemas.microsoft.com/office/drawing/2014/main" id="{8DFDE9F6-EC64-482B-8C16-165DCAB7FD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5542372" y="1745355"/>
                        <a:ext cx="904698" cy="669801"/>
                      </a:xfrm>
                      <a:prstGeom prst="straightConnector1">
                        <a:avLst/>
                      </a:prstGeom>
                      <a:grpFill/>
                      <a:ln w="25400">
                        <a:solidFill>
                          <a:schemeClr val="tx1"/>
                        </a:solidFill>
                        <a:tailEnd type="stealt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8" name="Textfeld 10">
                        <a:extLst>
                          <a:ext uri="{FF2B5EF4-FFF2-40B4-BE49-F238E27FC236}">
                            <a16:creationId xmlns:a16="http://schemas.microsoft.com/office/drawing/2014/main" id="{8F5ED613-2682-46B9-8CEF-21621BD50F6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169519" y="1169061"/>
                        <a:ext cx="2757601" cy="1112858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CH" dirty="0" err="1"/>
                          <a:t>albedo</a:t>
                        </a:r>
                        <a:r>
                          <a:rPr lang="de-CH" dirty="0"/>
                          <a:t> &lt; 0.25 = </a:t>
                        </a:r>
                        <a:r>
                          <a:rPr lang="de-CH" dirty="0" err="1"/>
                          <a:t>ice</a:t>
                        </a:r>
                        <a:endParaRPr lang="en-GB" dirty="0"/>
                      </a:p>
                    </p:txBody>
                  </p:sp>
                  <p:sp>
                    <p:nvSpPr>
                      <p:cNvPr id="49" name="Textfeld 11">
                        <a:extLst>
                          <a:ext uri="{FF2B5EF4-FFF2-40B4-BE49-F238E27FC236}">
                            <a16:creationId xmlns:a16="http://schemas.microsoft.com/office/drawing/2014/main" id="{393829BC-2A88-45D8-8231-B444AD72F20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463536" y="2020437"/>
                        <a:ext cx="2907640" cy="1112859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CH" dirty="0" err="1"/>
                          <a:t>albedo</a:t>
                        </a:r>
                        <a:r>
                          <a:rPr lang="de-CH" dirty="0"/>
                          <a:t> &gt; 0.55 </a:t>
                        </a:r>
                        <a:endParaRPr lang="de-CH" dirty="0" smtClean="0"/>
                      </a:p>
                      <a:p>
                        <a:r>
                          <a:rPr lang="de-CH" dirty="0" smtClean="0"/>
                          <a:t>= </a:t>
                        </a:r>
                        <a:r>
                          <a:rPr lang="de-CH" dirty="0" err="1"/>
                          <a:t>snow</a:t>
                        </a:r>
                        <a:endParaRPr lang="en-GB" dirty="0"/>
                      </a:p>
                    </p:txBody>
                  </p:sp>
                  <p:sp>
                    <p:nvSpPr>
                      <p:cNvPr id="50" name="Textfeld 12">
                        <a:extLst>
                          <a:ext uri="{FF2B5EF4-FFF2-40B4-BE49-F238E27FC236}">
                            <a16:creationId xmlns:a16="http://schemas.microsoft.com/office/drawing/2014/main" id="{F4C74D03-258E-4DFC-9C81-D1ED591A520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613844" y="6058890"/>
                        <a:ext cx="5955038" cy="635919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CH" dirty="0"/>
                          <a:t>0.25 &gt; </a:t>
                        </a:r>
                        <a:r>
                          <a:rPr lang="de-CH" dirty="0" err="1"/>
                          <a:t>albedo</a:t>
                        </a:r>
                        <a:r>
                          <a:rPr lang="de-CH" dirty="0"/>
                          <a:t> &lt; 0.55 = </a:t>
                        </a:r>
                        <a:r>
                          <a:rPr lang="de-CH" dirty="0" err="1"/>
                          <a:t>unclear</a:t>
                        </a:r>
                        <a:endParaRPr lang="en-GB" dirty="0"/>
                      </a:p>
                    </p:txBody>
                  </p:sp>
                  <p:sp>
                    <p:nvSpPr>
                      <p:cNvPr id="51" name="Textfeld 14">
                        <a:extLst>
                          <a:ext uri="{FF2B5EF4-FFF2-40B4-BE49-F238E27FC236}">
                            <a16:creationId xmlns:a16="http://schemas.microsoft.com/office/drawing/2014/main" id="{086B65B1-7DD1-4775-A211-B760E318FDD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898651" y="4712470"/>
                        <a:ext cx="4134256" cy="688913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endParaRPr lang="en-GB" sz="2000" dirty="0">
                          <a:latin typeface="Arial Nova" panose="020B050402020202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9" name="Rectangle 8"/>
                  <p:cNvSpPr/>
                  <p:nvPr/>
                </p:nvSpPr>
                <p:spPr>
                  <a:xfrm>
                    <a:off x="5406258" y="1595870"/>
                    <a:ext cx="3419526" cy="369332"/>
                  </a:xfrm>
                  <a:prstGeom prst="rect">
                    <a:avLst/>
                  </a:prstGeom>
                  <a:grpFill/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CH" dirty="0">
                        <a:latin typeface="Arial Nova" panose="020B0504020202020204" pitchFamily="34" charset="0"/>
                      </a:rPr>
                      <a:t>Primary </a:t>
                    </a:r>
                    <a:r>
                      <a:rPr lang="de-CH" dirty="0" err="1">
                        <a:latin typeface="Arial Nova" panose="020B0504020202020204" pitchFamily="34" charset="0"/>
                      </a:rPr>
                      <a:t>surface</a:t>
                    </a:r>
                    <a:r>
                      <a:rPr lang="de-CH" dirty="0">
                        <a:latin typeface="Arial Nova" panose="020B0504020202020204" pitchFamily="34" charset="0"/>
                      </a:rPr>
                      <a:t> type </a:t>
                    </a:r>
                    <a:r>
                      <a:rPr lang="de-CH" dirty="0" err="1">
                        <a:latin typeface="Arial Nova" panose="020B0504020202020204" pitchFamily="34" charset="0"/>
                      </a:rPr>
                      <a:t>evaluation</a:t>
                    </a:r>
                    <a:endParaRPr lang="en-GB" dirty="0">
                      <a:latin typeface="Arial Nova" panose="020B0504020202020204" pitchFamily="34" charset="0"/>
                    </a:endParaRPr>
                  </a:p>
                </p:txBody>
              </p:sp>
            </p:grpSp>
            <p:sp>
              <p:nvSpPr>
                <p:cNvPr id="15" name="TextBox 14"/>
                <p:cNvSpPr txBox="1"/>
                <p:nvPr/>
              </p:nvSpPr>
              <p:spPr>
                <a:xfrm rot="16200000">
                  <a:off x="4807686" y="2647070"/>
                  <a:ext cx="920146" cy="27699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1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Albedo</a:t>
                  </a:r>
                  <a:endParaRPr lang="en-GB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77" name="Grafik 2" descr="Ein Bild, das Screenshot enthält.&#10;&#10;Mit hoher Zuverlässigkeit generierte Beschreibung">
                <a:extLst>
                  <a:ext uri="{FF2B5EF4-FFF2-40B4-BE49-F238E27FC236}">
                    <a16:creationId xmlns:a16="http://schemas.microsoft.com/office/drawing/2014/main" id="{40F7A10A-4A54-4F99-9F6A-F05D76BB1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5654" y="2691805"/>
                <a:ext cx="3596901" cy="2091590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6861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042795" y="9443000"/>
            <a:ext cx="106680" cy="1066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36402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  <a:latin typeface="Arial Nova" panose="020B0504020202020204" pitchFamily="34" charset="0"/>
              </a:rPr>
              <a:t>a</a:t>
            </a:r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utomatic classification of snowlines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3800" y="5251847"/>
            <a:ext cx="3842719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en-US" sz="2200" dirty="0">
              <a:latin typeface="Arial Nova" panose="020B0504020202020204" pitchFamily="34" charset="0"/>
            </a:endParaRPr>
          </a:p>
          <a:p>
            <a:r>
              <a:rPr lang="en-US" sz="2200" b="1" dirty="0">
                <a:latin typeface="Arial Nova" panose="020B0504020202020204" pitchFamily="34" charset="0"/>
                <a:sym typeface="Wingdings" panose="05000000000000000000" pitchFamily="2" charset="2"/>
              </a:rPr>
              <a:t>a</a:t>
            </a:r>
            <a:r>
              <a:rPr lang="en-US" sz="2200" b="1" dirty="0" smtClean="0">
                <a:latin typeface="Arial Nova" panose="020B0504020202020204" pitchFamily="34" charset="0"/>
                <a:sym typeface="Wingdings" panose="05000000000000000000" pitchFamily="2" charset="2"/>
              </a:rPr>
              <a:t>lbedo based classification</a:t>
            </a:r>
            <a:endParaRPr lang="en-US" sz="2200" baseline="30000" dirty="0" smtClean="0">
              <a:latin typeface="Arial Nova" panose="020B050402020202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851109" y="6222893"/>
            <a:ext cx="23537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latin typeface="Calibri" panose="020F0502020204030204" pitchFamily="34" charset="0"/>
              </a:rPr>
              <a:t>(after </a:t>
            </a:r>
            <a:r>
              <a:rPr lang="en-GB" sz="1600" dirty="0" err="1" smtClean="0">
                <a:latin typeface="Calibri" panose="020F0502020204030204" pitchFamily="34" charset="0"/>
              </a:rPr>
              <a:t>Naegeli</a:t>
            </a:r>
            <a:r>
              <a:rPr lang="en-GB" sz="1600" dirty="0" smtClean="0">
                <a:latin typeface="Calibri" panose="020F0502020204030204" pitchFamily="34" charset="0"/>
              </a:rPr>
              <a:t> et al., 2019)</a:t>
            </a:r>
            <a:endParaRPr lang="en-GB" sz="1600" dirty="0">
              <a:latin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203848" y="3284984"/>
            <a:ext cx="360040" cy="876321"/>
          </a:xfrm>
          <a:prstGeom prst="line">
            <a:avLst/>
          </a:prstGeom>
          <a:ln w="57150">
            <a:solidFill>
              <a:srgbClr val="BC1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55" name="Group 54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64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67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68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70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63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56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7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8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9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0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1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1070505"/>
            <a:ext cx="9371662" cy="4578455"/>
            <a:chOff x="-34030" y="1065894"/>
            <a:chExt cx="9395091" cy="4583357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-34030" y="1065894"/>
              <a:ext cx="9395091" cy="4583357"/>
              <a:chOff x="-34030" y="1065894"/>
              <a:chExt cx="9395091" cy="4583357"/>
            </a:xfrm>
          </p:grpSpPr>
          <p:grpSp>
            <p:nvGrpSpPr>
              <p:cNvPr id="11" name="Gruppieren 10"/>
              <p:cNvGrpSpPr/>
              <p:nvPr/>
            </p:nvGrpSpPr>
            <p:grpSpPr>
              <a:xfrm>
                <a:off x="-34030" y="1065894"/>
                <a:ext cx="9395091" cy="4583357"/>
                <a:chOff x="-34030" y="1065894"/>
                <a:chExt cx="9395091" cy="4583357"/>
              </a:xfrm>
              <a:solidFill>
                <a:schemeClr val="bg1"/>
              </a:solidFill>
            </p:grpSpPr>
            <p:sp>
              <p:nvSpPr>
                <p:cNvPr id="10" name="Rechteck 9"/>
                <p:cNvSpPr/>
                <p:nvPr/>
              </p:nvSpPr>
              <p:spPr>
                <a:xfrm>
                  <a:off x="-34030" y="1511623"/>
                  <a:ext cx="9025896" cy="4137628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8618" name="Group 68617"/>
                <p:cNvGrpSpPr/>
                <p:nvPr/>
              </p:nvGrpSpPr>
              <p:grpSpPr>
                <a:xfrm>
                  <a:off x="0" y="1065894"/>
                  <a:ext cx="9361061" cy="4434145"/>
                  <a:chOff x="103372" y="1009454"/>
                  <a:chExt cx="9158015" cy="4441565"/>
                </a:xfrm>
                <a:grpFill/>
              </p:grpSpPr>
              <p:grpSp>
                <p:nvGrpSpPr>
                  <p:cNvPr id="68616" name="Group 68615"/>
                  <p:cNvGrpSpPr/>
                  <p:nvPr/>
                </p:nvGrpSpPr>
                <p:grpSpPr>
                  <a:xfrm>
                    <a:off x="103372" y="1009454"/>
                    <a:ext cx="9158015" cy="4441565"/>
                    <a:chOff x="103372" y="1009454"/>
                    <a:chExt cx="9158015" cy="4441565"/>
                  </a:xfrm>
                  <a:grpFill/>
                </p:grpSpPr>
                <p:pic>
                  <p:nvPicPr>
                    <p:cNvPr id="72" name="Grafik 2" descr="Ein Bild, das Text, Karte enthält.&#10;&#10;Mit sehr hoher Zuverlässigkeit generierte Beschreibung">
                      <a:extLst>
                        <a:ext uri="{FF2B5EF4-FFF2-40B4-BE49-F238E27FC236}">
                          <a16:creationId xmlns:a16="http://schemas.microsoft.com/office/drawing/2014/main" id="{3422FD35-3433-4F01-AF1A-7BAC1FD64F4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4723" y="1568897"/>
                      <a:ext cx="4316594" cy="3882122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</p:pic>
                <p:sp>
                  <p:nvSpPr>
                    <p:cNvPr id="74" name="Rectangle 73"/>
                    <p:cNvSpPr/>
                    <p:nvPr/>
                  </p:nvSpPr>
                  <p:spPr>
                    <a:xfrm>
                      <a:off x="5290115" y="2142984"/>
                      <a:ext cx="3971272" cy="375094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de-CH" b="1" dirty="0" smtClean="0">
                          <a:latin typeface="Arial Nova" panose="020B0504020202020204" pitchFamily="34" charset="0"/>
                        </a:rPr>
                        <a:t>Final </a:t>
                      </a:r>
                      <a:r>
                        <a:rPr lang="en-GB" b="1" dirty="0" smtClean="0">
                          <a:latin typeface="Arial Nova" panose="020B0504020202020204" pitchFamily="34" charset="0"/>
                        </a:rPr>
                        <a:t>surface</a:t>
                      </a:r>
                      <a:r>
                        <a:rPr lang="de-CH" b="1" dirty="0" smtClean="0">
                          <a:latin typeface="Arial Nova" panose="020B0504020202020204" pitchFamily="34" charset="0"/>
                        </a:rPr>
                        <a:t> </a:t>
                      </a:r>
                      <a:r>
                        <a:rPr lang="de-CH" b="1" dirty="0">
                          <a:latin typeface="Arial Nova" panose="020B0504020202020204" pitchFamily="34" charset="0"/>
                        </a:rPr>
                        <a:t>type </a:t>
                      </a:r>
                      <a:r>
                        <a:rPr lang="en-GB" b="1" dirty="0" smtClean="0">
                          <a:latin typeface="Arial Nova" panose="020B0504020202020204" pitchFamily="34" charset="0"/>
                        </a:rPr>
                        <a:t>classification</a:t>
                      </a:r>
                      <a:endParaRPr lang="en-GB" b="1" dirty="0">
                        <a:latin typeface="Arial Nova" panose="020B0504020202020204" pitchFamily="34" charset="0"/>
                      </a:endParaRPr>
                    </a:p>
                  </p:txBody>
                </p:sp>
                <p:sp>
                  <p:nvSpPr>
                    <p:cNvPr id="68615" name="Rectangle 68614"/>
                    <p:cNvSpPr/>
                    <p:nvPr/>
                  </p:nvSpPr>
                  <p:spPr>
                    <a:xfrm>
                      <a:off x="103372" y="1009454"/>
                      <a:ext cx="4572000" cy="646331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de-CH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de-CH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ritical</a:t>
                      </a:r>
                      <a:r>
                        <a:rPr lang="de-CH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albedo</a:t>
                      </a:r>
                      <a:r>
                        <a:rPr lang="de-CH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</a:t>
                      </a:r>
                      <a:r>
                        <a:rPr lang="de-CH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</a:t>
                      </a: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rate </a:t>
                      </a:r>
                      <a:r>
                        <a:rPr lang="de-CH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</a:t>
                      </a: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de-CH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albedo</a:t>
                      </a: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</a:t>
                      </a: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greatest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68617" name="TextBox 68616"/>
                  <p:cNvSpPr txBox="1"/>
                  <p:nvPr/>
                </p:nvSpPr>
                <p:spPr>
                  <a:xfrm rot="16200000">
                    <a:off x="4664250" y="3099366"/>
                    <a:ext cx="1180876" cy="270991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CH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  <a:r>
                      <a:rPr lang="de-CH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lbedo</a:t>
                    </a:r>
                    <a:endParaRPr lang="en-GB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73" name="Grafik 1">
                <a:extLst>
                  <a:ext uri="{FF2B5EF4-FFF2-40B4-BE49-F238E27FC236}">
                    <a16:creationId xmlns:a16="http://schemas.microsoft.com/office/drawing/2014/main" id="{339BB399-75CB-49A0-8DC5-439F00EAD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2614" y="2685272"/>
                <a:ext cx="3639252" cy="2118750"/>
              </a:xfrm>
              <a:prstGeom prst="rect">
                <a:avLst/>
              </a:prstGeom>
            </p:spPr>
          </p:pic>
        </p:grpSp>
        <p:sp>
          <p:nvSpPr>
            <p:cNvPr id="13" name="Oval 12"/>
            <p:cNvSpPr/>
            <p:nvPr/>
          </p:nvSpPr>
          <p:spPr>
            <a:xfrm>
              <a:off x="7660369" y="3463757"/>
              <a:ext cx="58994" cy="5231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1488" y="1978055"/>
            <a:ext cx="8701024" cy="2432693"/>
            <a:chOff x="81555" y="3703947"/>
            <a:chExt cx="5088379" cy="2400148"/>
          </a:xfrm>
        </p:grpSpPr>
        <p:sp>
          <p:nvSpPr>
            <p:cNvPr id="18" name="Rectangle 17"/>
            <p:cNvSpPr/>
            <p:nvPr/>
          </p:nvSpPr>
          <p:spPr>
            <a:xfrm>
              <a:off x="81555" y="3703947"/>
              <a:ext cx="5088378" cy="239975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250920" y="3788648"/>
              <a:ext cx="2957810" cy="3643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uncertainties related to snowline delineation</a:t>
              </a:r>
              <a:endParaRPr lang="en-GB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81556" y="4221410"/>
              <a:ext cx="5088378" cy="188268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input data (cloud cover, oversaturation, cast shadows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eneral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data processing (missing topographic correction on the radiometry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r>
                <a:rPr lang="en-GB" sz="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sz="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albedo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retrieval (narrow-to-broadband albedo conversion, reclassification scheme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de-CH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9" name="Straight Connector 68"/>
          <p:cNvCxnSpPr/>
          <p:nvPr/>
        </p:nvCxnSpPr>
        <p:spPr>
          <a:xfrm>
            <a:off x="5684542" y="4487812"/>
            <a:ext cx="3116252" cy="10059"/>
          </a:xfrm>
          <a:prstGeom prst="line">
            <a:avLst/>
          </a:prstGeom>
          <a:ln w="57150">
            <a:solidFill>
              <a:srgbClr val="BC1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8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40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47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49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50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51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52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48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41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2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3" name="TextBox 26"/>
          <p:cNvSpPr txBox="1"/>
          <p:nvPr/>
        </p:nvSpPr>
        <p:spPr>
          <a:xfrm>
            <a:off x="0" y="3538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TSL - </a:t>
            </a:r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model</a:t>
            </a:r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 </a:t>
            </a:r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vs</a:t>
            </a:r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 </a:t>
            </a:r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geodetic</a:t>
            </a:r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 mass </a:t>
            </a:r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balance</a:t>
            </a:r>
            <a:endParaRPr lang="en-GB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81" t="20052" r="11161" b="7220"/>
          <a:stretch/>
        </p:blipFill>
        <p:spPr>
          <a:xfrm>
            <a:off x="345881" y="1213461"/>
            <a:ext cx="3009968" cy="2743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428" t="15854" r="11810" b="11714"/>
          <a:stretch/>
        </p:blipFill>
        <p:spPr>
          <a:xfrm>
            <a:off x="4704147" y="1064634"/>
            <a:ext cx="2839654" cy="2732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924" t="18515" r="13480" b="9941"/>
          <a:stretch/>
        </p:blipFill>
        <p:spPr>
          <a:xfrm>
            <a:off x="345880" y="3879377"/>
            <a:ext cx="3009969" cy="2646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472" t="19106" r="13271" b="11124"/>
          <a:stretch/>
        </p:blipFill>
        <p:spPr>
          <a:xfrm>
            <a:off x="4909807" y="3922679"/>
            <a:ext cx="2569986" cy="25864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348" y="1302425"/>
            <a:ext cx="65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ETS</a:t>
            </a:r>
            <a:endParaRPr lang="fr-CH" dirty="0"/>
          </a:p>
        </p:txBody>
      </p:sp>
      <p:sp>
        <p:nvSpPr>
          <p:cNvPr id="58" name="TextBox 57"/>
          <p:cNvSpPr txBox="1"/>
          <p:nvPr/>
        </p:nvSpPr>
        <p:spPr>
          <a:xfrm>
            <a:off x="4509550" y="1286112"/>
            <a:ext cx="65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PA</a:t>
            </a:r>
            <a:endParaRPr lang="fr-CH" dirty="0"/>
          </a:p>
        </p:txBody>
      </p:sp>
      <p:sp>
        <p:nvSpPr>
          <p:cNvPr id="59" name="TextBox 58"/>
          <p:cNvSpPr txBox="1"/>
          <p:nvPr/>
        </p:nvSpPr>
        <p:spPr>
          <a:xfrm>
            <a:off x="4471317" y="3977390"/>
            <a:ext cx="87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WPM</a:t>
            </a:r>
            <a:endParaRPr lang="fr-CH" dirty="0"/>
          </a:p>
        </p:txBody>
      </p:sp>
      <p:sp>
        <p:nvSpPr>
          <p:cNvPr id="60" name="TextBox 59"/>
          <p:cNvSpPr txBox="1"/>
          <p:nvPr/>
        </p:nvSpPr>
        <p:spPr>
          <a:xfrm>
            <a:off x="155575" y="3968341"/>
            <a:ext cx="87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WTS</a:t>
            </a:r>
            <a:endParaRPr lang="fr-CH" dirty="0"/>
          </a:p>
        </p:txBody>
      </p:sp>
      <p:sp>
        <p:nvSpPr>
          <p:cNvPr id="63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0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40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47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49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50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51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52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48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41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2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3" name="TextBox 26"/>
          <p:cNvSpPr txBox="1"/>
          <p:nvPr/>
        </p:nvSpPr>
        <p:spPr>
          <a:xfrm>
            <a:off x="0" y="3538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Data </a:t>
            </a:r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filtering</a:t>
            </a:r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 </a:t>
            </a:r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steps</a:t>
            </a:r>
            <a:endParaRPr lang="en-GB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55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8159750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Colloquium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in Climatology, Climate Impact and Remote 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Sensing	23/10/2019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731" y="4083521"/>
            <a:ext cx="7291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de-CH" dirty="0" smtClean="0"/>
              <a:t>All </a:t>
            </a:r>
            <a:r>
              <a:rPr lang="de-CH" dirty="0" err="1" smtClean="0"/>
              <a:t>glaciers</a:t>
            </a:r>
            <a:r>
              <a:rPr lang="de-CH" dirty="0" smtClean="0"/>
              <a:t> </a:t>
            </a:r>
            <a:r>
              <a:rPr lang="de-CH" dirty="0" err="1" smtClean="0"/>
              <a:t>where</a:t>
            </a:r>
            <a:r>
              <a:rPr lang="de-CH" dirty="0" smtClean="0"/>
              <a:t> </a:t>
            </a:r>
            <a:r>
              <a:rPr lang="de-CH" dirty="0" err="1" smtClean="0"/>
              <a:t>geod</a:t>
            </a:r>
            <a:r>
              <a:rPr lang="de-CH" dirty="0" smtClean="0"/>
              <a:t>. </a:t>
            </a:r>
            <a:r>
              <a:rPr lang="de-CH" dirty="0" err="1" smtClean="0"/>
              <a:t>Mb</a:t>
            </a:r>
            <a:r>
              <a:rPr lang="de-CH" dirty="0" smtClean="0"/>
              <a:t> +/- 2x Error </a:t>
            </a:r>
            <a:r>
              <a:rPr lang="de-CH" dirty="0" err="1" smtClean="0"/>
              <a:t>geod</a:t>
            </a:r>
            <a:r>
              <a:rPr lang="de-CH" dirty="0" smtClean="0"/>
              <a:t> </a:t>
            </a:r>
            <a:r>
              <a:rPr lang="de-CH" dirty="0" err="1" smtClean="0"/>
              <a:t>mb</a:t>
            </a:r>
            <a:r>
              <a:rPr lang="de-CH" dirty="0" smtClean="0"/>
              <a:t> ≠ </a:t>
            </a:r>
            <a:r>
              <a:rPr lang="de-CH" dirty="0" err="1" smtClean="0"/>
              <a:t>Tsl</a:t>
            </a:r>
            <a:r>
              <a:rPr lang="de-CH" dirty="0" smtClean="0"/>
              <a:t> </a:t>
            </a:r>
            <a:r>
              <a:rPr lang="de-CH" dirty="0" err="1" smtClean="0"/>
              <a:t>modelled</a:t>
            </a:r>
            <a:r>
              <a:rPr lang="de-CH" dirty="0" smtClean="0"/>
              <a:t> </a:t>
            </a:r>
            <a:r>
              <a:rPr lang="de-CH" dirty="0" err="1" smtClean="0"/>
              <a:t>mb</a:t>
            </a:r>
            <a:endParaRPr lang="de-CH" dirty="0" smtClean="0"/>
          </a:p>
          <a:p>
            <a:pPr marL="342900" indent="-342900">
              <a:buAutoNum type="arabicPeriod"/>
            </a:pPr>
            <a:r>
              <a:rPr lang="de-CH" dirty="0" smtClean="0"/>
              <a:t>Not </a:t>
            </a:r>
            <a:r>
              <a:rPr lang="de-CH" dirty="0" err="1" smtClean="0"/>
              <a:t>complete</a:t>
            </a:r>
            <a:r>
              <a:rPr lang="de-CH" dirty="0" smtClean="0"/>
              <a:t> </a:t>
            </a:r>
            <a:r>
              <a:rPr lang="de-CH" dirty="0" err="1" smtClean="0"/>
              <a:t>series</a:t>
            </a:r>
            <a:r>
              <a:rPr lang="de-CH" dirty="0" smtClean="0"/>
              <a:t>: </a:t>
            </a:r>
            <a:r>
              <a:rPr lang="de-CH" dirty="0" err="1" smtClean="0"/>
              <a:t>where</a:t>
            </a:r>
            <a:r>
              <a:rPr lang="de-CH" dirty="0" smtClean="0"/>
              <a:t> </a:t>
            </a:r>
            <a:r>
              <a:rPr lang="de-CH" dirty="0" err="1" smtClean="0"/>
              <a:t>more</a:t>
            </a:r>
            <a:r>
              <a:rPr lang="de-CH" dirty="0" smtClean="0"/>
              <a:t> </a:t>
            </a:r>
            <a:r>
              <a:rPr lang="de-CH" dirty="0" err="1" smtClean="0"/>
              <a:t>than</a:t>
            </a:r>
            <a:r>
              <a:rPr lang="de-CH" dirty="0" smtClean="0"/>
              <a:t> 3 </a:t>
            </a:r>
            <a:r>
              <a:rPr lang="de-CH" dirty="0" err="1" smtClean="0"/>
              <a:t>years</a:t>
            </a:r>
            <a:r>
              <a:rPr lang="de-CH" dirty="0" smtClean="0"/>
              <a:t> </a:t>
            </a:r>
            <a:r>
              <a:rPr lang="de-CH" dirty="0" err="1" smtClean="0"/>
              <a:t>have</a:t>
            </a:r>
            <a:r>
              <a:rPr lang="de-CH" dirty="0" smtClean="0"/>
              <a:t> not </a:t>
            </a:r>
            <a:r>
              <a:rPr lang="de-CH" dirty="0" err="1" smtClean="0"/>
              <a:t>been</a:t>
            </a:r>
            <a:r>
              <a:rPr lang="de-CH" dirty="0" smtClean="0"/>
              <a:t> </a:t>
            </a:r>
            <a:r>
              <a:rPr lang="de-CH" dirty="0" err="1" smtClean="0"/>
              <a:t>modelled</a:t>
            </a:r>
            <a:endParaRPr lang="de-CH" dirty="0"/>
          </a:p>
          <a:p>
            <a:pPr marL="342900" indent="-342900">
              <a:buAutoNum type="arabicPeriod"/>
            </a:pPr>
            <a:r>
              <a:rPr lang="de-CH" dirty="0" smtClean="0"/>
              <a:t>Singles </a:t>
            </a:r>
            <a:r>
              <a:rPr lang="de-CH" dirty="0" err="1" smtClean="0"/>
              <a:t>values</a:t>
            </a:r>
            <a:r>
              <a:rPr lang="de-CH" dirty="0" smtClean="0"/>
              <a:t> </a:t>
            </a:r>
            <a:r>
              <a:rPr lang="de-CH" dirty="0" err="1" smtClean="0"/>
              <a:t>that</a:t>
            </a:r>
            <a:r>
              <a:rPr lang="de-CH" dirty="0" smtClean="0"/>
              <a:t> </a:t>
            </a:r>
            <a:r>
              <a:rPr lang="de-CH" dirty="0" err="1" smtClean="0"/>
              <a:t>are</a:t>
            </a:r>
            <a:r>
              <a:rPr lang="de-CH" dirty="0" smtClean="0"/>
              <a:t> </a:t>
            </a:r>
            <a:r>
              <a:rPr lang="de-CH" dirty="0" err="1" smtClean="0"/>
              <a:t>higher</a:t>
            </a:r>
            <a:r>
              <a:rPr lang="de-CH" dirty="0" smtClean="0"/>
              <a:t>/</a:t>
            </a:r>
            <a:r>
              <a:rPr lang="de-CH" dirty="0" err="1" smtClean="0"/>
              <a:t>lower</a:t>
            </a:r>
            <a:r>
              <a:rPr lang="de-CH" dirty="0" smtClean="0"/>
              <a:t> </a:t>
            </a:r>
            <a:r>
              <a:rPr lang="de-CH" dirty="0" err="1" smtClean="0"/>
              <a:t>than</a:t>
            </a:r>
            <a:r>
              <a:rPr lang="de-CH" dirty="0" smtClean="0"/>
              <a:t> median + 3*STD (</a:t>
            </a:r>
            <a:r>
              <a:rPr lang="de-CH" dirty="0" err="1" smtClean="0"/>
              <a:t>ind</a:t>
            </a:r>
            <a:r>
              <a:rPr lang="de-CH" dirty="0" smtClean="0"/>
              <a:t>. </a:t>
            </a:r>
            <a:r>
              <a:rPr lang="de-CH" dirty="0" err="1" smtClean="0"/>
              <a:t>Glaciers</a:t>
            </a:r>
            <a:r>
              <a:rPr lang="de-CH" dirty="0" smtClean="0"/>
              <a:t>)</a:t>
            </a:r>
            <a:endParaRPr lang="fr-CH" dirty="0"/>
          </a:p>
        </p:txBody>
      </p:sp>
      <p:sp>
        <p:nvSpPr>
          <p:cNvPr id="57" name="TextBox 56"/>
          <p:cNvSpPr txBox="1"/>
          <p:nvPr/>
        </p:nvSpPr>
        <p:spPr>
          <a:xfrm>
            <a:off x="184731" y="1089713"/>
            <a:ext cx="61045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Glacier &gt; 2km2 </a:t>
            </a:r>
            <a:r>
              <a:rPr lang="de-CH" dirty="0" err="1" smtClean="0"/>
              <a:t>that</a:t>
            </a:r>
            <a:r>
              <a:rPr lang="de-CH" dirty="0" smtClean="0"/>
              <a:t> </a:t>
            </a:r>
            <a:r>
              <a:rPr lang="de-CH" dirty="0" err="1" smtClean="0"/>
              <a:t>have</a:t>
            </a:r>
            <a:r>
              <a:rPr lang="de-CH" dirty="0" smtClean="0"/>
              <a:t> </a:t>
            </a:r>
            <a:r>
              <a:rPr lang="de-CH" dirty="0" err="1" smtClean="0"/>
              <a:t>been</a:t>
            </a:r>
            <a:r>
              <a:rPr lang="de-CH" dirty="0" smtClean="0"/>
              <a:t> </a:t>
            </a:r>
            <a:r>
              <a:rPr lang="de-CH" dirty="0" err="1" smtClean="0"/>
              <a:t>modelled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/>
              <a:t> </a:t>
            </a:r>
            <a:r>
              <a:rPr lang="de-CH" dirty="0" smtClean="0"/>
              <a:t>TSL </a:t>
            </a:r>
            <a:r>
              <a:rPr lang="de-CH" dirty="0" err="1" smtClean="0"/>
              <a:t>model</a:t>
            </a:r>
            <a:r>
              <a:rPr lang="de-CH" dirty="0" smtClean="0"/>
              <a:t>:</a:t>
            </a:r>
          </a:p>
          <a:p>
            <a:r>
              <a:rPr lang="de-CH" dirty="0" smtClean="0"/>
              <a:t> 82.5% </a:t>
            </a:r>
            <a:r>
              <a:rPr lang="de-CH" dirty="0" err="1" smtClean="0"/>
              <a:t>for</a:t>
            </a:r>
            <a:r>
              <a:rPr lang="de-CH" dirty="0" smtClean="0"/>
              <a:t> Pamir / 66.3% Tien Shan </a:t>
            </a:r>
          </a:p>
          <a:p>
            <a:r>
              <a:rPr lang="de-CH" dirty="0" smtClean="0"/>
              <a:t>PA: 85%</a:t>
            </a:r>
          </a:p>
          <a:p>
            <a:r>
              <a:rPr lang="de-CH" dirty="0" smtClean="0"/>
              <a:t>WPM: 61%</a:t>
            </a:r>
          </a:p>
          <a:p>
            <a:r>
              <a:rPr lang="de-CH" dirty="0" smtClean="0"/>
              <a:t>EPM: 87%</a:t>
            </a:r>
          </a:p>
          <a:p>
            <a:endParaRPr lang="de-CH" dirty="0"/>
          </a:p>
          <a:p>
            <a:r>
              <a:rPr lang="de-CH" dirty="0" smtClean="0"/>
              <a:t>WTS: 92%</a:t>
            </a:r>
          </a:p>
          <a:p>
            <a:r>
              <a:rPr lang="de-CH" dirty="0" smtClean="0"/>
              <a:t>ETS: 31%</a:t>
            </a:r>
          </a:p>
          <a:p>
            <a:r>
              <a:rPr lang="de-CH" dirty="0" smtClean="0"/>
              <a:t>DZ: 94%</a:t>
            </a:r>
          </a:p>
          <a:p>
            <a:r>
              <a:rPr lang="de-CH" dirty="0" smtClean="0"/>
              <a:t>CTS: 70% 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712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40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47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49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50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51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52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48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41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2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3" name="TextBox 26"/>
          <p:cNvSpPr txBox="1"/>
          <p:nvPr/>
        </p:nvSpPr>
        <p:spPr>
          <a:xfrm>
            <a:off x="0" y="3538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cumulative</a:t>
            </a:r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 mass </a:t>
            </a:r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balance</a:t>
            </a:r>
            <a:endParaRPr lang="en-GB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55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8159750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Colloquium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in Climatology, Climate Impact and Remote 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Sensing	23/10/2019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5" y="1105311"/>
            <a:ext cx="5343525" cy="37719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269" y="2714014"/>
            <a:ext cx="53435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1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042795" y="8824595"/>
            <a:ext cx="106680" cy="1066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6432"/>
            <a:ext cx="3409703" cy="29834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30756"/>
            <a:ext cx="9144000" cy="197069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707904" y="3582709"/>
            <a:ext cx="52453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Nova" panose="020B0504020202020204" pitchFamily="34" charset="0"/>
              </a:rPr>
              <a:t>m</a:t>
            </a:r>
            <a:r>
              <a:rPr lang="en-US" sz="2400" b="1" dirty="0" smtClean="0">
                <a:latin typeface="Arial Nova" panose="020B0504020202020204" pitchFamily="34" charset="0"/>
              </a:rPr>
              <a:t>odel performance </a:t>
            </a:r>
            <a:r>
              <a:rPr lang="en-US" sz="2400" dirty="0" smtClean="0">
                <a:latin typeface="Arial Nova" panose="020B05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Arial Nova" panose="020B0504020202020204" pitchFamily="34" charset="0"/>
                <a:sym typeface="Wingdings" panose="05000000000000000000" pitchFamily="2" charset="2"/>
              </a:rPr>
              <a:t>evaluated with direct glaciological measurements / high-resolution geodetic mass balance </a:t>
            </a:r>
          </a:p>
          <a:p>
            <a:endParaRPr lang="en-US" sz="2000" dirty="0">
              <a:latin typeface="Arial Nova" panose="020B0504020202020204" pitchFamily="34" charset="0"/>
              <a:sym typeface="Wingdings" panose="05000000000000000000" pitchFamily="2" charset="2"/>
            </a:endParaRPr>
          </a:p>
          <a:p>
            <a:r>
              <a:rPr lang="en-US" sz="2000" dirty="0" smtClean="0">
                <a:latin typeface="Arial Nova" panose="020B0504020202020204" pitchFamily="34" charset="0"/>
                <a:sym typeface="Wingdings" panose="05000000000000000000" pitchFamily="2" charset="2"/>
              </a:rPr>
              <a:t>for three selected glaciers in Central Asia</a:t>
            </a:r>
            <a:endParaRPr lang="en-GB" sz="2000" dirty="0"/>
          </a:p>
        </p:txBody>
      </p:sp>
      <p:sp>
        <p:nvSpPr>
          <p:cNvPr id="27" name="Rectangle 26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29" name="Group 28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38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55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56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57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37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30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1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3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5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-43130" y="356941"/>
            <a:ext cx="9194491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2"/>
                </a:solidFill>
                <a:latin typeface="Arial Nova" panose="020B0504020202020204" pitchFamily="34" charset="0"/>
              </a:rPr>
              <a:t>m</a:t>
            </a:r>
            <a:r>
              <a:rPr lang="en-GB" sz="24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odel validation</a:t>
            </a:r>
            <a:endParaRPr lang="en-US" sz="24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39" name="Rectangle 33"/>
          <p:cNvSpPr/>
          <p:nvPr/>
        </p:nvSpPr>
        <p:spPr>
          <a:xfrm>
            <a:off x="-43130" y="665291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ous-titre 2"/>
          <p:cNvSpPr txBox="1">
            <a:spLocks/>
          </p:cNvSpPr>
          <p:nvPr/>
        </p:nvSpPr>
        <p:spPr>
          <a:xfrm>
            <a:off x="-43130" y="6659216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6726238" algn="l"/>
              </a:tabLst>
              <a:defRPr/>
            </a:pPr>
            <a:fld id="{49043908-F5F0-4A0C-98AC-7C83BB1B0D96}" type="slidenum">
              <a:rPr lang="fr-FR" sz="800" b="1" cap="all" spc="250" noProof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pPr lvl="0">
                <a:spcBef>
                  <a:spcPct val="20000"/>
                </a:spcBef>
                <a:buClr>
                  <a:schemeClr val="accent1"/>
                </a:buClr>
                <a:buSzPct val="85000"/>
                <a:tabLst>
                  <a:tab pos="6726238" algn="l"/>
                </a:tabLst>
                <a:defRPr/>
              </a:pPr>
              <a:t>34</a:t>
            </a:fld>
            <a:r>
              <a:rPr lang="fr-FR" sz="800" b="1" cap="all" spc="250" noProof="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</a:t>
            </a:r>
            <a:r>
              <a:rPr lang="fr-FR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Barandun et al, EGU 2019</a:t>
            </a:r>
            <a:endParaRPr lang="fr-FR" sz="800" b="1" cap="all" spc="250" dirty="0">
              <a:solidFill>
                <a:schemeClr val="bg1">
                  <a:lumMod val="65000"/>
                </a:schemeClr>
              </a:solidFill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6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0" y="5046403"/>
          <a:ext cx="9151361" cy="152769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942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1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207">
                  <a:extLst>
                    <a:ext uri="{9D8B030D-6E8A-4147-A177-3AD203B41FA5}">
                      <a16:colId xmlns:a16="http://schemas.microsoft.com/office/drawing/2014/main" val="359321573"/>
                    </a:ext>
                  </a:extLst>
                </a:gridCol>
                <a:gridCol w="2163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4257">
                <a:tc>
                  <a:txBody>
                    <a:bodyPr/>
                    <a:lstStyle/>
                    <a:p>
                      <a:endParaRPr lang="en-US" noProof="0" dirty="0">
                        <a:solidFill>
                          <a:srgbClr val="252975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06" marR="84406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l-GR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de-CH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 (</a:t>
                      </a:r>
                      <a:r>
                        <a:rPr lang="de-CH" noProof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geod</a:t>
                      </a:r>
                      <a:r>
                        <a:rPr lang="de-CH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de-CH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 (</a:t>
                      </a:r>
                      <a:r>
                        <a:rPr lang="de-CH" noProof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meas</a:t>
                      </a:r>
                      <a:r>
                        <a:rPr lang="de-CH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noProof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de-CH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 (</a:t>
                      </a:r>
                      <a:r>
                        <a:rPr lang="de-CH" noProof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</a:t>
                      </a:r>
                      <a:r>
                        <a:rPr lang="de-CH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noProof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l-GR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de-CH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 (TSL</a:t>
                      </a:r>
                      <a:r>
                        <a:rPr lang="de-CH" baseline="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CH" noProof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</a:t>
                      </a:r>
                      <a:r>
                        <a:rPr lang="de-CH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240"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2003-11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06" marR="8440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-0.35 ±0.2m </a:t>
                      </a:r>
                      <a:r>
                        <a:rPr lang="de-CH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w.e</a:t>
                      </a:r>
                      <a:r>
                        <a:rPr lang="de-CH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a</a:t>
                      </a:r>
                      <a:r>
                        <a:rPr lang="de-CH" baseline="30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baseline="30000" dirty="0" smtClean="0">
                        <a:solidFill>
                          <a:srgbClr val="252975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06" marR="8440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-0.60 ±0.5m </a:t>
                      </a:r>
                      <a:r>
                        <a:rPr lang="de-CH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w.e</a:t>
                      </a:r>
                      <a:r>
                        <a:rPr lang="de-CH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a</a:t>
                      </a:r>
                      <a:r>
                        <a:rPr lang="de-CH" baseline="30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baseline="300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06" marR="8440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-0.25 ±0.2m </a:t>
                      </a:r>
                      <a:r>
                        <a:rPr lang="de-CH" dirty="0" err="1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w.e</a:t>
                      </a:r>
                      <a:r>
                        <a:rPr lang="de-CH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a</a:t>
                      </a:r>
                      <a:r>
                        <a:rPr lang="de-CH" baseline="300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</a:t>
                      </a:r>
                    </a:p>
                  </a:txBody>
                  <a:tcPr marL="84406" marR="8440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697"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2011</a:t>
                      </a:r>
                      <a:r>
                        <a:rPr lang="de-CH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-15</a:t>
                      </a:r>
                      <a:endParaRPr lang="en-GB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06" marR="8440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-0.36 ±0.3m </a:t>
                      </a:r>
                      <a:r>
                        <a:rPr lang="de-CH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w.e</a:t>
                      </a:r>
                      <a:r>
                        <a:rPr lang="de-CH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a</a:t>
                      </a:r>
                      <a:r>
                        <a:rPr lang="de-CH" baseline="30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</a:t>
                      </a: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-0.40</a:t>
                      </a:r>
                      <a:r>
                        <a:rPr lang="de-CH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CH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±0.3m </a:t>
                      </a:r>
                      <a:r>
                        <a:rPr lang="de-CH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w.e</a:t>
                      </a:r>
                      <a:r>
                        <a:rPr lang="de-CH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a</a:t>
                      </a:r>
                      <a:r>
                        <a:rPr lang="de-CH" baseline="30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</a:t>
                      </a:r>
                    </a:p>
                  </a:txBody>
                  <a:tcPr marL="84406" marR="844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06" marR="844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-0.43 ±0.2m </a:t>
                      </a:r>
                      <a:r>
                        <a:rPr lang="de-CH" dirty="0" err="1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w.e</a:t>
                      </a:r>
                      <a:r>
                        <a:rPr lang="de-CH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a</a:t>
                      </a:r>
                      <a:r>
                        <a:rPr lang="de-CH" baseline="300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</a:t>
                      </a:r>
                      <a:endParaRPr lang="en-GB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06" marR="844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1325002" y="1512480"/>
            <a:ext cx="7956396" cy="3415498"/>
            <a:chOff x="1325002" y="1057010"/>
            <a:chExt cx="8396892" cy="38709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002" y="1057010"/>
              <a:ext cx="6199645" cy="387096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2277375" y="1239103"/>
              <a:ext cx="3274519" cy="3261283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551894" y="1239102"/>
              <a:ext cx="1972753" cy="3261284"/>
            </a:xfrm>
            <a:prstGeom prst="rect">
              <a:avLst/>
            </a:prstGeom>
            <a:solidFill>
              <a:srgbClr val="00B050">
                <a:alpha val="9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77375" y="1216162"/>
              <a:ext cx="7444519" cy="418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3498850" algn="l"/>
                  <a:tab pos="4121150" algn="l"/>
                </a:tabLst>
              </a:pPr>
              <a:r>
                <a:rPr lang="en-GB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modelled</a:t>
              </a:r>
              <a:r>
                <a:rPr lang="en-GB" dirty="0" smtClean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</a:rPr>
                <a:t>                                                         </a:t>
              </a:r>
              <a:r>
                <a:rPr lang="en-GB" b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measured</a:t>
              </a:r>
              <a:endParaRPr lang="en-GB" sz="2400" b="1" baseline="30000" dirty="0">
                <a:solidFill>
                  <a:srgbClr val="00B05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361" y="4369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 Nova" panose="020B0504020202020204" pitchFamily="34" charset="0"/>
              </a:rPr>
              <a:t>more accurate modelling</a:t>
            </a:r>
            <a:r>
              <a:rPr lang="de-CH" sz="2400" dirty="0">
                <a:latin typeface="Arial Nova" panose="020B0504020202020204" pitchFamily="34" charset="0"/>
              </a:rPr>
              <a:t> </a:t>
            </a:r>
            <a:r>
              <a:rPr lang="de-CH" sz="2400" dirty="0" err="1">
                <a:latin typeface="Arial Nova" panose="020B0504020202020204" pitchFamily="34" charset="0"/>
              </a:rPr>
              <a:t>using</a:t>
            </a:r>
            <a:r>
              <a:rPr lang="de-CH" sz="2400" dirty="0">
                <a:latin typeface="Arial Nova" panose="020B0504020202020204" pitchFamily="34" charset="0"/>
              </a:rPr>
              <a:t> TSL </a:t>
            </a:r>
            <a:r>
              <a:rPr lang="de-CH" sz="2400" dirty="0" err="1">
                <a:latin typeface="Arial Nova" panose="020B0504020202020204" pitchFamily="34" charset="0"/>
              </a:rPr>
              <a:t>observations</a:t>
            </a:r>
            <a:endParaRPr lang="en-US" sz="2400" dirty="0">
              <a:latin typeface="Arial Nova" panose="020B05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29" name="Group 28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55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56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57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58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54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47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8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9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0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1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2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-43130" y="356941"/>
            <a:ext cx="9194491" cy="10772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  <a:latin typeface="Arial Nova" panose="020B0504020202020204" pitchFamily="34" charset="0"/>
              </a:rPr>
              <a:t>improve glacier mass change observations </a:t>
            </a:r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for </a:t>
            </a:r>
            <a:r>
              <a:rPr lang="en-US" sz="3200" dirty="0">
                <a:solidFill>
                  <a:schemeClr val="bg2"/>
                </a:solidFill>
                <a:latin typeface="Arial Nova" panose="020B0504020202020204" pitchFamily="34" charset="0"/>
              </a:rPr>
              <a:t>unmeasured and remote </a:t>
            </a:r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glaciers</a:t>
            </a:r>
            <a:endParaRPr lang="en-US" sz="3200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3259" y="1560533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 Nova" panose="020B0504020202020204" pitchFamily="34" charset="0"/>
              </a:rPr>
              <a:t>Abramov:</a:t>
            </a:r>
            <a:endParaRPr lang="en-US" dirty="0"/>
          </a:p>
        </p:txBody>
      </p:sp>
      <p:sp>
        <p:nvSpPr>
          <p:cNvPr id="30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8159750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Colloquium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in Climatology, Climate Impact and Remote 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Sensing	23/10/2019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97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042795" y="8824595"/>
            <a:ext cx="106680" cy="1066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-43130" y="3990659"/>
            <a:ext cx="9144000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200" b="1" dirty="0" smtClean="0">
              <a:latin typeface="Arial Nova" panose="020B0504020202020204" pitchFamily="34" charset="0"/>
            </a:endParaRPr>
          </a:p>
          <a:p>
            <a:pPr marL="803275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 Nova" panose="020B0504020202020204" pitchFamily="34" charset="0"/>
              </a:rPr>
              <a:t>frequency and </a:t>
            </a:r>
            <a:r>
              <a:rPr lang="en-US" sz="2200" b="1" dirty="0">
                <a:solidFill>
                  <a:srgbClr val="FF0000"/>
                </a:solidFill>
                <a:latin typeface="Arial Nova" panose="020B0504020202020204" pitchFamily="34" charset="0"/>
              </a:rPr>
              <a:t>distribution</a:t>
            </a:r>
            <a:r>
              <a:rPr lang="en-US" sz="2200" b="1" dirty="0">
                <a:latin typeface="Arial Nova" panose="020B0504020202020204" pitchFamily="34" charset="0"/>
              </a:rPr>
              <a:t> of </a:t>
            </a:r>
            <a:r>
              <a:rPr lang="en-US" sz="2200" b="1" dirty="0" smtClean="0">
                <a:latin typeface="Arial Nova" panose="020B0504020202020204" pitchFamily="34" charset="0"/>
              </a:rPr>
              <a:t>transient snowline observations: </a:t>
            </a:r>
          </a:p>
          <a:p>
            <a:pPr marL="460375">
              <a:tabLst>
                <a:tab pos="804863" algn="l"/>
              </a:tabLst>
            </a:pPr>
            <a:r>
              <a:rPr lang="de-CH" sz="2200" b="1" dirty="0">
                <a:latin typeface="Arial Nova" panose="020B0504020202020204" pitchFamily="34" charset="0"/>
              </a:rPr>
              <a:t>	</a:t>
            </a:r>
            <a:r>
              <a:rPr lang="de-CH" sz="2200" dirty="0" err="1" smtClean="0">
                <a:latin typeface="Arial Nova" panose="020B0504020202020204" pitchFamily="34" charset="0"/>
              </a:rPr>
              <a:t>terrestrial</a:t>
            </a:r>
            <a:r>
              <a:rPr lang="de-CH" sz="2200" dirty="0" smtClean="0">
                <a:latin typeface="Arial Nova" panose="020B0504020202020204" pitchFamily="34" charset="0"/>
              </a:rPr>
              <a:t> vs. </a:t>
            </a:r>
            <a:r>
              <a:rPr lang="de-CH" sz="2200" dirty="0" err="1">
                <a:latin typeface="Arial Nova" panose="020B0504020202020204" pitchFamily="34" charset="0"/>
              </a:rPr>
              <a:t>s</a:t>
            </a:r>
            <a:r>
              <a:rPr lang="de-CH" sz="2200" dirty="0" err="1" smtClean="0">
                <a:latin typeface="Arial Nova" panose="020B0504020202020204" pitchFamily="34" charset="0"/>
              </a:rPr>
              <a:t>atellite</a:t>
            </a:r>
            <a:r>
              <a:rPr lang="de-CH" sz="2200" dirty="0" smtClean="0">
                <a:latin typeface="Arial Nova" panose="020B0504020202020204" pitchFamily="34" charset="0"/>
              </a:rPr>
              <a:t> </a:t>
            </a:r>
            <a:r>
              <a:rPr lang="de-CH" sz="2200" dirty="0" err="1" smtClean="0">
                <a:latin typeface="Arial Nova" panose="020B0504020202020204" pitchFamily="34" charset="0"/>
              </a:rPr>
              <a:t>images</a:t>
            </a:r>
            <a:r>
              <a:rPr lang="de-CH" sz="2200" dirty="0" smtClean="0">
                <a:latin typeface="Arial Nova" panose="020B0504020202020204" pitchFamily="34" charset="0"/>
              </a:rPr>
              <a:t> </a:t>
            </a:r>
            <a:endParaRPr lang="en-US" sz="2200" dirty="0">
              <a:latin typeface="Arial Nova" panose="020B0504020202020204" pitchFamily="34" charset="0"/>
            </a:endParaRPr>
          </a:p>
          <a:p>
            <a:endParaRPr lang="en-US" sz="2200" b="1" dirty="0">
              <a:solidFill>
                <a:srgbClr val="C00000"/>
              </a:solidFill>
              <a:latin typeface="Arial Nova" panose="020B0504020202020204" pitchFamily="34" charset="0"/>
            </a:endParaRPr>
          </a:p>
        </p:txBody>
      </p:sp>
      <p:sp>
        <p:nvSpPr>
          <p:cNvPr id="16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28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39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40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41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42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38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29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0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2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5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6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-43130" y="312874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3275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 Nova" panose="020B0504020202020204" pitchFamily="34" charset="0"/>
              </a:rPr>
              <a:t>snowline needs to be representative for mass balance: superimposed ice / summer snow fall !</a:t>
            </a:r>
          </a:p>
        </p:txBody>
      </p:sp>
      <p:sp>
        <p:nvSpPr>
          <p:cNvPr id="7" name="Rectangle 6"/>
          <p:cNvSpPr/>
          <p:nvPr/>
        </p:nvSpPr>
        <p:spPr>
          <a:xfrm>
            <a:off x="-8626" y="139361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3275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 Nova" panose="020B0504020202020204" pitchFamily="34" charset="0"/>
              </a:rPr>
              <a:t>i</a:t>
            </a:r>
            <a:r>
              <a:rPr lang="en-US" sz="2200" dirty="0" smtClean="0">
                <a:latin typeface="Arial Nova" panose="020B0504020202020204" pitchFamily="34" charset="0"/>
              </a:rPr>
              <a:t>nternal / basal mass balance </a:t>
            </a:r>
            <a:endParaRPr lang="en-US" sz="2200" dirty="0">
              <a:latin typeface="Arial Nova" panose="020B05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-8626" y="2094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3275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 Nova" panose="020B0504020202020204" pitchFamily="34" charset="0"/>
              </a:rPr>
              <a:t>n</a:t>
            </a:r>
            <a:r>
              <a:rPr lang="en-US" sz="2200" dirty="0" smtClean="0">
                <a:latin typeface="Arial Nova" panose="020B0504020202020204" pitchFamily="34" charset="0"/>
              </a:rPr>
              <a:t>on-winter accumulation-type glaciers / debris covered glaciers</a:t>
            </a:r>
            <a:endParaRPr lang="en-US" sz="2200" dirty="0">
              <a:latin typeface="Arial Nova" panose="020B0504020202020204" pitchFamily="34" charset="0"/>
            </a:endParaRPr>
          </a:p>
        </p:txBody>
      </p:sp>
      <p:sp>
        <p:nvSpPr>
          <p:cNvPr id="48" name="TextBox 45"/>
          <p:cNvSpPr txBox="1"/>
          <p:nvPr/>
        </p:nvSpPr>
        <p:spPr>
          <a:xfrm>
            <a:off x="-43130" y="356941"/>
            <a:ext cx="9194491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main limitation </a:t>
            </a:r>
            <a:endParaRPr lang="en-US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44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8159750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Colloquium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in Climatology, Climate Impact and Remote 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Sensing	23/10/2019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28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99348" y="214322"/>
            <a:ext cx="824033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Arial Nova" panose="020B0504020202020204" pitchFamily="34" charset="0"/>
            </a:endParaRPr>
          </a:p>
          <a:p>
            <a:r>
              <a:rPr lang="en-US" sz="2400" dirty="0" smtClean="0">
                <a:latin typeface="Arial Nova" panose="020B0504020202020204" pitchFamily="34" charset="0"/>
              </a:rPr>
              <a:t>Rating curves</a:t>
            </a:r>
          </a:p>
          <a:p>
            <a:endParaRPr lang="en-US" sz="2400" dirty="0">
              <a:latin typeface="Arial Nova" panose="020B0504020202020204" pitchFamily="34" charset="0"/>
            </a:endParaRPr>
          </a:p>
          <a:p>
            <a:endParaRPr lang="en-US" sz="2400" dirty="0">
              <a:solidFill>
                <a:srgbClr val="C00000"/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108"/>
            <a:ext cx="9096866" cy="205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val 64"/>
          <p:cNvSpPr/>
          <p:nvPr/>
        </p:nvSpPr>
        <p:spPr>
          <a:xfrm>
            <a:off x="2042795" y="8824595"/>
            <a:ext cx="106680" cy="1066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152400" y="6096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4046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comparison</a:t>
            </a:r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 </a:t>
            </a:r>
            <a:r>
              <a:rPr lang="en-GB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to other studies</a:t>
            </a:r>
            <a:endParaRPr lang="en-GB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14640" r="64436" b="46632"/>
          <a:stretch/>
        </p:blipFill>
        <p:spPr>
          <a:xfrm>
            <a:off x="42416" y="2318007"/>
            <a:ext cx="4463675" cy="26579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3288" y="1320359"/>
            <a:ext cx="8847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Nova" panose="020B0504020202020204" pitchFamily="34" charset="0"/>
              </a:rPr>
              <a:t>Comparison of mass balance constrained with transient snowline observations to other studies for Abramov glacier and region-wide studies for Pamir / Pamir-Alay</a:t>
            </a:r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49868" y="4975907"/>
            <a:ext cx="16562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rPr>
              <a:t>Barandun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rPr>
              <a:t> et al., 2018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88870"/>
            <a:ext cx="4766177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TSL-constrained</a:t>
            </a:r>
            <a:r>
              <a:rPr lang="de-CH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de-CH" sz="16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model</a:t>
            </a:r>
            <a:r>
              <a:rPr lang="de-CH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de-CH" sz="16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for</a:t>
            </a:r>
            <a:r>
              <a:rPr lang="de-CH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individual glacier = </a:t>
            </a:r>
            <a:r>
              <a:rPr lang="de-CH" sz="16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this</a:t>
            </a:r>
            <a:r>
              <a:rPr lang="de-CH" sz="1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de-CH" sz="16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study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250366" y="4975908"/>
            <a:ext cx="18405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rPr>
              <a:t>Barandun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rPr>
              <a:t> et al., in prep.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8316416" y="2266053"/>
            <a:ext cx="0" cy="263711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613684" y="2266052"/>
            <a:ext cx="0" cy="263711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0758" r="15540" b="5000"/>
          <a:stretch/>
        </p:blipFill>
        <p:spPr bwMode="auto">
          <a:xfrm>
            <a:off x="4545654" y="2297225"/>
            <a:ext cx="4625472" cy="259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3"/>
          <p:cNvSpPr/>
          <p:nvPr/>
        </p:nvSpPr>
        <p:spPr>
          <a:xfrm>
            <a:off x="-43130" y="665291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ous-titre 2"/>
          <p:cNvSpPr txBox="1">
            <a:spLocks/>
          </p:cNvSpPr>
          <p:nvPr/>
        </p:nvSpPr>
        <p:spPr>
          <a:xfrm>
            <a:off x="-43130" y="6659216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6726238" algn="l"/>
              </a:tabLst>
              <a:defRPr/>
            </a:pPr>
            <a:fld id="{49043908-F5F0-4A0C-98AC-7C83BB1B0D96}" type="slidenum">
              <a:rPr lang="fr-FR" sz="800" b="1" cap="all" spc="250" noProof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pPr lvl="0">
                <a:spcBef>
                  <a:spcPct val="20000"/>
                </a:spcBef>
                <a:buClr>
                  <a:schemeClr val="accent1"/>
                </a:buClr>
                <a:buSzPct val="85000"/>
                <a:tabLst>
                  <a:tab pos="6726238" algn="l"/>
                </a:tabLst>
                <a:defRPr/>
              </a:pPr>
              <a:t>38</a:t>
            </a:fld>
            <a:r>
              <a:rPr lang="fr-FR" sz="800" b="1" cap="all" spc="250" noProof="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</a:t>
            </a:r>
            <a:r>
              <a:rPr lang="fr-FR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Barandun et al, EGU 2019</a:t>
            </a:r>
            <a:endParaRPr lang="fr-FR" sz="800" b="1" cap="all" spc="250" dirty="0">
              <a:solidFill>
                <a:schemeClr val="bg1">
                  <a:lumMod val="65000"/>
                </a:schemeClr>
              </a:solidFill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  <p:sp>
        <p:nvSpPr>
          <p:cNvPr id="46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4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73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80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82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83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84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85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81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74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5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6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7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8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9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751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6788"/>
            <a:ext cx="9144000" cy="4418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5599"/>
            <a:ext cx="9144000" cy="18986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15" y="526395"/>
            <a:ext cx="8847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 Nova" panose="020B0504020202020204" pitchFamily="34" charset="0"/>
              </a:rPr>
              <a:t>comparison of mass balance constrained with </a:t>
            </a:r>
            <a:r>
              <a:rPr lang="en-US" sz="2400" dirty="0" smtClean="0">
                <a:latin typeface="Arial Nova" panose="020B0504020202020204" pitchFamily="34" charset="0"/>
              </a:rPr>
              <a:t>TSL </a:t>
            </a:r>
            <a:r>
              <a:rPr lang="en-US" sz="2400" dirty="0">
                <a:latin typeface="Arial Nova" panose="020B0504020202020204" pitchFamily="34" charset="0"/>
              </a:rPr>
              <a:t>observations to other region-wide studies and studies for individual glaciers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8" name="Group 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17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18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19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20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16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9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-43130" y="665291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ous-titre 2"/>
          <p:cNvSpPr txBox="1">
            <a:spLocks/>
          </p:cNvSpPr>
          <p:nvPr/>
        </p:nvSpPr>
        <p:spPr>
          <a:xfrm>
            <a:off x="-43130" y="6659216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5737225" algn="l"/>
              </a:tabLst>
              <a:defRPr/>
            </a:pPr>
            <a:fld id="{49043908-F5F0-4A0C-98AC-7C83BB1B0D96}" type="slidenum">
              <a:rPr lang="fr-FR" sz="800" b="1" cap="all" spc="250" noProof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39</a:t>
            </a:fld>
            <a:r>
              <a:rPr lang="fr-FR" sz="800" b="1" cap="all" spc="250" noProof="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</a:t>
            </a:r>
            <a:r>
              <a:rPr lang="fr-FR" sz="800" b="1" cap="all" spc="250" dirty="0" err="1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M.Barandun</a:t>
            </a:r>
            <a:r>
              <a:rPr lang="fr-FR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, </a:t>
            </a:r>
            <a:r>
              <a:rPr lang="fr-FR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phd-Defence</a:t>
            </a:r>
            <a:r>
              <a:rPr lang="fr-FR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, 25 Sep. 2018</a:t>
            </a:r>
            <a:endParaRPr lang="fr-FR" sz="800" b="1" cap="all" spc="250" dirty="0">
              <a:solidFill>
                <a:schemeClr val="bg1">
                  <a:lumMod val="65000"/>
                </a:schemeClr>
              </a:solidFill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7975" y="6262507"/>
            <a:ext cx="3311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 smtClean="0">
                <a:solidFill>
                  <a:srgbClr val="0000FF"/>
                </a:solidFill>
              </a:rPr>
              <a:t>This </a:t>
            </a:r>
            <a:r>
              <a:rPr lang="de-CH" sz="1600" dirty="0" err="1" smtClean="0">
                <a:solidFill>
                  <a:srgbClr val="0000FF"/>
                </a:solidFill>
              </a:rPr>
              <a:t>study</a:t>
            </a:r>
            <a:r>
              <a:rPr lang="de-CH" sz="1600" dirty="0" smtClean="0">
                <a:solidFill>
                  <a:srgbClr val="0000FF"/>
                </a:solidFill>
              </a:rPr>
              <a:t>: TSL-</a:t>
            </a:r>
            <a:r>
              <a:rPr lang="de-CH" sz="1600" dirty="0" err="1" smtClean="0">
                <a:solidFill>
                  <a:srgbClr val="0000FF"/>
                </a:solidFill>
              </a:rPr>
              <a:t>constrained</a:t>
            </a:r>
            <a:r>
              <a:rPr lang="de-CH" sz="1600" dirty="0" smtClean="0">
                <a:solidFill>
                  <a:srgbClr val="0000FF"/>
                </a:solidFill>
              </a:rPr>
              <a:t> </a:t>
            </a:r>
            <a:r>
              <a:rPr lang="de-CH" sz="1600" dirty="0" err="1" smtClean="0">
                <a:solidFill>
                  <a:srgbClr val="0000FF"/>
                </a:solidFill>
              </a:rPr>
              <a:t>modelling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0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7995990" y="5485728"/>
            <a:ext cx="156862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i="1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bnbronin</a:t>
            </a:r>
            <a:endParaRPr lang="en-GB" sz="2000" i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29" name="Picture 3" descr="E:\photos martina\photos pr\photos\photos_kirg_2012\IMG_14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4" r="2542" b="10535"/>
          <a:stretch/>
        </p:blipFill>
        <p:spPr bwMode="auto">
          <a:xfrm>
            <a:off x="122464" y="1621256"/>
            <a:ext cx="8982843" cy="4264581"/>
          </a:xfrm>
          <a:prstGeom prst="rect">
            <a:avLst/>
          </a:prstGeom>
          <a:noFill/>
          <a:ln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V:\Geosciences\_Geographie\CATCOS\CATCOS\fotos_KZ2013\suek\L.Sold\DSC_36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r="2956" b="2537"/>
          <a:stretch/>
        </p:blipFill>
        <p:spPr bwMode="auto">
          <a:xfrm>
            <a:off x="3174696" y="1190062"/>
            <a:ext cx="1277465" cy="1742903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Bild 1" descr="IMG_491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016" y="2547903"/>
            <a:ext cx="1577692" cy="210359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Minus 31"/>
          <p:cNvSpPr/>
          <p:nvPr/>
        </p:nvSpPr>
        <p:spPr>
          <a:xfrm>
            <a:off x="7855216" y="4204942"/>
            <a:ext cx="72008" cy="1152128"/>
          </a:xfrm>
          <a:prstGeom prst="mathMinus">
            <a:avLst/>
          </a:prstGeom>
          <a:solidFill>
            <a:srgbClr val="0070C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Minus 32"/>
          <p:cNvSpPr/>
          <p:nvPr/>
        </p:nvSpPr>
        <p:spPr>
          <a:xfrm>
            <a:off x="1980107" y="2930785"/>
            <a:ext cx="45719" cy="445942"/>
          </a:xfrm>
          <a:prstGeom prst="mathMinus">
            <a:avLst/>
          </a:prstGeom>
          <a:solidFill>
            <a:srgbClr val="0070C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Minus 33"/>
          <p:cNvSpPr/>
          <p:nvPr/>
        </p:nvSpPr>
        <p:spPr>
          <a:xfrm>
            <a:off x="3310411" y="3120978"/>
            <a:ext cx="45719" cy="562192"/>
          </a:xfrm>
          <a:prstGeom prst="mathMinus">
            <a:avLst/>
          </a:prstGeom>
          <a:solidFill>
            <a:srgbClr val="0070C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Minus 35"/>
          <p:cNvSpPr/>
          <p:nvPr/>
        </p:nvSpPr>
        <p:spPr>
          <a:xfrm>
            <a:off x="6991120" y="4304416"/>
            <a:ext cx="72008" cy="1152128"/>
          </a:xfrm>
          <a:prstGeom prst="mathMinus">
            <a:avLst/>
          </a:prstGeom>
          <a:solidFill>
            <a:srgbClr val="0070C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Minus 36"/>
          <p:cNvSpPr/>
          <p:nvPr/>
        </p:nvSpPr>
        <p:spPr>
          <a:xfrm>
            <a:off x="1267605" y="3030451"/>
            <a:ext cx="45719" cy="295037"/>
          </a:xfrm>
          <a:prstGeom prst="mathMinus">
            <a:avLst/>
          </a:prstGeom>
          <a:solidFill>
            <a:srgbClr val="0070C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Minus 37"/>
          <p:cNvSpPr/>
          <p:nvPr/>
        </p:nvSpPr>
        <p:spPr>
          <a:xfrm>
            <a:off x="3390720" y="3290151"/>
            <a:ext cx="45719" cy="677087"/>
          </a:xfrm>
          <a:prstGeom prst="mathMinus">
            <a:avLst/>
          </a:prstGeom>
          <a:solidFill>
            <a:srgbClr val="0070C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Minus 38"/>
          <p:cNvSpPr/>
          <p:nvPr/>
        </p:nvSpPr>
        <p:spPr>
          <a:xfrm>
            <a:off x="4063790" y="3199752"/>
            <a:ext cx="45719" cy="677087"/>
          </a:xfrm>
          <a:prstGeom prst="mathMinus">
            <a:avLst/>
          </a:prstGeom>
          <a:solidFill>
            <a:srgbClr val="0070C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Minus 39"/>
          <p:cNvSpPr/>
          <p:nvPr/>
        </p:nvSpPr>
        <p:spPr>
          <a:xfrm>
            <a:off x="5046904" y="3474204"/>
            <a:ext cx="45719" cy="677087"/>
          </a:xfrm>
          <a:prstGeom prst="mathMinus">
            <a:avLst/>
          </a:prstGeom>
          <a:solidFill>
            <a:srgbClr val="0070C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Minus 40"/>
          <p:cNvSpPr/>
          <p:nvPr/>
        </p:nvSpPr>
        <p:spPr>
          <a:xfrm>
            <a:off x="5838992" y="3628694"/>
            <a:ext cx="45719" cy="677087"/>
          </a:xfrm>
          <a:prstGeom prst="mathMinus">
            <a:avLst/>
          </a:prstGeom>
          <a:solidFill>
            <a:srgbClr val="0070C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Minus 41"/>
          <p:cNvSpPr/>
          <p:nvPr/>
        </p:nvSpPr>
        <p:spPr>
          <a:xfrm>
            <a:off x="4110800" y="3474204"/>
            <a:ext cx="45719" cy="677087"/>
          </a:xfrm>
          <a:prstGeom prst="mathMinus">
            <a:avLst/>
          </a:prstGeom>
          <a:solidFill>
            <a:srgbClr val="0070C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Minus 42"/>
          <p:cNvSpPr/>
          <p:nvPr/>
        </p:nvSpPr>
        <p:spPr>
          <a:xfrm>
            <a:off x="4682260" y="3527855"/>
            <a:ext cx="45719" cy="677087"/>
          </a:xfrm>
          <a:prstGeom prst="mathMinus">
            <a:avLst/>
          </a:prstGeom>
          <a:solidFill>
            <a:srgbClr val="0070C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Minus 43"/>
          <p:cNvSpPr/>
          <p:nvPr/>
        </p:nvSpPr>
        <p:spPr>
          <a:xfrm>
            <a:off x="5334936" y="3906824"/>
            <a:ext cx="45719" cy="677087"/>
          </a:xfrm>
          <a:prstGeom prst="mathMinus">
            <a:avLst/>
          </a:prstGeom>
          <a:solidFill>
            <a:srgbClr val="0070C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Minus 44"/>
          <p:cNvSpPr/>
          <p:nvPr/>
        </p:nvSpPr>
        <p:spPr>
          <a:xfrm>
            <a:off x="3868487" y="2958443"/>
            <a:ext cx="45719" cy="295037"/>
          </a:xfrm>
          <a:prstGeom prst="mathMinus">
            <a:avLst/>
          </a:prstGeom>
          <a:solidFill>
            <a:srgbClr val="0070C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Minus 45"/>
          <p:cNvSpPr/>
          <p:nvPr/>
        </p:nvSpPr>
        <p:spPr>
          <a:xfrm>
            <a:off x="2360013" y="3153756"/>
            <a:ext cx="45719" cy="445942"/>
          </a:xfrm>
          <a:prstGeom prst="mathMinus">
            <a:avLst/>
          </a:prstGeom>
          <a:solidFill>
            <a:srgbClr val="0070C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Minus 46"/>
          <p:cNvSpPr/>
          <p:nvPr/>
        </p:nvSpPr>
        <p:spPr>
          <a:xfrm>
            <a:off x="3272993" y="2893440"/>
            <a:ext cx="45719" cy="445942"/>
          </a:xfrm>
          <a:prstGeom prst="mathMinus">
            <a:avLst/>
          </a:prstGeom>
          <a:solidFill>
            <a:srgbClr val="0070C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Minus 47"/>
          <p:cNvSpPr/>
          <p:nvPr/>
        </p:nvSpPr>
        <p:spPr>
          <a:xfrm>
            <a:off x="2880931" y="3193108"/>
            <a:ext cx="45719" cy="562192"/>
          </a:xfrm>
          <a:prstGeom prst="mathMinus">
            <a:avLst/>
          </a:prstGeom>
          <a:solidFill>
            <a:srgbClr val="0070C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Parallelogram 48"/>
          <p:cNvSpPr/>
          <p:nvPr/>
        </p:nvSpPr>
        <p:spPr>
          <a:xfrm>
            <a:off x="1806544" y="2893440"/>
            <a:ext cx="162817" cy="79051"/>
          </a:xfrm>
          <a:prstGeom prst="parallelogram">
            <a:avLst/>
          </a:prstGeom>
          <a:solidFill>
            <a:srgbClr val="A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TextBox 49"/>
          <p:cNvSpPr txBox="1"/>
          <p:nvPr/>
        </p:nvSpPr>
        <p:spPr>
          <a:xfrm>
            <a:off x="6344" y="1163907"/>
            <a:ext cx="3271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1. direct measurements </a:t>
            </a:r>
            <a:endParaRPr lang="en-GB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Parallelogram 50"/>
          <p:cNvSpPr/>
          <p:nvPr/>
        </p:nvSpPr>
        <p:spPr>
          <a:xfrm>
            <a:off x="223554" y="2749424"/>
            <a:ext cx="162817" cy="79051"/>
          </a:xfrm>
          <a:prstGeom prst="parallelogram">
            <a:avLst/>
          </a:prstGeom>
          <a:solidFill>
            <a:srgbClr val="A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Parallelogram 51"/>
          <p:cNvSpPr/>
          <p:nvPr/>
        </p:nvSpPr>
        <p:spPr>
          <a:xfrm>
            <a:off x="2903790" y="2844736"/>
            <a:ext cx="162817" cy="79051"/>
          </a:xfrm>
          <a:prstGeom prst="parallelogram">
            <a:avLst/>
          </a:prstGeom>
          <a:solidFill>
            <a:srgbClr val="A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TextBox 52"/>
          <p:cNvSpPr txBox="1"/>
          <p:nvPr/>
        </p:nvSpPr>
        <p:spPr>
          <a:xfrm>
            <a:off x="5694976" y="5917776"/>
            <a:ext cx="3627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2. geodetic measurements </a:t>
            </a:r>
            <a:endParaRPr lang="en-GB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5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t="21188" r="8189" b="18252"/>
          <a:stretch/>
        </p:blipFill>
        <p:spPr bwMode="auto">
          <a:xfrm>
            <a:off x="2814656" y="3757536"/>
            <a:ext cx="2945844" cy="270464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0" t="14871" r="22268" b="29642"/>
          <a:stretch/>
        </p:blipFill>
        <p:spPr bwMode="auto">
          <a:xfrm>
            <a:off x="6344" y="3757536"/>
            <a:ext cx="2794835" cy="270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5334937" y="1142700"/>
            <a:ext cx="38164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alibri" panose="020F0502020204030204" pitchFamily="34" charset="0"/>
                <a:cs typeface="Arial" panose="020B0604020202020204" pitchFamily="34" charset="0"/>
              </a:rPr>
              <a:t>3. modelling mass balance…</a:t>
            </a:r>
            <a:endParaRPr lang="en-GB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913570" y="2703838"/>
            <a:ext cx="70128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100" i="1" dirty="0" smtClean="0">
                <a:latin typeface="Cambria" panose="02040503050406030204" pitchFamily="18" charset="0"/>
              </a:rPr>
              <a:t>L. Sold</a:t>
            </a:r>
            <a:endParaRPr lang="en-GB" sz="1100" i="1" dirty="0">
              <a:latin typeface="Cambria" panose="020405030504060302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83008" y="4432030"/>
            <a:ext cx="87905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100" i="1" dirty="0" smtClean="0">
                <a:latin typeface="Cambria" panose="02040503050406030204" pitchFamily="18" charset="0"/>
              </a:rPr>
              <a:t>M. </a:t>
            </a:r>
            <a:r>
              <a:rPr lang="en-GB" sz="1100" i="1" dirty="0" err="1" smtClean="0">
                <a:latin typeface="Cambria" panose="02040503050406030204" pitchFamily="18" charset="0"/>
              </a:rPr>
              <a:t>Hoelzle</a:t>
            </a:r>
            <a:endParaRPr lang="en-GB" sz="1100" i="1" dirty="0">
              <a:latin typeface="Cambria" panose="02040503050406030204" pitchFamily="18" charset="0"/>
            </a:endParaRPr>
          </a:p>
        </p:txBody>
      </p:sp>
      <p:pic>
        <p:nvPicPr>
          <p:cNvPr id="59" name="Picture 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9" t="13378" r="26953" b="17451"/>
          <a:stretch/>
        </p:blipFill>
        <p:spPr bwMode="auto">
          <a:xfrm>
            <a:off x="5855607" y="1597296"/>
            <a:ext cx="3249700" cy="300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68" name="Group 6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77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78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79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80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76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69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0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1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2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3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4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-43130" y="356941"/>
            <a:ext cx="9194491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combining different approaches</a:t>
            </a:r>
            <a:endParaRPr lang="en-US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877423" y="5883365"/>
            <a:ext cx="5119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i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(e.g. Vincent, 2002; Huss, 2008; Azam et al., 2014)</a:t>
            </a:r>
            <a:endParaRPr lang="en-GB" sz="1600" i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131992" y="1266733"/>
            <a:ext cx="4977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i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(e.g. </a:t>
            </a:r>
            <a:r>
              <a:rPr lang="de-CH" sz="1600" i="1" dirty="0" err="1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Bolch</a:t>
            </a:r>
            <a:r>
              <a:rPr lang="de-CH" sz="1600" i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et al., 2008; </a:t>
            </a:r>
            <a:r>
              <a:rPr lang="de-CH" sz="1600" i="1" dirty="0" err="1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Pieczonka</a:t>
            </a:r>
            <a:r>
              <a:rPr lang="de-CH" sz="1600" i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et al., 2013)</a:t>
            </a:r>
            <a:endParaRPr lang="en-GB" sz="1600" i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1027" y="5931405"/>
            <a:ext cx="511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i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(e.g. </a:t>
            </a:r>
            <a:r>
              <a:rPr lang="de-CH" sz="1600" i="1" dirty="0" err="1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Hoinkes</a:t>
            </a:r>
            <a:r>
              <a:rPr lang="de-CH" sz="1600" i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, 1955, 1968, 1970; </a:t>
            </a:r>
            <a:r>
              <a:rPr lang="de-CH" sz="1600" i="1" dirty="0" err="1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Kasser</a:t>
            </a:r>
            <a:r>
              <a:rPr lang="de-CH" sz="1600" i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de-CH" sz="1600" i="1" dirty="0" err="1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and</a:t>
            </a:r>
            <a:r>
              <a:rPr lang="de-CH" sz="1600" i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Muller 1967; Muller et al., 1977; </a:t>
            </a:r>
            <a:r>
              <a:rPr lang="de-CH" sz="1600" i="1" dirty="0" err="1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Haeberli</a:t>
            </a:r>
            <a:r>
              <a:rPr lang="de-CH" sz="1600" i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1998)</a:t>
            </a:r>
            <a:endParaRPr lang="en-GB" sz="1600" i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3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5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/>
      <p:bldP spid="50" grpId="1"/>
      <p:bldP spid="51" grpId="0" animBg="1"/>
      <p:bldP spid="51" grpId="1" animBg="1"/>
      <p:bldP spid="52" grpId="0" animBg="1"/>
      <p:bldP spid="52" grpId="1" animBg="1"/>
      <p:bldP spid="53" grpId="0"/>
      <p:bldP spid="53" grpId="1"/>
      <p:bldP spid="56" grpId="0" animBg="1"/>
      <p:bldP spid="56" grpId="1" animBg="1"/>
      <p:bldP spid="57" grpId="0"/>
      <p:bldP spid="57" grpId="1"/>
      <p:bldP spid="58" grpId="0"/>
      <p:bldP spid="58" grpId="1"/>
      <p:bldP spid="60" grpId="0"/>
      <p:bldP spid="60" grpId="1"/>
      <p:bldP spid="61" grpId="0"/>
      <p:bldP spid="61" grpId="1"/>
      <p:bldP spid="62" grpId="0"/>
      <p:bldP spid="62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40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47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49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50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51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52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48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41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2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3" name="TextBox 26"/>
          <p:cNvSpPr txBox="1"/>
          <p:nvPr/>
        </p:nvSpPr>
        <p:spPr>
          <a:xfrm>
            <a:off x="0" y="3538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Std </a:t>
            </a:r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periods</a:t>
            </a:r>
            <a:endParaRPr lang="de-CH" sz="3200" dirty="0" smtClean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55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8159750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Colloquium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in Climatology, Climate Impact and Remote 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Sensing	23/10/2019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45545" y="1475583"/>
          <a:ext cx="7886703" cy="1638923"/>
        </p:xfrm>
        <a:graphic>
          <a:graphicData uri="http://schemas.openxmlformats.org/drawingml/2006/table">
            <a:tbl>
              <a:tblPr/>
              <a:tblGrid>
                <a:gridCol w="1213911">
                  <a:extLst>
                    <a:ext uri="{9D8B030D-6E8A-4147-A177-3AD203B41FA5}">
                      <a16:colId xmlns:a16="http://schemas.microsoft.com/office/drawing/2014/main" val="3597769244"/>
                    </a:ext>
                  </a:extLst>
                </a:gridCol>
                <a:gridCol w="476628">
                  <a:extLst>
                    <a:ext uri="{9D8B030D-6E8A-4147-A177-3AD203B41FA5}">
                      <a16:colId xmlns:a16="http://schemas.microsoft.com/office/drawing/2014/main" val="607805830"/>
                    </a:ext>
                  </a:extLst>
                </a:gridCol>
                <a:gridCol w="476628">
                  <a:extLst>
                    <a:ext uri="{9D8B030D-6E8A-4147-A177-3AD203B41FA5}">
                      <a16:colId xmlns:a16="http://schemas.microsoft.com/office/drawing/2014/main" val="918910760"/>
                    </a:ext>
                  </a:extLst>
                </a:gridCol>
                <a:gridCol w="476628">
                  <a:extLst>
                    <a:ext uri="{9D8B030D-6E8A-4147-A177-3AD203B41FA5}">
                      <a16:colId xmlns:a16="http://schemas.microsoft.com/office/drawing/2014/main" val="1859764405"/>
                    </a:ext>
                  </a:extLst>
                </a:gridCol>
                <a:gridCol w="476628">
                  <a:extLst>
                    <a:ext uri="{9D8B030D-6E8A-4147-A177-3AD203B41FA5}">
                      <a16:colId xmlns:a16="http://schemas.microsoft.com/office/drawing/2014/main" val="878655840"/>
                    </a:ext>
                  </a:extLst>
                </a:gridCol>
                <a:gridCol w="476628">
                  <a:extLst>
                    <a:ext uri="{9D8B030D-6E8A-4147-A177-3AD203B41FA5}">
                      <a16:colId xmlns:a16="http://schemas.microsoft.com/office/drawing/2014/main" val="3689779971"/>
                    </a:ext>
                  </a:extLst>
                </a:gridCol>
                <a:gridCol w="476628">
                  <a:extLst>
                    <a:ext uri="{9D8B030D-6E8A-4147-A177-3AD203B41FA5}">
                      <a16:colId xmlns:a16="http://schemas.microsoft.com/office/drawing/2014/main" val="3706695776"/>
                    </a:ext>
                  </a:extLst>
                </a:gridCol>
                <a:gridCol w="476628">
                  <a:extLst>
                    <a:ext uri="{9D8B030D-6E8A-4147-A177-3AD203B41FA5}">
                      <a16:colId xmlns:a16="http://schemas.microsoft.com/office/drawing/2014/main" val="4199925086"/>
                    </a:ext>
                  </a:extLst>
                </a:gridCol>
                <a:gridCol w="476628">
                  <a:extLst>
                    <a:ext uri="{9D8B030D-6E8A-4147-A177-3AD203B41FA5}">
                      <a16:colId xmlns:a16="http://schemas.microsoft.com/office/drawing/2014/main" val="1519315238"/>
                    </a:ext>
                  </a:extLst>
                </a:gridCol>
                <a:gridCol w="476628">
                  <a:extLst>
                    <a:ext uri="{9D8B030D-6E8A-4147-A177-3AD203B41FA5}">
                      <a16:colId xmlns:a16="http://schemas.microsoft.com/office/drawing/2014/main" val="1843324589"/>
                    </a:ext>
                  </a:extLst>
                </a:gridCol>
                <a:gridCol w="476628">
                  <a:extLst>
                    <a:ext uri="{9D8B030D-6E8A-4147-A177-3AD203B41FA5}">
                      <a16:colId xmlns:a16="http://schemas.microsoft.com/office/drawing/2014/main" val="1402006567"/>
                    </a:ext>
                  </a:extLst>
                </a:gridCol>
                <a:gridCol w="476628">
                  <a:extLst>
                    <a:ext uri="{9D8B030D-6E8A-4147-A177-3AD203B41FA5}">
                      <a16:colId xmlns:a16="http://schemas.microsoft.com/office/drawing/2014/main" val="2067930846"/>
                    </a:ext>
                  </a:extLst>
                </a:gridCol>
                <a:gridCol w="476628">
                  <a:extLst>
                    <a:ext uri="{9D8B030D-6E8A-4147-A177-3AD203B41FA5}">
                      <a16:colId xmlns:a16="http://schemas.microsoft.com/office/drawing/2014/main" val="1265922695"/>
                    </a:ext>
                  </a:extLst>
                </a:gridCol>
                <a:gridCol w="476628">
                  <a:extLst>
                    <a:ext uri="{9D8B030D-6E8A-4147-A177-3AD203B41FA5}">
                      <a16:colId xmlns:a16="http://schemas.microsoft.com/office/drawing/2014/main" val="1459850760"/>
                    </a:ext>
                  </a:extLst>
                </a:gridCol>
                <a:gridCol w="476628">
                  <a:extLst>
                    <a:ext uri="{9D8B030D-6E8A-4147-A177-3AD203B41FA5}">
                      <a16:colId xmlns:a16="http://schemas.microsoft.com/office/drawing/2014/main" val="227239540"/>
                    </a:ext>
                  </a:extLst>
                </a:gridCol>
              </a:tblGrid>
              <a:tr h="148993">
                <a:tc>
                  <a:txBody>
                    <a:bodyPr/>
                    <a:lstStyle/>
                    <a:p>
                      <a:pPr algn="l" fontAlgn="b"/>
                      <a:endParaRPr lang="fr-C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WPM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EPM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ETS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DZ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CTS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WTS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937875"/>
                  </a:ext>
                </a:extLst>
              </a:tr>
              <a:tr h="148993"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1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4.30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1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1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2.38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1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0.018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1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-6.95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1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1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-2.81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1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0.006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1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-4.89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1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1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-2.26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1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0.024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1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-1.45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0.151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388052"/>
                  </a:ext>
                </a:extLst>
              </a:tr>
              <a:tr h="148993"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2007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2.61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0.010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-2.01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0.044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-6.27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-3.96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-6.21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-4.26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-3.14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0.002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74373"/>
                  </a:ext>
                </a:extLst>
              </a:tr>
              <a:tr h="148993"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7.51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10.47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-5.90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-2.53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0.013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-1.97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0.055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-1.91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0.056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-2.03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0.045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500779"/>
                  </a:ext>
                </a:extLst>
              </a:tr>
              <a:tr h="148993">
                <a:tc>
                  <a:txBody>
                    <a:bodyPr/>
                    <a:lstStyle/>
                    <a:p>
                      <a:pPr algn="l" fontAlgn="b"/>
                      <a:endParaRPr lang="fr-CH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810174"/>
                  </a:ext>
                </a:extLst>
              </a:tr>
              <a:tr h="148993"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2000-2005 vs. 2006-2011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-1.00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0.319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-6.97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-1.42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0.158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-1.00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-1.00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0.322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-1.87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0.062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-2.41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0.018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064790"/>
                  </a:ext>
                </a:extLst>
              </a:tr>
              <a:tr h="148993"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2006-2011 vs 2012-2018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6.60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15.88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-1.64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0.105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-2.44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0.017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-0.75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0.457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0.81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0.419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-3.35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0.001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742527"/>
                  </a:ext>
                </a:extLst>
              </a:tr>
              <a:tr h="148993"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2000-2005 vs 2000-2018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-0.73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0.468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3.02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0.003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-5.85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-3.18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0.002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0.24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0.810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-4.95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-5.63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312833"/>
                  </a:ext>
                </a:extLst>
              </a:tr>
              <a:tr h="148993"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2006-2011 vs 2000-2018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-10.43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-20.05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-3.22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0.002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0.366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1.52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0.134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-6.85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-0.57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0.569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945106"/>
                  </a:ext>
                </a:extLst>
              </a:tr>
              <a:tr h="148993"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2012-2018 vs 2000-2018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-1.00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0.319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-7.14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-1.42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0.158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-1.00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-1.00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0.322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-8.36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-8.25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785524"/>
                  </a:ext>
                </a:extLst>
              </a:tr>
              <a:tr h="148993">
                <a:tc>
                  <a:txBody>
                    <a:bodyPr/>
                    <a:lstStyle/>
                    <a:p>
                      <a:pPr algn="l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2000-2005 vs 2012-2018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-1.00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0.319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9.98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-1.42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0.158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-1.00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-1.00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0.322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-1.05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0.294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-5.38</a:t>
                      </a:r>
                    </a:p>
                  </a:txBody>
                  <a:tcPr marL="7450" marR="7450" marT="74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9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7450" marR="7450" marT="74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377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97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40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47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49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50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51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52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48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41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2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3" name="TextBox 26"/>
          <p:cNvSpPr txBox="1"/>
          <p:nvPr/>
        </p:nvSpPr>
        <p:spPr>
          <a:xfrm>
            <a:off x="0" y="3538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Morpho-topo</a:t>
            </a:r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. </a:t>
            </a:r>
            <a:r>
              <a:rPr lang="de-CH" sz="32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factors</a:t>
            </a:r>
            <a:endParaRPr lang="de-CH" sz="3200" dirty="0" smtClean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55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8159750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Colloquium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in Climatology, Climate Impact and Remote 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Sensing	23/10/2019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669346" y="1715223"/>
          <a:ext cx="7805307" cy="4572143"/>
        </p:xfrm>
        <a:graphic>
          <a:graphicData uri="http://schemas.openxmlformats.org/drawingml/2006/table">
            <a:tbl>
              <a:tblPr/>
              <a:tblGrid>
                <a:gridCol w="529907">
                  <a:extLst>
                    <a:ext uri="{9D8B030D-6E8A-4147-A177-3AD203B41FA5}">
                      <a16:colId xmlns:a16="http://schemas.microsoft.com/office/drawing/2014/main" val="2531357644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716539417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3137178139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2187573880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26814174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2227332067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2697711032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63954412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3139729111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325711320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1198206588"/>
                    </a:ext>
                  </a:extLst>
                </a:gridCol>
                <a:gridCol w="352821">
                  <a:extLst>
                    <a:ext uri="{9D8B030D-6E8A-4147-A177-3AD203B41FA5}">
                      <a16:colId xmlns:a16="http://schemas.microsoft.com/office/drawing/2014/main" val="3967598781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2313150426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1271200326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2062220718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3643092486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281064051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854714365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561594276"/>
                    </a:ext>
                  </a:extLst>
                </a:gridCol>
                <a:gridCol w="433929">
                  <a:extLst>
                    <a:ext uri="{9D8B030D-6E8A-4147-A177-3AD203B41FA5}">
                      <a16:colId xmlns:a16="http://schemas.microsoft.com/office/drawing/2014/main" val="1785330758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1833139487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3770531038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20962932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2554291139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2378836833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799942125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1456667808"/>
                    </a:ext>
                  </a:extLst>
                </a:gridCol>
                <a:gridCol w="259546">
                  <a:extLst>
                    <a:ext uri="{9D8B030D-6E8A-4147-A177-3AD203B41FA5}">
                      <a16:colId xmlns:a16="http://schemas.microsoft.com/office/drawing/2014/main" val="2536769653"/>
                    </a:ext>
                  </a:extLst>
                </a:gridCol>
              </a:tblGrid>
              <a:tr h="81136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 -mb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WPM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EPM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DZ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266565"/>
                  </a:ext>
                </a:extLst>
              </a:tr>
              <a:tr h="81136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5590895"/>
                  </a:ext>
                </a:extLst>
              </a:tr>
              <a:tr h="146857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correlation: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0.106202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0.202015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0.147245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0.000251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0.517999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1.06E-10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0.467534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1.21E-07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0.326183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5.23E-14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-0.0907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0.539809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0.77301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4.68E-30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476658"/>
                  </a:ext>
                </a:extLst>
              </a:tr>
              <a:tr h="146857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correlation: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-0.12038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0.031092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-0.03471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0.198343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-0.6053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-0.17634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0.005009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-0.08191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0.00588053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-0.07276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0.465717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-0.6249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5500991"/>
                  </a:ext>
                </a:extLst>
              </a:tr>
              <a:tr h="146857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824835"/>
                  </a:ext>
                </a:extLst>
              </a:tr>
              <a:tr h="81136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mb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716642"/>
                  </a:ext>
                </a:extLst>
              </a:tr>
              <a:tr h="146857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correlation: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0.690685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5.12E-22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0.524995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8.41E-45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0.045788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0.596581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0.716239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1.60E-19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0.459436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8.65E-28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0.393573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0.005648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0.829854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4.67E-38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96840"/>
                  </a:ext>
                </a:extLst>
              </a:tr>
              <a:tr h="146857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correlation: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0.334515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0.280221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-0.42597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0.046665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0.457674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0.022329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0.452766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0.257778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0.009755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-0.56103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039106"/>
                  </a:ext>
                </a:extLst>
              </a:tr>
              <a:tr h="146857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731062"/>
                  </a:ext>
                </a:extLst>
              </a:tr>
              <a:tr h="81136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slope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slope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slope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slope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slope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slope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slope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850720"/>
                  </a:ext>
                </a:extLst>
              </a:tr>
              <a:tr h="146857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correlation: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-0.35368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1.19E-05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0.01399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0.729352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-0.64014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4.84E-17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0.019919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0.831922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-0.00527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0.905862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0.383812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0.007081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-0.03312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0.692457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85578"/>
                  </a:ext>
                </a:extLst>
              </a:tr>
              <a:tr h="146857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correlation: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-0.30522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5.96E-08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-0.01091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0.686024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-0.57232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-0.19427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0.001989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-0.07115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0.0167376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0.211556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0.033922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-0.60326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71114"/>
                  </a:ext>
                </a:extLst>
              </a:tr>
              <a:tr h="146857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5854"/>
                  </a:ext>
                </a:extLst>
              </a:tr>
              <a:tr h="81136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aspect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aspect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aspect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aspect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aspect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aspect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aspect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484314"/>
                  </a:ext>
                </a:extLst>
              </a:tr>
              <a:tr h="146857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correlation: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0.041097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0.622355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-0.05314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0.188511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-0.17752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0.0386783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0.023482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0.80243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-0.22433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3.42E-07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-0.01303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0.929951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-0.43662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4.02E-08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960147"/>
                  </a:ext>
                </a:extLst>
              </a:tr>
              <a:tr h="146857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correlation: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-0.03637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0.514817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-0.07228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0.00739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-0.45748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-0.163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0.009483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-0.22175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-0.08549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0.391415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-0.68705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468518"/>
                  </a:ext>
                </a:extLst>
              </a:tr>
              <a:tr h="146857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074152"/>
                  </a:ext>
                </a:extLst>
              </a:tr>
              <a:tr h="81136"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102682"/>
                  </a:ext>
                </a:extLst>
              </a:tr>
              <a:tr h="81136"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947335"/>
                  </a:ext>
                </a:extLst>
              </a:tr>
              <a:tr h="81136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STD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STD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Std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STD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STD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std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2308368"/>
                  </a:ext>
                </a:extLst>
              </a:tr>
              <a:tr h="81136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406436"/>
                  </a:ext>
                </a:extLst>
              </a:tr>
              <a:tr h="146857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correlation: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0.177471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0.032113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0.022102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0.584657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0.727495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1.12E-23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0.341199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0.000178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0.227089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2.43E-07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-0.13537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0.358954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0.70738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2.65E-23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351528"/>
                  </a:ext>
                </a:extLst>
              </a:tr>
              <a:tr h="146857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correlation: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-0.06868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0.218669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-0.12041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8.11E-06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-0.41355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-0.27616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1.11E-05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-0.15341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2.38E-07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-0.14184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0.155001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-0.69655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07565"/>
                  </a:ext>
                </a:extLst>
              </a:tr>
              <a:tr h="146857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255736"/>
                  </a:ext>
                </a:extLst>
              </a:tr>
              <a:tr h="81136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std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8611883"/>
                  </a:ext>
                </a:extLst>
              </a:tr>
              <a:tr h="146857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correlation: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0.144822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0.081149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-0.54533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-0.46816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9.07E-09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0.156379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0.093671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0.145016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0.00107054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0.138042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0.349449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0.732045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1.32E-25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675332"/>
                  </a:ext>
                </a:extLst>
              </a:tr>
              <a:tr h="146857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correlation: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-0.08461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0.129688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-0.44185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-0.75281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-0.41962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-0.21271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0.056839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0.568782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-0.67887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807686"/>
                  </a:ext>
                </a:extLst>
              </a:tr>
              <a:tr h="146857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408346"/>
                  </a:ext>
                </a:extLst>
              </a:tr>
              <a:tr h="81136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slope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slope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slope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slope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slope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slope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slope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441061"/>
                  </a:ext>
                </a:extLst>
              </a:tr>
              <a:tr h="146857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correlation: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0.183838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0.026338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-0.04764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0.23851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-0.45669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2.29E-08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-0.16373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0.079047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-0.10725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0.015797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0.289933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0.045616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-0.16888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0.042303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693124"/>
                  </a:ext>
                </a:extLst>
              </a:tr>
              <a:tr h="146857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correlation: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0.065375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0.241659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-0.05511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0.041106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-0.42414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-0.32032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3.58E-07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-0.13925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2.86E-06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0.150977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0.130114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-0.68687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635137"/>
                  </a:ext>
                </a:extLst>
              </a:tr>
              <a:tr h="146857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----------------------------------------------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707563"/>
                  </a:ext>
                </a:extLst>
              </a:tr>
              <a:tr h="81136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aspect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aspect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aspect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aspect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aspect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aspect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aspect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372136"/>
                  </a:ext>
                </a:extLst>
              </a:tr>
              <a:tr h="146857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correlation: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-0.13946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0.093183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-0.0156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0.699685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-0.43583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1.14E-07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-0.34713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0.000135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-0.0748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0.0928081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0.087245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0.555431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CH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Spearman's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-0.48168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8.59E-10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833102"/>
                  </a:ext>
                </a:extLst>
              </a:tr>
              <a:tr h="146857"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correlation: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-0.15426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0.005731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-0.04786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0.076089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-0.58068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-0.36455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-0.11472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0.00011456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-0.02847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0.775314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Kendalls's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-0.68053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CH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057" marR="4057" marT="405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689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09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40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47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49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50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51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52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48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41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2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3" name="TextBox 26"/>
          <p:cNvSpPr txBox="1"/>
          <p:nvPr/>
        </p:nvSpPr>
        <p:spPr>
          <a:xfrm>
            <a:off x="0" y="3538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Trends</a:t>
            </a:r>
            <a:endParaRPr lang="en-GB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55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8159750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Colloquium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in Climatology, Climate Impact and Remote 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Sensing	23/10/2019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5510" y="1063545"/>
            <a:ext cx="5343525" cy="377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706" t="20194" r="13645" b="2909"/>
          <a:stretch/>
        </p:blipFill>
        <p:spPr>
          <a:xfrm>
            <a:off x="4493342" y="1130709"/>
            <a:ext cx="4149214" cy="29005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475" y="4007082"/>
            <a:ext cx="5343525" cy="377190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294169" y="102713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epm</a:t>
            </a:r>
            <a:endParaRPr lang="fr-CH" dirty="0"/>
          </a:p>
        </p:txBody>
      </p:sp>
      <p:sp>
        <p:nvSpPr>
          <p:cNvPr id="57" name="TextBox 56"/>
          <p:cNvSpPr txBox="1"/>
          <p:nvPr/>
        </p:nvSpPr>
        <p:spPr>
          <a:xfrm>
            <a:off x="5210131" y="878879"/>
            <a:ext cx="41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PA</a:t>
            </a:r>
            <a:endParaRPr lang="fr-CH" dirty="0"/>
          </a:p>
        </p:txBody>
      </p:sp>
      <p:sp>
        <p:nvSpPr>
          <p:cNvPr id="58" name="TextBox 57"/>
          <p:cNvSpPr txBox="1"/>
          <p:nvPr/>
        </p:nvSpPr>
        <p:spPr>
          <a:xfrm>
            <a:off x="4081346" y="4007082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WPM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7106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057" y="611177"/>
            <a:ext cx="5343525" cy="37719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9139" y="3551501"/>
            <a:ext cx="5343525" cy="37719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304" y="-54059"/>
            <a:ext cx="5343525" cy="37719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475" y="2765783"/>
            <a:ext cx="5343525" cy="37719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40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47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49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50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51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52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48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41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2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3" name="TextBox 26"/>
          <p:cNvSpPr txBox="1"/>
          <p:nvPr/>
        </p:nvSpPr>
        <p:spPr>
          <a:xfrm>
            <a:off x="0" y="3538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Trends</a:t>
            </a:r>
            <a:endParaRPr lang="en-GB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55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8159750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Colloquium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in Climatology, Climate Impact and Remote 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Sensing	23/10/2019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9093" y="1097000"/>
            <a:ext cx="46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ets</a:t>
            </a:r>
            <a:endParaRPr lang="fr-CH" dirty="0"/>
          </a:p>
        </p:txBody>
      </p:sp>
      <p:sp>
        <p:nvSpPr>
          <p:cNvPr id="6" name="TextBox 5"/>
          <p:cNvSpPr txBox="1"/>
          <p:nvPr/>
        </p:nvSpPr>
        <p:spPr>
          <a:xfrm>
            <a:off x="6187742" y="1599190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cts</a:t>
            </a:r>
            <a:endParaRPr lang="fr-CH" dirty="0"/>
          </a:p>
        </p:txBody>
      </p:sp>
      <p:sp>
        <p:nvSpPr>
          <p:cNvPr id="14" name="TextBox 13"/>
          <p:cNvSpPr txBox="1"/>
          <p:nvPr/>
        </p:nvSpPr>
        <p:spPr>
          <a:xfrm>
            <a:off x="1672683" y="3454451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dz</a:t>
            </a:r>
            <a:endParaRPr lang="fr-CH" dirty="0"/>
          </a:p>
        </p:txBody>
      </p:sp>
      <p:sp>
        <p:nvSpPr>
          <p:cNvPr id="57" name="TextBox 56"/>
          <p:cNvSpPr txBox="1"/>
          <p:nvPr/>
        </p:nvSpPr>
        <p:spPr>
          <a:xfrm>
            <a:off x="4949968" y="3639117"/>
            <a:ext cx="516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wts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0529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129" y="853590"/>
            <a:ext cx="5343525" cy="3771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99613"/>
            <a:ext cx="5343525" cy="37719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40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47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49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50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51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52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48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41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2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3" name="TextBox 26"/>
          <p:cNvSpPr txBox="1"/>
          <p:nvPr/>
        </p:nvSpPr>
        <p:spPr>
          <a:xfrm>
            <a:off x="0" y="3538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Trends</a:t>
            </a:r>
            <a:endParaRPr lang="en-GB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55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8159750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Colloquium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in Climatology, Climate Impact and Remote 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Sensing	23/10/2019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94169" y="102713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epm</a:t>
            </a:r>
            <a:endParaRPr lang="fr-CH" dirty="0"/>
          </a:p>
        </p:txBody>
      </p:sp>
      <p:sp>
        <p:nvSpPr>
          <p:cNvPr id="57" name="TextBox 56"/>
          <p:cNvSpPr txBox="1"/>
          <p:nvPr/>
        </p:nvSpPr>
        <p:spPr>
          <a:xfrm>
            <a:off x="5210131" y="878879"/>
            <a:ext cx="41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PA</a:t>
            </a:r>
            <a:endParaRPr lang="fr-CH" dirty="0"/>
          </a:p>
        </p:txBody>
      </p:sp>
      <p:sp>
        <p:nvSpPr>
          <p:cNvPr id="58" name="TextBox 57"/>
          <p:cNvSpPr txBox="1"/>
          <p:nvPr/>
        </p:nvSpPr>
        <p:spPr>
          <a:xfrm>
            <a:off x="4081346" y="4007082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WPM</a:t>
            </a:r>
            <a:endParaRPr lang="fr-CH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1961" y="1484056"/>
            <a:ext cx="53435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773" y="210830"/>
            <a:ext cx="5343525" cy="3771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7449" y="3392746"/>
            <a:ext cx="5343525" cy="37719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9882" y="469633"/>
            <a:ext cx="5343525" cy="3771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076" y="3847018"/>
            <a:ext cx="5343525" cy="37719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40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47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49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50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51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52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48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41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2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3" name="TextBox 26"/>
          <p:cNvSpPr txBox="1"/>
          <p:nvPr/>
        </p:nvSpPr>
        <p:spPr>
          <a:xfrm>
            <a:off x="0" y="3538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Trends</a:t>
            </a:r>
            <a:endParaRPr lang="en-GB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55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8159750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Colloquium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in Climatology, Climate Impact and Remote 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Sensing	23/10/2019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9093" y="1097000"/>
            <a:ext cx="46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ets</a:t>
            </a:r>
            <a:endParaRPr lang="fr-CH" dirty="0"/>
          </a:p>
        </p:txBody>
      </p:sp>
      <p:sp>
        <p:nvSpPr>
          <p:cNvPr id="6" name="TextBox 5"/>
          <p:cNvSpPr txBox="1"/>
          <p:nvPr/>
        </p:nvSpPr>
        <p:spPr>
          <a:xfrm>
            <a:off x="6187742" y="1599190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cts</a:t>
            </a:r>
            <a:endParaRPr lang="fr-CH" dirty="0"/>
          </a:p>
        </p:txBody>
      </p:sp>
      <p:sp>
        <p:nvSpPr>
          <p:cNvPr id="14" name="TextBox 13"/>
          <p:cNvSpPr txBox="1"/>
          <p:nvPr/>
        </p:nvSpPr>
        <p:spPr>
          <a:xfrm>
            <a:off x="1672683" y="3454451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dz</a:t>
            </a:r>
            <a:endParaRPr lang="fr-CH" dirty="0"/>
          </a:p>
        </p:txBody>
      </p:sp>
      <p:sp>
        <p:nvSpPr>
          <p:cNvPr id="57" name="TextBox 56"/>
          <p:cNvSpPr txBox="1"/>
          <p:nvPr/>
        </p:nvSpPr>
        <p:spPr>
          <a:xfrm>
            <a:off x="4949968" y="3639117"/>
            <a:ext cx="516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wts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030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209" y="255767"/>
            <a:ext cx="5343525" cy="3771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89" y="3423884"/>
            <a:ext cx="5340559" cy="3773751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40" name="Group 27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47" name="Group 36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49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50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51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52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48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41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2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5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3" name="TextBox 26"/>
          <p:cNvSpPr txBox="1"/>
          <p:nvPr/>
        </p:nvSpPr>
        <p:spPr>
          <a:xfrm>
            <a:off x="0" y="35386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Trends</a:t>
            </a:r>
            <a:endParaRPr lang="en-GB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55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8159750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Colloquium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in Climatology, Climate Impact and Remote 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Sensing	23/10/2019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94169" y="102713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 smtClean="0"/>
              <a:t>epm</a:t>
            </a:r>
            <a:endParaRPr lang="fr-CH" dirty="0"/>
          </a:p>
        </p:txBody>
      </p:sp>
      <p:sp>
        <p:nvSpPr>
          <p:cNvPr id="57" name="TextBox 56"/>
          <p:cNvSpPr txBox="1"/>
          <p:nvPr/>
        </p:nvSpPr>
        <p:spPr>
          <a:xfrm>
            <a:off x="5210131" y="878879"/>
            <a:ext cx="41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PA</a:t>
            </a:r>
            <a:endParaRPr lang="fr-CH" dirty="0"/>
          </a:p>
        </p:txBody>
      </p:sp>
      <p:sp>
        <p:nvSpPr>
          <p:cNvPr id="58" name="TextBox 57"/>
          <p:cNvSpPr txBox="1"/>
          <p:nvPr/>
        </p:nvSpPr>
        <p:spPr>
          <a:xfrm>
            <a:off x="4081346" y="4007082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WPM</a:t>
            </a:r>
            <a:endParaRPr lang="fr-CH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93308" y="1285872"/>
            <a:ext cx="5343525" cy="377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681" y="1714260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82713" y="1619486"/>
            <a:ext cx="8947505" cy="3869605"/>
            <a:chOff x="182713" y="1619486"/>
            <a:chExt cx="8947505" cy="3869605"/>
          </a:xfrm>
        </p:grpSpPr>
        <p:grpSp>
          <p:nvGrpSpPr>
            <p:cNvPr id="2" name="Group 1"/>
            <p:cNvGrpSpPr/>
            <p:nvPr/>
          </p:nvGrpSpPr>
          <p:grpSpPr>
            <a:xfrm>
              <a:off x="727489" y="1619486"/>
              <a:ext cx="8402729" cy="3869605"/>
              <a:chOff x="122465" y="1071563"/>
              <a:chExt cx="8402729" cy="3869605"/>
            </a:xfrm>
          </p:grpSpPr>
          <p:pic>
            <p:nvPicPr>
              <p:cNvPr id="35" name="Grafik 4" descr="Ein Bild, das Karte, Text enthält.&#10;&#10;Mit sehr hoher Zuverlässigkeit generierte Beschreibung">
                <a:extLst>
                  <a:ext uri="{FF2B5EF4-FFF2-40B4-BE49-F238E27FC236}">
                    <a16:creationId xmlns:a16="http://schemas.microsoft.com/office/drawing/2014/main" id="{546B2B2F-B19A-4C1D-9BFF-B194DEEAAF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465" y="1071563"/>
                <a:ext cx="4403374" cy="3869605"/>
              </a:xfrm>
              <a:prstGeom prst="rect">
                <a:avLst/>
              </a:prstGeom>
            </p:spPr>
          </p:pic>
          <p:sp>
            <p:nvSpPr>
              <p:cNvPr id="41" name="Textfeld 3">
                <a:extLst>
                  <a:ext uri="{FF2B5EF4-FFF2-40B4-BE49-F238E27FC236}">
                    <a16:creationId xmlns:a16="http://schemas.microsoft.com/office/drawing/2014/main" id="{9632DDC4-72B7-40F9-858E-3FB05B1998E8}"/>
                  </a:ext>
                </a:extLst>
              </p:cNvPr>
              <p:cNvSpPr txBox="1"/>
              <p:nvPr/>
            </p:nvSpPr>
            <p:spPr>
              <a:xfrm>
                <a:off x="4334486" y="1233530"/>
                <a:ext cx="409815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 smtClean="0">
                    <a:latin typeface="Arial Nova" panose="020B0504020202020204" pitchFamily="34" charset="0"/>
                  </a:rPr>
                  <a:t>Shortwave broadband albedo derived based on narrow-to-broadband formula by Liang 2000:</a:t>
                </a:r>
                <a:endParaRPr lang="en-GB" sz="2000" b="1" dirty="0">
                  <a:latin typeface="Arial Nova" panose="020B0504020202020204" pitchFamily="34" charset="0"/>
                </a:endParaRPr>
              </a:p>
            </p:txBody>
          </p:sp>
          <p:pic>
            <p:nvPicPr>
              <p:cNvPr id="42" name="Grafik 5">
                <a:extLst>
                  <a:ext uri="{FF2B5EF4-FFF2-40B4-BE49-F238E27FC236}">
                    <a16:creationId xmlns:a16="http://schemas.microsoft.com/office/drawing/2014/main" id="{2DC53F11-9010-49D2-8C6B-727BD257C2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66976" y="2650025"/>
                <a:ext cx="4558218" cy="217668"/>
              </a:xfrm>
              <a:prstGeom prst="rect">
                <a:avLst/>
              </a:prstGeom>
            </p:spPr>
          </p:pic>
        </p:grpSp>
        <p:pic>
          <p:nvPicPr>
            <p:cNvPr id="66" name="Grafik 2">
              <a:extLst>
                <a:ext uri="{FF2B5EF4-FFF2-40B4-BE49-F238E27FC236}">
                  <a16:creationId xmlns:a16="http://schemas.microsoft.com/office/drawing/2014/main" id="{44A82036-8187-4DC0-812A-453674C44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13" y="4956019"/>
              <a:ext cx="2711202" cy="489205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-34338" y="1574908"/>
            <a:ext cx="9315736" cy="3999415"/>
            <a:chOff x="-34324" y="1574909"/>
            <a:chExt cx="9330356" cy="4021248"/>
          </a:xfrm>
        </p:grpSpPr>
        <p:sp>
          <p:nvSpPr>
            <p:cNvPr id="5" name="Rechteck 4"/>
            <p:cNvSpPr/>
            <p:nvPr/>
          </p:nvSpPr>
          <p:spPr>
            <a:xfrm>
              <a:off x="0" y="1574909"/>
              <a:ext cx="9144000" cy="40212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8614" name="Group 68613"/>
            <p:cNvGrpSpPr/>
            <p:nvPr/>
          </p:nvGrpSpPr>
          <p:grpSpPr>
            <a:xfrm>
              <a:off x="-34324" y="1619486"/>
              <a:ext cx="9330356" cy="3885199"/>
              <a:chOff x="9005" y="1626059"/>
              <a:chExt cx="9248580" cy="3852014"/>
            </a:xfrm>
            <a:solidFill>
              <a:schemeClr val="bg1"/>
            </a:solidFill>
          </p:grpSpPr>
          <p:grpSp>
            <p:nvGrpSpPr>
              <p:cNvPr id="17" name="Group 16"/>
              <p:cNvGrpSpPr/>
              <p:nvPr/>
            </p:nvGrpSpPr>
            <p:grpSpPr>
              <a:xfrm>
                <a:off x="9005" y="1626059"/>
                <a:ext cx="9248580" cy="3852014"/>
                <a:chOff x="9005" y="1007654"/>
                <a:chExt cx="9248580" cy="3852014"/>
              </a:xfrm>
              <a:grpFill/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9005" y="1007654"/>
                  <a:ext cx="9248580" cy="3852014"/>
                  <a:chOff x="9005" y="1007654"/>
                  <a:chExt cx="9248580" cy="3852014"/>
                </a:xfrm>
                <a:grpFill/>
              </p:grpSpPr>
              <p:grpSp>
                <p:nvGrpSpPr>
                  <p:cNvPr id="8" name="Group 7"/>
                  <p:cNvGrpSpPr/>
                  <p:nvPr/>
                </p:nvGrpSpPr>
                <p:grpSpPr>
                  <a:xfrm>
                    <a:off x="9005" y="1007654"/>
                    <a:ext cx="9248580" cy="3852014"/>
                    <a:chOff x="3940" y="1043173"/>
                    <a:chExt cx="9248580" cy="3852014"/>
                  </a:xfrm>
                  <a:grpFill/>
                </p:grpSpPr>
                <p:sp>
                  <p:nvSpPr>
                    <p:cNvPr id="7" name="Rectangle 6"/>
                    <p:cNvSpPr/>
                    <p:nvPr/>
                  </p:nvSpPr>
                  <p:spPr>
                    <a:xfrm>
                      <a:off x="4939510" y="1163048"/>
                      <a:ext cx="4313010" cy="1636613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grpSp>
                  <p:nvGrpSpPr>
                    <p:cNvPr id="43" name="Group 42"/>
                    <p:cNvGrpSpPr/>
                    <p:nvPr/>
                  </p:nvGrpSpPr>
                  <p:grpSpPr>
                    <a:xfrm>
                      <a:off x="3940" y="1043173"/>
                      <a:ext cx="9014435" cy="3852014"/>
                      <a:chOff x="-463536" y="108959"/>
                      <a:chExt cx="15496443" cy="6632430"/>
                    </a:xfrm>
                    <a:grpFill/>
                  </p:grpSpPr>
                  <p:pic>
                    <p:nvPicPr>
                      <p:cNvPr id="44" name="Grafik 2">
                        <a:extLst>
                          <a:ext uri="{FF2B5EF4-FFF2-40B4-BE49-F238E27FC236}">
                            <a16:creationId xmlns:a16="http://schemas.microsoft.com/office/drawing/2014/main" id="{8C99BD6E-EB03-4DC3-9A8A-AB86AD1FE48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93998" y="108959"/>
                        <a:ext cx="7547300" cy="6632430"/>
                      </a:xfrm>
                      <a:prstGeom prst="rect">
                        <a:avLst/>
                      </a:prstGeom>
                      <a:grpFill/>
                    </p:spPr>
                  </p:pic>
                  <p:cxnSp>
                    <p:nvCxnSpPr>
                      <p:cNvPr id="45" name="Gerade Verbindung mit Pfeil 5">
                        <a:extLst>
                          <a:ext uri="{FF2B5EF4-FFF2-40B4-BE49-F238E27FC236}">
                            <a16:creationId xmlns:a16="http://schemas.microsoft.com/office/drawing/2014/main" id="{C0CBDC0E-6FBE-4070-B182-99782D67533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031132" y="3103123"/>
                        <a:ext cx="184825" cy="787941"/>
                      </a:xfrm>
                      <a:prstGeom prst="straightConnector1">
                        <a:avLst/>
                      </a:prstGeom>
                      <a:grpFill/>
                      <a:ln w="25400">
                        <a:solidFill>
                          <a:schemeClr val="tx1"/>
                        </a:solidFill>
                        <a:tailEnd type="stealt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" name="Gerade Verbindung mit Pfeil 6">
                        <a:extLst>
                          <a:ext uri="{FF2B5EF4-FFF2-40B4-BE49-F238E27FC236}">
                            <a16:creationId xmlns:a16="http://schemas.microsoft.com/office/drawing/2014/main" id="{ECEFDA2E-327F-4ED3-A8AB-8EB28349485F}"/>
                          </a:ext>
                        </a:extLst>
                      </p:cNvPr>
                      <p:cNvCxnSpPr>
                        <a:cxnSpLocks/>
                        <a:stCxn id="50" idx="1"/>
                      </p:cNvCxnSpPr>
                      <p:nvPr/>
                    </p:nvCxnSpPr>
                    <p:spPr>
                      <a:xfrm flipH="1" flipV="1">
                        <a:off x="5960173" y="5958679"/>
                        <a:ext cx="1653671" cy="418170"/>
                      </a:xfrm>
                      <a:prstGeom prst="straightConnector1">
                        <a:avLst/>
                      </a:prstGeom>
                      <a:grpFill/>
                      <a:ln w="25400">
                        <a:solidFill>
                          <a:schemeClr val="tx1"/>
                        </a:solidFill>
                        <a:tailEnd type="stealt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Gerade Verbindung mit Pfeil 8">
                        <a:extLst>
                          <a:ext uri="{FF2B5EF4-FFF2-40B4-BE49-F238E27FC236}">
                            <a16:creationId xmlns:a16="http://schemas.microsoft.com/office/drawing/2014/main" id="{8DFDE9F6-EC64-482B-8C16-165DCAB7FD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5542372" y="1745355"/>
                        <a:ext cx="904698" cy="669801"/>
                      </a:xfrm>
                      <a:prstGeom prst="straightConnector1">
                        <a:avLst/>
                      </a:prstGeom>
                      <a:grpFill/>
                      <a:ln w="25400">
                        <a:solidFill>
                          <a:schemeClr val="tx1"/>
                        </a:solidFill>
                        <a:tailEnd type="stealt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8" name="Textfeld 10">
                        <a:extLst>
                          <a:ext uri="{FF2B5EF4-FFF2-40B4-BE49-F238E27FC236}">
                            <a16:creationId xmlns:a16="http://schemas.microsoft.com/office/drawing/2014/main" id="{8F5ED613-2682-46B9-8CEF-21621BD50F6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169519" y="1169061"/>
                        <a:ext cx="2757601" cy="1112858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CH" dirty="0" err="1"/>
                          <a:t>albedo</a:t>
                        </a:r>
                        <a:r>
                          <a:rPr lang="de-CH" dirty="0"/>
                          <a:t> &lt; 0.25 = </a:t>
                        </a:r>
                        <a:r>
                          <a:rPr lang="de-CH" dirty="0" err="1"/>
                          <a:t>ice</a:t>
                        </a:r>
                        <a:endParaRPr lang="en-GB" dirty="0"/>
                      </a:p>
                    </p:txBody>
                  </p:sp>
                  <p:sp>
                    <p:nvSpPr>
                      <p:cNvPr id="49" name="Textfeld 11">
                        <a:extLst>
                          <a:ext uri="{FF2B5EF4-FFF2-40B4-BE49-F238E27FC236}">
                            <a16:creationId xmlns:a16="http://schemas.microsoft.com/office/drawing/2014/main" id="{393829BC-2A88-45D8-8231-B444AD72F20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463536" y="2020437"/>
                        <a:ext cx="2907640" cy="1112859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CH" dirty="0" err="1"/>
                          <a:t>albedo</a:t>
                        </a:r>
                        <a:r>
                          <a:rPr lang="de-CH" dirty="0"/>
                          <a:t> &gt; 0.55 </a:t>
                        </a:r>
                        <a:endParaRPr lang="de-CH" dirty="0" smtClean="0"/>
                      </a:p>
                      <a:p>
                        <a:r>
                          <a:rPr lang="de-CH" dirty="0" smtClean="0"/>
                          <a:t>= </a:t>
                        </a:r>
                        <a:r>
                          <a:rPr lang="de-CH" dirty="0" err="1"/>
                          <a:t>snow</a:t>
                        </a:r>
                        <a:endParaRPr lang="en-GB" dirty="0"/>
                      </a:p>
                    </p:txBody>
                  </p:sp>
                  <p:sp>
                    <p:nvSpPr>
                      <p:cNvPr id="50" name="Textfeld 12">
                        <a:extLst>
                          <a:ext uri="{FF2B5EF4-FFF2-40B4-BE49-F238E27FC236}">
                            <a16:creationId xmlns:a16="http://schemas.microsoft.com/office/drawing/2014/main" id="{F4C74D03-258E-4DFC-9C81-D1ED591A520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613844" y="6058890"/>
                        <a:ext cx="5955038" cy="635919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de-CH" dirty="0"/>
                          <a:t>0.25 &gt; </a:t>
                        </a:r>
                        <a:r>
                          <a:rPr lang="de-CH" dirty="0" err="1"/>
                          <a:t>albedo</a:t>
                        </a:r>
                        <a:r>
                          <a:rPr lang="de-CH" dirty="0"/>
                          <a:t> &lt; 0.55 = </a:t>
                        </a:r>
                        <a:r>
                          <a:rPr lang="de-CH" dirty="0" err="1"/>
                          <a:t>unclear</a:t>
                        </a:r>
                        <a:endParaRPr lang="en-GB" dirty="0"/>
                      </a:p>
                    </p:txBody>
                  </p:sp>
                  <p:sp>
                    <p:nvSpPr>
                      <p:cNvPr id="51" name="Textfeld 14">
                        <a:extLst>
                          <a:ext uri="{FF2B5EF4-FFF2-40B4-BE49-F238E27FC236}">
                            <a16:creationId xmlns:a16="http://schemas.microsoft.com/office/drawing/2014/main" id="{086B65B1-7DD1-4775-A211-B760E318FDD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898651" y="4712470"/>
                        <a:ext cx="4134256" cy="688913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endParaRPr lang="en-GB" sz="2000" dirty="0">
                          <a:latin typeface="Arial Nova" panose="020B050402020202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9" name="Rectangle 8"/>
                  <p:cNvSpPr/>
                  <p:nvPr/>
                </p:nvSpPr>
                <p:spPr>
                  <a:xfrm>
                    <a:off x="5406258" y="1595870"/>
                    <a:ext cx="3419526" cy="369332"/>
                  </a:xfrm>
                  <a:prstGeom prst="rect">
                    <a:avLst/>
                  </a:prstGeom>
                  <a:grpFill/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CH" dirty="0">
                        <a:latin typeface="Arial Nova" panose="020B0504020202020204" pitchFamily="34" charset="0"/>
                      </a:rPr>
                      <a:t>Primary </a:t>
                    </a:r>
                    <a:r>
                      <a:rPr lang="de-CH" dirty="0" err="1">
                        <a:latin typeface="Arial Nova" panose="020B0504020202020204" pitchFamily="34" charset="0"/>
                      </a:rPr>
                      <a:t>surface</a:t>
                    </a:r>
                    <a:r>
                      <a:rPr lang="de-CH" dirty="0">
                        <a:latin typeface="Arial Nova" panose="020B0504020202020204" pitchFamily="34" charset="0"/>
                      </a:rPr>
                      <a:t> type </a:t>
                    </a:r>
                    <a:r>
                      <a:rPr lang="de-CH" dirty="0" err="1">
                        <a:latin typeface="Arial Nova" panose="020B0504020202020204" pitchFamily="34" charset="0"/>
                      </a:rPr>
                      <a:t>evaluation</a:t>
                    </a:r>
                    <a:endParaRPr lang="en-GB" dirty="0">
                      <a:latin typeface="Arial Nova" panose="020B0504020202020204" pitchFamily="34" charset="0"/>
                    </a:endParaRPr>
                  </a:p>
                </p:txBody>
              </p:sp>
            </p:grpSp>
            <p:sp>
              <p:nvSpPr>
                <p:cNvPr id="15" name="TextBox 14"/>
                <p:cNvSpPr txBox="1"/>
                <p:nvPr/>
              </p:nvSpPr>
              <p:spPr>
                <a:xfrm rot="16200000">
                  <a:off x="4807686" y="2647070"/>
                  <a:ext cx="920146" cy="27699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1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Albedo</a:t>
                  </a:r>
                  <a:endParaRPr lang="en-GB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77" name="Grafik 2" descr="Ein Bild, das Screenshot enthält.&#10;&#10;Mit hoher Zuverlässigkeit generierte Beschreibung">
                <a:extLst>
                  <a:ext uri="{FF2B5EF4-FFF2-40B4-BE49-F238E27FC236}">
                    <a16:creationId xmlns:a16="http://schemas.microsoft.com/office/drawing/2014/main" id="{40F7A10A-4A54-4F99-9F6A-F05D76BB1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5654" y="2691805"/>
                <a:ext cx="3596901" cy="2091590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6861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042795" y="9443000"/>
            <a:ext cx="106680" cy="1066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36402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  <a:latin typeface="Arial Nova" panose="020B0504020202020204" pitchFamily="34" charset="0"/>
              </a:rPr>
              <a:t>a</a:t>
            </a:r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utomatic classification of snowlines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3800" y="5251847"/>
            <a:ext cx="3842719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en-US" sz="2200" dirty="0">
              <a:latin typeface="Arial Nova" panose="020B0504020202020204" pitchFamily="34" charset="0"/>
            </a:endParaRPr>
          </a:p>
          <a:p>
            <a:r>
              <a:rPr lang="en-US" sz="2200" b="1" dirty="0">
                <a:latin typeface="Arial Nova" panose="020B0504020202020204" pitchFamily="34" charset="0"/>
                <a:sym typeface="Wingdings" panose="05000000000000000000" pitchFamily="2" charset="2"/>
              </a:rPr>
              <a:t>a</a:t>
            </a:r>
            <a:r>
              <a:rPr lang="en-US" sz="2200" b="1" dirty="0" smtClean="0">
                <a:latin typeface="Arial Nova" panose="020B0504020202020204" pitchFamily="34" charset="0"/>
                <a:sym typeface="Wingdings" panose="05000000000000000000" pitchFamily="2" charset="2"/>
              </a:rPr>
              <a:t>lbedo based classification</a:t>
            </a:r>
            <a:endParaRPr lang="en-US" sz="2200" baseline="30000" dirty="0" smtClean="0">
              <a:latin typeface="Arial Nova" panose="020B050402020202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851109" y="6222893"/>
            <a:ext cx="23537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>
                <a:latin typeface="Calibri" panose="020F0502020204030204" pitchFamily="34" charset="0"/>
              </a:rPr>
              <a:t>(after </a:t>
            </a:r>
            <a:r>
              <a:rPr lang="en-GB" sz="1600" dirty="0" err="1" smtClean="0">
                <a:latin typeface="Calibri" panose="020F0502020204030204" pitchFamily="34" charset="0"/>
              </a:rPr>
              <a:t>Naegeli</a:t>
            </a:r>
            <a:r>
              <a:rPr lang="en-GB" sz="1600" dirty="0" smtClean="0">
                <a:latin typeface="Calibri" panose="020F0502020204030204" pitchFamily="34" charset="0"/>
              </a:rPr>
              <a:t> et al., 2019)</a:t>
            </a:r>
            <a:endParaRPr lang="en-GB" sz="1600" dirty="0">
              <a:latin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203848" y="3284984"/>
            <a:ext cx="360040" cy="876321"/>
          </a:xfrm>
          <a:prstGeom prst="line">
            <a:avLst/>
          </a:prstGeom>
          <a:ln w="57150">
            <a:solidFill>
              <a:srgbClr val="BC1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55" name="Group 54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64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67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68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70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63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56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7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8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9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0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61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1070505"/>
            <a:ext cx="9371662" cy="4578455"/>
            <a:chOff x="-34030" y="1065894"/>
            <a:chExt cx="9395091" cy="4583357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-34030" y="1065894"/>
              <a:ext cx="9395091" cy="4583357"/>
              <a:chOff x="-34030" y="1065894"/>
              <a:chExt cx="9395091" cy="4583357"/>
            </a:xfrm>
          </p:grpSpPr>
          <p:grpSp>
            <p:nvGrpSpPr>
              <p:cNvPr id="11" name="Gruppieren 10"/>
              <p:cNvGrpSpPr/>
              <p:nvPr/>
            </p:nvGrpSpPr>
            <p:grpSpPr>
              <a:xfrm>
                <a:off x="-34030" y="1065894"/>
                <a:ext cx="9395091" cy="4583357"/>
                <a:chOff x="-34030" y="1065894"/>
                <a:chExt cx="9395091" cy="4583357"/>
              </a:xfrm>
              <a:solidFill>
                <a:schemeClr val="bg1"/>
              </a:solidFill>
            </p:grpSpPr>
            <p:sp>
              <p:nvSpPr>
                <p:cNvPr id="10" name="Rechteck 9"/>
                <p:cNvSpPr/>
                <p:nvPr/>
              </p:nvSpPr>
              <p:spPr>
                <a:xfrm>
                  <a:off x="-34030" y="1511623"/>
                  <a:ext cx="9025896" cy="4137628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8618" name="Group 68617"/>
                <p:cNvGrpSpPr/>
                <p:nvPr/>
              </p:nvGrpSpPr>
              <p:grpSpPr>
                <a:xfrm>
                  <a:off x="0" y="1065894"/>
                  <a:ext cx="9361061" cy="4434145"/>
                  <a:chOff x="103372" y="1009454"/>
                  <a:chExt cx="9158015" cy="4441565"/>
                </a:xfrm>
                <a:grpFill/>
              </p:grpSpPr>
              <p:grpSp>
                <p:nvGrpSpPr>
                  <p:cNvPr id="68616" name="Group 68615"/>
                  <p:cNvGrpSpPr/>
                  <p:nvPr/>
                </p:nvGrpSpPr>
                <p:grpSpPr>
                  <a:xfrm>
                    <a:off x="103372" y="1009454"/>
                    <a:ext cx="9158015" cy="4441565"/>
                    <a:chOff x="103372" y="1009454"/>
                    <a:chExt cx="9158015" cy="4441565"/>
                  </a:xfrm>
                  <a:grpFill/>
                </p:grpSpPr>
                <p:pic>
                  <p:nvPicPr>
                    <p:cNvPr id="72" name="Grafik 2" descr="Ein Bild, das Text, Karte enthält.&#10;&#10;Mit sehr hoher Zuverlässigkeit generierte Beschreibung">
                      <a:extLst>
                        <a:ext uri="{FF2B5EF4-FFF2-40B4-BE49-F238E27FC236}">
                          <a16:creationId xmlns:a16="http://schemas.microsoft.com/office/drawing/2014/main" id="{3422FD35-3433-4F01-AF1A-7BAC1FD64F4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4723" y="1568897"/>
                      <a:ext cx="4316594" cy="3882122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</p:pic>
                <p:sp>
                  <p:nvSpPr>
                    <p:cNvPr id="74" name="Rectangle 73"/>
                    <p:cNvSpPr/>
                    <p:nvPr/>
                  </p:nvSpPr>
                  <p:spPr>
                    <a:xfrm>
                      <a:off x="5290115" y="2142984"/>
                      <a:ext cx="3971272" cy="375094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de-CH" b="1" dirty="0" smtClean="0">
                          <a:latin typeface="Arial Nova" panose="020B0504020202020204" pitchFamily="34" charset="0"/>
                        </a:rPr>
                        <a:t>Final </a:t>
                      </a:r>
                      <a:r>
                        <a:rPr lang="en-GB" b="1" dirty="0" smtClean="0">
                          <a:latin typeface="Arial Nova" panose="020B0504020202020204" pitchFamily="34" charset="0"/>
                        </a:rPr>
                        <a:t>surface</a:t>
                      </a:r>
                      <a:r>
                        <a:rPr lang="de-CH" b="1" dirty="0" smtClean="0">
                          <a:latin typeface="Arial Nova" panose="020B0504020202020204" pitchFamily="34" charset="0"/>
                        </a:rPr>
                        <a:t> </a:t>
                      </a:r>
                      <a:r>
                        <a:rPr lang="de-CH" b="1" dirty="0">
                          <a:latin typeface="Arial Nova" panose="020B0504020202020204" pitchFamily="34" charset="0"/>
                        </a:rPr>
                        <a:t>type </a:t>
                      </a:r>
                      <a:r>
                        <a:rPr lang="en-GB" b="1" dirty="0" smtClean="0">
                          <a:latin typeface="Arial Nova" panose="020B0504020202020204" pitchFamily="34" charset="0"/>
                        </a:rPr>
                        <a:t>classification</a:t>
                      </a:r>
                      <a:endParaRPr lang="en-GB" b="1" dirty="0">
                        <a:latin typeface="Arial Nova" panose="020B0504020202020204" pitchFamily="34" charset="0"/>
                      </a:endParaRPr>
                    </a:p>
                  </p:txBody>
                </p:sp>
                <p:sp>
                  <p:nvSpPr>
                    <p:cNvPr id="68615" name="Rectangle 68614"/>
                    <p:cNvSpPr/>
                    <p:nvPr/>
                  </p:nvSpPr>
                  <p:spPr>
                    <a:xfrm>
                      <a:off x="103372" y="1009454"/>
                      <a:ext cx="4572000" cy="646331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de-CH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de-CH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ritical</a:t>
                      </a:r>
                      <a:r>
                        <a:rPr lang="de-CH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albedo</a:t>
                      </a:r>
                      <a:r>
                        <a:rPr lang="de-CH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</a:t>
                      </a:r>
                      <a:r>
                        <a:rPr lang="de-CH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</a:t>
                      </a: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rate </a:t>
                      </a:r>
                      <a:r>
                        <a:rPr lang="de-CH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</a:t>
                      </a: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de-CH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albedo</a:t>
                      </a: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</a:t>
                      </a: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greatest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68617" name="TextBox 68616"/>
                  <p:cNvSpPr txBox="1"/>
                  <p:nvPr/>
                </p:nvSpPr>
                <p:spPr>
                  <a:xfrm rot="16200000">
                    <a:off x="4664250" y="3099366"/>
                    <a:ext cx="1180876" cy="270991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CH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  <a:r>
                      <a:rPr lang="de-CH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lbedo</a:t>
                    </a:r>
                    <a:endParaRPr lang="en-GB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73" name="Grafik 1">
                <a:extLst>
                  <a:ext uri="{FF2B5EF4-FFF2-40B4-BE49-F238E27FC236}">
                    <a16:creationId xmlns:a16="http://schemas.microsoft.com/office/drawing/2014/main" id="{339BB399-75CB-49A0-8DC5-439F00EAD2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2614" y="2685272"/>
                <a:ext cx="3639252" cy="2118750"/>
              </a:xfrm>
              <a:prstGeom prst="rect">
                <a:avLst/>
              </a:prstGeom>
            </p:spPr>
          </p:pic>
        </p:grpSp>
        <p:sp>
          <p:nvSpPr>
            <p:cNvPr id="13" name="Oval 12"/>
            <p:cNvSpPr/>
            <p:nvPr/>
          </p:nvSpPr>
          <p:spPr>
            <a:xfrm>
              <a:off x="7660369" y="3463757"/>
              <a:ext cx="58994" cy="5231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9" name="Straight Connector 68"/>
          <p:cNvCxnSpPr/>
          <p:nvPr/>
        </p:nvCxnSpPr>
        <p:spPr>
          <a:xfrm>
            <a:off x="5684542" y="4487812"/>
            <a:ext cx="3116252" cy="10059"/>
          </a:xfrm>
          <a:prstGeom prst="line">
            <a:avLst/>
          </a:prstGeom>
          <a:ln w="57150">
            <a:solidFill>
              <a:srgbClr val="BC1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49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285"/>
            <a:ext cx="9144000" cy="4953430"/>
          </a:xfrm>
          <a:prstGeom prst="rect">
            <a:avLst/>
          </a:prstGeom>
        </p:spPr>
      </p:pic>
      <p:sp>
        <p:nvSpPr>
          <p:cNvPr id="6861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042795" y="8824595"/>
            <a:ext cx="106680" cy="1066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0" y="364024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study sites</a:t>
            </a:r>
            <a:endParaRPr lang="en-US" sz="32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10928" y="4499753"/>
            <a:ext cx="1022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b="1" dirty="0" smtClean="0">
                <a:solidFill>
                  <a:srgbClr val="990000"/>
                </a:solidFill>
              </a:rPr>
              <a:t>ZULMART</a:t>
            </a:r>
            <a:endParaRPr lang="en-GB" sz="1600" b="1" dirty="0">
              <a:solidFill>
                <a:srgbClr val="99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575532" y="5905715"/>
            <a:ext cx="3631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monitored within CICADA</a:t>
            </a:r>
          </a:p>
          <a:p>
            <a:r>
              <a:rPr lang="en-GB" dirty="0">
                <a:solidFill>
                  <a:srgbClr val="0000FF"/>
                </a:solidFill>
              </a:rPr>
              <a:t>m</a:t>
            </a:r>
            <a:r>
              <a:rPr lang="en-GB" dirty="0" smtClean="0">
                <a:solidFill>
                  <a:srgbClr val="0000FF"/>
                </a:solidFill>
              </a:rPr>
              <a:t>onitored within other programmes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819089" y="4477109"/>
            <a:ext cx="70760" cy="77638"/>
          </a:xfrm>
          <a:prstGeom prst="ellipse">
            <a:avLst/>
          </a:prstGeom>
          <a:solidFill>
            <a:srgbClr val="99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/>
          <p:nvPr/>
        </p:nvSpPr>
        <p:spPr>
          <a:xfrm>
            <a:off x="5499021" y="6070120"/>
            <a:ext cx="70760" cy="77638"/>
          </a:xfrm>
          <a:prstGeom prst="ellipse">
            <a:avLst/>
          </a:prstGeom>
          <a:solidFill>
            <a:srgbClr val="99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/>
          <p:cNvSpPr/>
          <p:nvPr/>
        </p:nvSpPr>
        <p:spPr>
          <a:xfrm>
            <a:off x="5504772" y="6343288"/>
            <a:ext cx="70760" cy="77638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/>
          <p:cNvSpPr/>
          <p:nvPr/>
        </p:nvSpPr>
        <p:spPr>
          <a:xfrm>
            <a:off x="4389090" y="3071005"/>
            <a:ext cx="70760" cy="77638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/>
          <p:cNvSpPr/>
          <p:nvPr/>
        </p:nvSpPr>
        <p:spPr>
          <a:xfrm>
            <a:off x="4092918" y="2705822"/>
            <a:ext cx="70760" cy="77638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/>
          <p:cNvSpPr/>
          <p:nvPr/>
        </p:nvSpPr>
        <p:spPr>
          <a:xfrm>
            <a:off x="3790992" y="3508078"/>
            <a:ext cx="70760" cy="77638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TextBox 77"/>
          <p:cNvSpPr txBox="1"/>
          <p:nvPr/>
        </p:nvSpPr>
        <p:spPr>
          <a:xfrm>
            <a:off x="307975" y="5766201"/>
            <a:ext cx="3711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i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de-CH" sz="1600" i="1" dirty="0" err="1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region</a:t>
            </a:r>
            <a:r>
              <a:rPr lang="de-CH" sz="1600" i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GB" sz="1600" i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divisions</a:t>
            </a:r>
            <a:r>
              <a:rPr lang="de-CH" sz="1600" i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after </a:t>
            </a:r>
            <a:r>
              <a:rPr lang="de-CH" sz="1600" i="1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Bolch</a:t>
            </a:r>
            <a:r>
              <a:rPr lang="de-CH" sz="1600" i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et al., 2018)</a:t>
            </a:r>
            <a:endParaRPr lang="en-GB" sz="1600" i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5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6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7" name="Rectangle 19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0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8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85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6" name="Rectangle 19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20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88" name="Group 21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95" name="Group 28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97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98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99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100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96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89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0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1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2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3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94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49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4508" y="3527584"/>
            <a:ext cx="2654769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b="1" dirty="0" smtClean="0"/>
              <a:t>DZ = </a:t>
            </a:r>
            <a:r>
              <a:rPr lang="de-CH" b="1" dirty="0" err="1" smtClean="0"/>
              <a:t>Dzhungarsky</a:t>
            </a:r>
            <a:r>
              <a:rPr lang="de-CH" b="1" dirty="0" smtClean="0"/>
              <a:t> </a:t>
            </a:r>
            <a:r>
              <a:rPr lang="de-CH" b="1" dirty="0" err="1" smtClean="0"/>
              <a:t>Alatau</a:t>
            </a:r>
            <a:endParaRPr lang="de-CH" b="1" dirty="0" smtClean="0"/>
          </a:p>
          <a:p>
            <a:r>
              <a:rPr lang="de-CH" b="1" dirty="0" smtClean="0"/>
              <a:t>ETS = Eastern Tien Shan</a:t>
            </a:r>
          </a:p>
          <a:p>
            <a:r>
              <a:rPr lang="de-CH" b="1" dirty="0" smtClean="0"/>
              <a:t>WTS = </a:t>
            </a:r>
            <a:r>
              <a:rPr lang="de-CH" b="1" dirty="0" smtClean="0"/>
              <a:t>Northern &amp; Western </a:t>
            </a:r>
            <a:r>
              <a:rPr lang="de-CH" b="1" dirty="0" smtClean="0"/>
              <a:t>Tien Shan</a:t>
            </a:r>
          </a:p>
          <a:p>
            <a:r>
              <a:rPr lang="de-CH" b="1" dirty="0" smtClean="0"/>
              <a:t>CTS = Central Tien Shan</a:t>
            </a:r>
          </a:p>
          <a:p>
            <a:r>
              <a:rPr lang="de-CH" b="1" dirty="0" smtClean="0"/>
              <a:t>PA = Pamir Alay</a:t>
            </a:r>
          </a:p>
          <a:p>
            <a:r>
              <a:rPr lang="de-CH" b="1" dirty="0" smtClean="0"/>
              <a:t>EPM = Eastern Pamir</a:t>
            </a:r>
          </a:p>
          <a:p>
            <a:r>
              <a:rPr lang="de-CH" b="1" dirty="0" smtClean="0"/>
              <a:t>WPM = Western Pamir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758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uppieren 59"/>
          <p:cNvGrpSpPr/>
          <p:nvPr/>
        </p:nvGrpSpPr>
        <p:grpSpPr>
          <a:xfrm>
            <a:off x="2395535" y="1198631"/>
            <a:ext cx="6683282" cy="3400457"/>
            <a:chOff x="299136" y="2143001"/>
            <a:chExt cx="8768882" cy="4154261"/>
          </a:xfrm>
        </p:grpSpPr>
        <p:sp>
          <p:nvSpPr>
            <p:cNvPr id="61" name="Rechteck 60"/>
            <p:cNvSpPr/>
            <p:nvPr/>
          </p:nvSpPr>
          <p:spPr>
            <a:xfrm>
              <a:off x="299136" y="2143001"/>
              <a:ext cx="8768882" cy="40519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uppieren 61"/>
            <p:cNvGrpSpPr/>
            <p:nvPr/>
          </p:nvGrpSpPr>
          <p:grpSpPr>
            <a:xfrm>
              <a:off x="477859" y="2957209"/>
              <a:ext cx="8498072" cy="3340053"/>
              <a:chOff x="477859" y="2957209"/>
              <a:chExt cx="8498072" cy="3340053"/>
            </a:xfrm>
          </p:grpSpPr>
          <p:pic>
            <p:nvPicPr>
              <p:cNvPr id="63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l="14953" t="50576" r="61806" b="42511"/>
              <a:stretch/>
            </p:blipFill>
            <p:spPr>
              <a:xfrm>
                <a:off x="2221880" y="2957209"/>
                <a:ext cx="6634262" cy="554124"/>
              </a:xfrm>
              <a:prstGeom prst="rect">
                <a:avLst/>
              </a:prstGeom>
            </p:spPr>
          </p:pic>
          <p:pic>
            <p:nvPicPr>
              <p:cNvPr id="64" name="Picture 6"/>
              <p:cNvPicPr>
                <a:picLocks noChangeAspect="1"/>
              </p:cNvPicPr>
              <p:nvPr/>
            </p:nvPicPr>
            <p:blipFill rotWithShape="1">
              <a:blip r:embed="rId4"/>
              <a:srcRect l="12454" t="67202" r="63842" b="18477"/>
              <a:stretch/>
            </p:blipFill>
            <p:spPr>
              <a:xfrm>
                <a:off x="2142741" y="4305315"/>
                <a:ext cx="6527308" cy="1109133"/>
              </a:xfrm>
              <a:prstGeom prst="rect">
                <a:avLst/>
              </a:prstGeom>
            </p:spPr>
          </p:pic>
          <p:pic>
            <p:nvPicPr>
              <p:cNvPr id="66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440" t="38011" r="25930" b="58621"/>
              <a:stretch/>
            </p:blipFill>
            <p:spPr bwMode="auto">
              <a:xfrm>
                <a:off x="876391" y="2996952"/>
                <a:ext cx="1409610" cy="474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TextBox 13"/>
              <p:cNvSpPr txBox="1"/>
              <p:nvPr/>
            </p:nvSpPr>
            <p:spPr>
              <a:xfrm>
                <a:off x="477859" y="3985247"/>
                <a:ext cx="8192190" cy="564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 smtClean="0">
                    <a:latin typeface="Arial Nova" panose="020B0504020202020204" pitchFamily="34" charset="0"/>
                  </a:rPr>
                  <a:t>melt model: </a:t>
                </a:r>
                <a:endParaRPr lang="en-GB" sz="2400" dirty="0" smtClean="0">
                  <a:latin typeface="Arial Nova" panose="020B0504020202020204" pitchFamily="34" charset="0"/>
                </a:endParaRPr>
              </a:p>
            </p:txBody>
          </p:sp>
          <p:sp>
            <p:nvSpPr>
              <p:cNvPr id="69" name="Rectangle 2"/>
              <p:cNvSpPr/>
              <p:nvPr/>
            </p:nvSpPr>
            <p:spPr>
              <a:xfrm>
                <a:off x="3882827" y="4348492"/>
                <a:ext cx="1656184" cy="51234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0" name="Rectangle 18"/>
              <p:cNvSpPr/>
              <p:nvPr/>
            </p:nvSpPr>
            <p:spPr>
              <a:xfrm>
                <a:off x="4056434" y="2957209"/>
                <a:ext cx="808864" cy="55412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71" name="Straight Arrow Connector 19"/>
              <p:cNvCxnSpPr/>
              <p:nvPr/>
            </p:nvCxnSpPr>
            <p:spPr>
              <a:xfrm flipH="1" flipV="1">
                <a:off x="4707796" y="3645026"/>
                <a:ext cx="656292" cy="2016222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22"/>
              <p:cNvCxnSpPr/>
              <p:nvPr/>
            </p:nvCxnSpPr>
            <p:spPr>
              <a:xfrm flipH="1" flipV="1">
                <a:off x="4707796" y="4841778"/>
                <a:ext cx="656292" cy="819470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25"/>
              <p:cNvSpPr txBox="1"/>
              <p:nvPr/>
            </p:nvSpPr>
            <p:spPr>
              <a:xfrm>
                <a:off x="4587408" y="5733256"/>
                <a:ext cx="4388523" cy="564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>
                    <a:latin typeface="Arial Nova" panose="020B0504020202020204" pitchFamily="34" charset="0"/>
                  </a:rPr>
                  <a:t>used for calibration</a:t>
                </a:r>
              </a:p>
            </p:txBody>
          </p:sp>
        </p:grpSp>
      </p:grpSp>
      <p:sp>
        <p:nvSpPr>
          <p:cNvPr id="68" name="TextBox 13"/>
          <p:cNvSpPr txBox="1"/>
          <p:nvPr/>
        </p:nvSpPr>
        <p:spPr>
          <a:xfrm>
            <a:off x="2531749" y="1242630"/>
            <a:ext cx="624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 Nova" panose="020B0504020202020204" pitchFamily="34" charset="0"/>
              </a:rPr>
              <a:t>accumulation: </a:t>
            </a:r>
            <a:endParaRPr lang="en-GB" sz="2400" dirty="0" smtClean="0">
              <a:latin typeface="Arial Nova" panose="020B05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19" y="3761117"/>
            <a:ext cx="2011575" cy="139747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61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042795" y="8824595"/>
            <a:ext cx="106680" cy="1066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5400000">
            <a:off x="5288421" y="4944829"/>
            <a:ext cx="505982" cy="354648"/>
          </a:xfrm>
          <a:prstGeom prst="rightArrow">
            <a:avLst/>
          </a:prstGeom>
          <a:solidFill>
            <a:schemeClr val="tx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un 1"/>
          <p:cNvSpPr/>
          <p:nvPr/>
        </p:nvSpPr>
        <p:spPr>
          <a:xfrm>
            <a:off x="19133" y="3861048"/>
            <a:ext cx="604627" cy="50405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loud 4"/>
          <p:cNvSpPr/>
          <p:nvPr/>
        </p:nvSpPr>
        <p:spPr>
          <a:xfrm>
            <a:off x="355015" y="4020153"/>
            <a:ext cx="908511" cy="4680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57329" y="4596217"/>
            <a:ext cx="92755" cy="43205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42840" y="4578276"/>
            <a:ext cx="92755" cy="43205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68443" y="4539298"/>
            <a:ext cx="92755" cy="43205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131652" y="4491343"/>
            <a:ext cx="92755" cy="43205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a3.mzstatic.com/us/r30/Purple4/v4/51/8c/d5/518cd515-1c86-5e31-8d95-635c9ba64648/screen1136x113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170" y="3939507"/>
            <a:ext cx="508868" cy="90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ight Arrow 32"/>
          <p:cNvSpPr/>
          <p:nvPr/>
        </p:nvSpPr>
        <p:spPr>
          <a:xfrm rot="16200000">
            <a:off x="466221" y="3513819"/>
            <a:ext cx="742720" cy="95751"/>
          </a:xfrm>
          <a:prstGeom prst="rightArrow">
            <a:avLst/>
          </a:prstGeom>
          <a:solidFill>
            <a:schemeClr val="tx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ight Arrow 33"/>
          <p:cNvSpPr/>
          <p:nvPr/>
        </p:nvSpPr>
        <p:spPr>
          <a:xfrm rot="16200000">
            <a:off x="1173045" y="3455224"/>
            <a:ext cx="716435" cy="106616"/>
          </a:xfrm>
          <a:prstGeom prst="rightArrow">
            <a:avLst/>
          </a:prstGeom>
          <a:solidFill>
            <a:schemeClr val="tx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42" name="Group 41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52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53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54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55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51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43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4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6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7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8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49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-43130" y="356941"/>
            <a:ext cx="9194491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 mass balance modelling: TSL-model </a:t>
            </a:r>
            <a:endParaRPr lang="en-US" sz="3200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0713" y="5487505"/>
            <a:ext cx="2053086" cy="830997"/>
          </a:xfrm>
          <a:prstGeom prst="rect">
            <a:avLst/>
          </a:prstGeom>
          <a:solidFill>
            <a:srgbClr val="D79DAE"/>
          </a:solidFill>
          <a:ln w="28575" cap="rnd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2400" b="1" dirty="0" err="1" smtClean="0"/>
              <a:t>annual</a:t>
            </a:r>
            <a:r>
              <a:rPr lang="de-CH" sz="2400" b="1" dirty="0" smtClean="0"/>
              <a:t> </a:t>
            </a:r>
            <a:r>
              <a:rPr lang="de-CH" sz="2400" b="1" dirty="0" err="1" smtClean="0"/>
              <a:t>surface</a:t>
            </a:r>
            <a:r>
              <a:rPr lang="de-CH" sz="2400" b="1" dirty="0" smtClean="0"/>
              <a:t> mass </a:t>
            </a:r>
            <a:r>
              <a:rPr lang="de-CH" sz="2400" b="1" dirty="0" err="1" smtClean="0"/>
              <a:t>balance</a:t>
            </a:r>
            <a:endParaRPr lang="en-GB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64188" y="1232261"/>
            <a:ext cx="6370020" cy="32624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order calibration: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transient snowline observations (TSL) </a:t>
            </a:r>
            <a:r>
              <a:rPr lang="en-US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glacier &amp; year individually</a:t>
            </a:r>
          </a:p>
          <a:p>
            <a:pPr algn="ctr"/>
            <a:endParaRPr lang="de-CH" sz="20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CH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10"/>
          <p:cNvSpPr txBox="1"/>
          <p:nvPr/>
        </p:nvSpPr>
        <p:spPr>
          <a:xfrm>
            <a:off x="2591870" y="1392484"/>
            <a:ext cx="6296757" cy="273921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order calibration: </a:t>
            </a:r>
          </a:p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decadal geodetic </a:t>
            </a:r>
          </a:p>
          <a:p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balances 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</a:p>
          <a:p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glacier</a:t>
            </a:r>
          </a:p>
          <a:p>
            <a:pPr algn="ctr"/>
            <a:endParaRPr lang="en-US" sz="280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7471" y="1387893"/>
            <a:ext cx="2204453" cy="20118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20" y="1968660"/>
            <a:ext cx="965349" cy="96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t="58308" r="71878" b="18630"/>
          <a:stretch/>
        </p:blipFill>
        <p:spPr bwMode="auto">
          <a:xfrm>
            <a:off x="1290944" y="1981383"/>
            <a:ext cx="1177854" cy="90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" name="Gruppieren 73"/>
          <p:cNvGrpSpPr/>
          <p:nvPr/>
        </p:nvGrpSpPr>
        <p:grpSpPr>
          <a:xfrm>
            <a:off x="6918365" y="2601438"/>
            <a:ext cx="1923795" cy="1868420"/>
            <a:chOff x="826477" y="2090586"/>
            <a:chExt cx="3336910" cy="3681988"/>
          </a:xfrm>
        </p:grpSpPr>
        <p:grpSp>
          <p:nvGrpSpPr>
            <p:cNvPr id="77" name="Gruppieren 76"/>
            <p:cNvGrpSpPr/>
            <p:nvPr/>
          </p:nvGrpSpPr>
          <p:grpSpPr>
            <a:xfrm>
              <a:off x="826477" y="2090586"/>
              <a:ext cx="3336910" cy="3681988"/>
              <a:chOff x="-3679716" y="2537975"/>
              <a:chExt cx="3336910" cy="3681988"/>
            </a:xfrm>
          </p:grpSpPr>
          <p:pic>
            <p:nvPicPr>
              <p:cNvPr id="79" name="Picture 9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23" t="66634" r="72866" b="22368"/>
              <a:stretch/>
            </p:blipFill>
            <p:spPr>
              <a:xfrm>
                <a:off x="-3679716" y="2537975"/>
                <a:ext cx="3336910" cy="3681988"/>
              </a:xfrm>
              <a:prstGeom prst="rect">
                <a:avLst/>
              </a:prstGeom>
            </p:spPr>
          </p:pic>
          <p:pic>
            <p:nvPicPr>
              <p:cNvPr id="80" name="Picture 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272" r="85920" b="76635"/>
              <a:stretch/>
            </p:blipFill>
            <p:spPr>
              <a:xfrm>
                <a:off x="-3352549" y="3245860"/>
                <a:ext cx="889150" cy="496666"/>
              </a:xfrm>
              <a:prstGeom prst="rect">
                <a:avLst/>
              </a:prstGeom>
            </p:spPr>
          </p:pic>
        </p:grpSp>
        <p:pic>
          <p:nvPicPr>
            <p:cNvPr id="76" name="Picture 6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722" r="47907" b="84632"/>
            <a:stretch/>
          </p:blipFill>
          <p:spPr>
            <a:xfrm>
              <a:off x="1109296" y="2122987"/>
              <a:ext cx="1572358" cy="528767"/>
            </a:xfrm>
            <a:prstGeom prst="rect">
              <a:avLst/>
            </a:prstGeom>
          </p:spPr>
        </p:pic>
      </p:grpSp>
      <p:sp>
        <p:nvSpPr>
          <p:cNvPr id="58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0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042795" y="8824595"/>
            <a:ext cx="106680" cy="1066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51" name="Group 50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60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61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62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63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59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52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3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4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5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6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7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-43130" y="356941"/>
            <a:ext cx="9194491" cy="10772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geodetic mass balance &amp; glaciological measurements</a:t>
            </a:r>
            <a:endParaRPr lang="en-US" sz="3200" dirty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0" y="1386617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332038" algn="l"/>
              </a:tabLst>
            </a:pPr>
            <a:r>
              <a:rPr lang="de-CH" sz="2400" dirty="0" smtClean="0">
                <a:latin typeface="Calibri" pitchFamily="34" charset="0"/>
              </a:rPr>
              <a:t>all </a:t>
            </a:r>
            <a:r>
              <a:rPr lang="en-GB" sz="2400" dirty="0" smtClean="0">
                <a:latin typeface="Calibri" pitchFamily="34" charset="0"/>
              </a:rPr>
              <a:t>scenes</a:t>
            </a:r>
            <a:r>
              <a:rPr lang="en-GB" sz="2400" dirty="0" smtClean="0">
                <a:latin typeface="Calibri" pitchFamily="34" charset="0"/>
                <a:sym typeface="Wingdings" pitchFamily="2" charset="2"/>
              </a:rPr>
              <a:t> </a:t>
            </a:r>
            <a:r>
              <a:rPr lang="en-GB" sz="2400" dirty="0">
                <a:latin typeface="Calibri" pitchFamily="34" charset="0"/>
                <a:sym typeface="Wingdings" pitchFamily="2" charset="2"/>
              </a:rPr>
              <a:t>from </a:t>
            </a:r>
            <a:r>
              <a:rPr lang="en-GB" sz="2400" b="1" dirty="0" smtClean="0">
                <a:latin typeface="Calibri" pitchFamily="34" charset="0"/>
                <a:sym typeface="Wingdings" pitchFamily="2" charset="2"/>
              </a:rPr>
              <a:t>ASTER archive / HMA DEMs </a:t>
            </a:r>
            <a:r>
              <a:rPr lang="en-GB" sz="2400" dirty="0" smtClean="0">
                <a:latin typeface="Calibri" pitchFamily="34" charset="0"/>
                <a:sym typeface="Wingdings" pitchFamily="2" charset="2"/>
              </a:rPr>
              <a:t>with cloud-cover &lt; 50% </a:t>
            </a:r>
          </a:p>
          <a:p>
            <a:pPr algn="ctr">
              <a:tabLst>
                <a:tab pos="2332038" algn="l"/>
              </a:tabLst>
            </a:pPr>
            <a:r>
              <a:rPr lang="en-GB" sz="2000" dirty="0" smtClean="0">
                <a:latin typeface="Calibri" pitchFamily="34" charset="0"/>
                <a:sym typeface="Wingdings" pitchFamily="2" charset="2"/>
              </a:rPr>
              <a:t>(</a:t>
            </a:r>
            <a:r>
              <a:rPr lang="en-US" sz="2000" dirty="0">
                <a:latin typeface="Calibri" pitchFamily="34" charset="0"/>
              </a:rPr>
              <a:t>using </a:t>
            </a:r>
            <a:r>
              <a:rPr lang="en-US" sz="2000" dirty="0" err="1">
                <a:latin typeface="Calibri" pitchFamily="34" charset="0"/>
              </a:rPr>
              <a:t>MicMAC</a:t>
            </a:r>
            <a:r>
              <a:rPr lang="en-US" sz="2000" dirty="0">
                <a:latin typeface="Calibri" pitchFamily="34" charset="0"/>
              </a:rPr>
              <a:t> ASTER </a:t>
            </a:r>
            <a:r>
              <a:rPr lang="en-GB" sz="2000" dirty="0">
                <a:latin typeface="Calibri" pitchFamily="34" charset="0"/>
              </a:rPr>
              <a:t>after </a:t>
            </a:r>
            <a:r>
              <a:rPr lang="en-GB" sz="2000" dirty="0" err="1">
                <a:latin typeface="Calibri" pitchFamily="34" charset="0"/>
              </a:rPr>
              <a:t>Girod</a:t>
            </a:r>
            <a:r>
              <a:rPr lang="en-GB" sz="2000" dirty="0">
                <a:latin typeface="Calibri" pitchFamily="34" charset="0"/>
              </a:rPr>
              <a:t> et al., 2017</a:t>
            </a:r>
            <a:r>
              <a:rPr lang="en-US" sz="2000" dirty="0">
                <a:latin typeface="Calibri" pitchFamily="34" charset="0"/>
              </a:rPr>
              <a:t>)</a:t>
            </a:r>
            <a:endParaRPr lang="en-GB" sz="2000" dirty="0"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75" y="2219417"/>
            <a:ext cx="3053237" cy="3652124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3672233" y="2226914"/>
            <a:ext cx="5242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 Nova" panose="020B0504020202020204" pitchFamily="34" charset="0"/>
              </a:rPr>
              <a:t>elevation change for all possible scene combinations (min. period: 5 years)</a:t>
            </a: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372476" y="2889155"/>
            <a:ext cx="308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 smtClean="0"/>
              <a:t>m</a:t>
            </a:r>
            <a:endParaRPr lang="en-GB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1388966" y="3187779"/>
            <a:ext cx="308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 smtClean="0"/>
              <a:t>m</a:t>
            </a:r>
            <a:endParaRPr lang="en-GB" sz="1200" dirty="0"/>
          </a:p>
        </p:txBody>
      </p:sp>
      <p:sp>
        <p:nvSpPr>
          <p:cNvPr id="37" name="Rectangle 71"/>
          <p:cNvSpPr/>
          <p:nvPr/>
        </p:nvSpPr>
        <p:spPr>
          <a:xfrm>
            <a:off x="3705970" y="2978191"/>
            <a:ext cx="55754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000" dirty="0" err="1" smtClean="0">
                <a:latin typeface="Arial Nova" panose="020B0504020202020204" pitchFamily="34" charset="0"/>
              </a:rPr>
              <a:t>summarized</a:t>
            </a:r>
            <a:r>
              <a:rPr lang="de-CH" sz="2000" dirty="0" smtClean="0">
                <a:latin typeface="Arial Nova" panose="020B0504020202020204" pitchFamily="34" charset="0"/>
              </a:rPr>
              <a:t> </a:t>
            </a:r>
            <a:r>
              <a:rPr lang="de-CH" sz="2000" dirty="0" err="1" smtClean="0">
                <a:latin typeface="Arial Nova" panose="020B0504020202020204" pitchFamily="34" charset="0"/>
              </a:rPr>
              <a:t>for</a:t>
            </a:r>
            <a:r>
              <a:rPr lang="de-CH" sz="2000" dirty="0" smtClean="0">
                <a:latin typeface="Arial Nova" panose="020B0504020202020204" pitchFamily="34" charset="0"/>
              </a:rPr>
              <a:t> a </a:t>
            </a:r>
            <a:r>
              <a:rPr lang="de-CH" sz="2000" dirty="0" err="1" smtClean="0">
                <a:latin typeface="Arial Nova" panose="020B0504020202020204" pitchFamily="34" charset="0"/>
              </a:rPr>
              <a:t>reference</a:t>
            </a:r>
            <a:r>
              <a:rPr lang="de-CH" sz="2000" dirty="0" smtClean="0">
                <a:latin typeface="Arial Nova" panose="020B0504020202020204" pitchFamily="34" charset="0"/>
              </a:rPr>
              <a:t> </a:t>
            </a:r>
            <a:r>
              <a:rPr lang="de-CH" sz="2000" dirty="0" err="1" smtClean="0">
                <a:latin typeface="Arial Nova" panose="020B0504020202020204" pitchFamily="34" charset="0"/>
              </a:rPr>
              <a:t>period</a:t>
            </a:r>
            <a:r>
              <a:rPr lang="de-CH" sz="2000" dirty="0" smtClean="0">
                <a:latin typeface="Arial Nova" panose="020B0504020202020204" pitchFamily="34" charset="0"/>
              </a:rPr>
              <a:t> </a:t>
            </a:r>
            <a:r>
              <a:rPr lang="de-CH" sz="2000" dirty="0" err="1" smtClean="0">
                <a:latin typeface="Arial Nova" panose="020B0504020202020204" pitchFamily="34" charset="0"/>
              </a:rPr>
              <a:t>using</a:t>
            </a:r>
            <a:r>
              <a:rPr lang="de-CH" sz="2000" dirty="0" smtClean="0">
                <a:latin typeface="Arial Nova" panose="020B0504020202020204" pitchFamily="34" charset="0"/>
              </a:rPr>
              <a:t> </a:t>
            </a:r>
          </a:p>
          <a:p>
            <a:r>
              <a:rPr lang="de-CH" sz="2000" b="1" dirty="0" err="1" smtClean="0">
                <a:latin typeface="Arial Nova" panose="020B0504020202020204" pitchFamily="34" charset="0"/>
              </a:rPr>
              <a:t>direct</a:t>
            </a:r>
            <a:r>
              <a:rPr lang="de-CH" sz="2000" b="1" dirty="0" smtClean="0">
                <a:latin typeface="Arial Nova" panose="020B0504020202020204" pitchFamily="34" charset="0"/>
              </a:rPr>
              <a:t> </a:t>
            </a:r>
            <a:r>
              <a:rPr lang="de-CH" sz="2000" b="1" dirty="0" err="1" smtClean="0">
                <a:latin typeface="Arial Nova" panose="020B0504020202020204" pitchFamily="34" charset="0"/>
              </a:rPr>
              <a:t>glaciological</a:t>
            </a:r>
            <a:r>
              <a:rPr lang="de-CH" sz="2000" b="1" dirty="0" smtClean="0">
                <a:latin typeface="Arial Nova" panose="020B0504020202020204" pitchFamily="34" charset="0"/>
              </a:rPr>
              <a:t> </a:t>
            </a:r>
            <a:r>
              <a:rPr lang="de-CH" sz="2000" b="1" dirty="0" err="1" smtClean="0">
                <a:latin typeface="Arial Nova" panose="020B0504020202020204" pitchFamily="34" charset="0"/>
              </a:rPr>
              <a:t>observations</a:t>
            </a:r>
            <a:endParaRPr lang="en-GB" sz="2000" b="1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242610" y="2219418"/>
            <a:ext cx="3336910" cy="3681988"/>
            <a:chOff x="826477" y="2090586"/>
            <a:chExt cx="3336910" cy="3681988"/>
          </a:xfrm>
        </p:grpSpPr>
        <p:grpSp>
          <p:nvGrpSpPr>
            <p:cNvPr id="7" name="Gruppieren 6"/>
            <p:cNvGrpSpPr/>
            <p:nvPr/>
          </p:nvGrpSpPr>
          <p:grpSpPr>
            <a:xfrm>
              <a:off x="826477" y="2090586"/>
              <a:ext cx="3336910" cy="3681988"/>
              <a:chOff x="826477" y="2090586"/>
              <a:chExt cx="3336910" cy="3681988"/>
            </a:xfrm>
          </p:grpSpPr>
          <p:grpSp>
            <p:nvGrpSpPr>
              <p:cNvPr id="5" name="Gruppieren 4"/>
              <p:cNvGrpSpPr/>
              <p:nvPr/>
            </p:nvGrpSpPr>
            <p:grpSpPr>
              <a:xfrm>
                <a:off x="826477" y="2090586"/>
                <a:ext cx="3336910" cy="3681988"/>
                <a:chOff x="-3679716" y="2537975"/>
                <a:chExt cx="3336910" cy="3681988"/>
              </a:xfrm>
            </p:grpSpPr>
            <p:pic>
              <p:nvPicPr>
                <p:cNvPr id="39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823" t="66634" r="72866" b="22368"/>
                <a:stretch/>
              </p:blipFill>
              <p:spPr>
                <a:xfrm>
                  <a:off x="-3679716" y="2537975"/>
                  <a:ext cx="3336910" cy="3681988"/>
                </a:xfrm>
                <a:prstGeom prst="rect">
                  <a:avLst/>
                </a:prstGeom>
              </p:spPr>
            </p:pic>
            <p:pic>
              <p:nvPicPr>
                <p:cNvPr id="38" name="Picture 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272" r="85920" b="76635"/>
                <a:stretch/>
              </p:blipFill>
              <p:spPr>
                <a:xfrm>
                  <a:off x="-3352549" y="3245860"/>
                  <a:ext cx="889150" cy="496666"/>
                </a:xfrm>
                <a:prstGeom prst="rect">
                  <a:avLst/>
                </a:prstGeom>
              </p:spPr>
            </p:pic>
            <p:sp>
              <p:nvSpPr>
                <p:cNvPr id="40" name="TextBox 2"/>
                <p:cNvSpPr txBox="1"/>
                <p:nvPr/>
              </p:nvSpPr>
              <p:spPr>
                <a:xfrm>
                  <a:off x="-2652671" y="3206344"/>
                  <a:ext cx="8384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sz="1200" dirty="0" smtClean="0"/>
                    <a:t>m </a:t>
                  </a:r>
                  <a:r>
                    <a:rPr lang="de-CH" sz="1200" dirty="0" err="1"/>
                    <a:t>w.e</a:t>
                  </a:r>
                  <a:r>
                    <a:rPr lang="de-CH" sz="1200" dirty="0"/>
                    <a:t>. yr</a:t>
                  </a:r>
                  <a:r>
                    <a:rPr lang="de-CH" sz="1200" baseline="30000" dirty="0"/>
                    <a:t>-1</a:t>
                  </a:r>
                  <a:endParaRPr lang="en-GB" sz="1200" baseline="30000" dirty="0"/>
                </a:p>
                <a:p>
                  <a:endParaRPr lang="en-GB" sz="1200" dirty="0"/>
                </a:p>
              </p:txBody>
            </p:sp>
          </p:grpSp>
          <p:sp>
            <p:nvSpPr>
              <p:cNvPr id="41" name="TextBox 31"/>
              <p:cNvSpPr txBox="1"/>
              <p:nvPr/>
            </p:nvSpPr>
            <p:spPr>
              <a:xfrm>
                <a:off x="1858537" y="3050822"/>
                <a:ext cx="8384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200" dirty="0" smtClean="0"/>
                  <a:t>m </a:t>
                </a:r>
                <a:r>
                  <a:rPr lang="de-CH" sz="1200" dirty="0" err="1" smtClean="0"/>
                  <a:t>w.e</a:t>
                </a:r>
                <a:r>
                  <a:rPr lang="de-CH" sz="1200" dirty="0" smtClean="0"/>
                  <a:t>. yr</a:t>
                </a:r>
                <a:r>
                  <a:rPr lang="de-CH" sz="1200" baseline="30000" dirty="0" smtClean="0"/>
                  <a:t>-1</a:t>
                </a:r>
                <a:endParaRPr lang="en-GB" sz="1200" baseline="30000" dirty="0"/>
              </a:p>
            </p:txBody>
          </p:sp>
        </p:grpSp>
        <p:pic>
          <p:nvPicPr>
            <p:cNvPr id="44" name="Picture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722" r="47907" b="84632"/>
            <a:stretch/>
          </p:blipFill>
          <p:spPr>
            <a:xfrm>
              <a:off x="1109296" y="2122987"/>
              <a:ext cx="1572358" cy="528767"/>
            </a:xfrm>
            <a:prstGeom prst="rect">
              <a:avLst/>
            </a:prstGeom>
          </p:spPr>
        </p:pic>
      </p:grpSp>
      <p:pic>
        <p:nvPicPr>
          <p:cNvPr id="46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85" y="3717745"/>
            <a:ext cx="4717224" cy="29315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43268" y="5779698"/>
            <a:ext cx="2734574" cy="267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470648" y="4197096"/>
            <a:ext cx="868680" cy="210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76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7" y="1899237"/>
            <a:ext cx="8815503" cy="20396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0375" y="4231663"/>
            <a:ext cx="15722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Spectral Angular Mapper</a:t>
            </a:r>
            <a:endParaRPr lang="en-US" sz="2400" dirty="0"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4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H:\Master\Pr%C3%A9sentation 20.11.2012\Sites Internet\avalanche-sur-les-pistes-a-anzere-490-414000_fichiers\avalanche_news6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20"/>
          <p:cNvSpPr txBox="1"/>
          <p:nvPr/>
        </p:nvSpPr>
        <p:spPr>
          <a:xfrm>
            <a:off x="0" y="367527"/>
            <a:ext cx="9144000" cy="5847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  <a:latin typeface="Arial Nova" panose="020B0504020202020204" pitchFamily="34" charset="0"/>
              </a:rPr>
              <a:t>a</a:t>
            </a:r>
            <a:r>
              <a:rPr lang="en-US" sz="32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utomatic mapping on satellite images</a:t>
            </a:r>
          </a:p>
        </p:txBody>
      </p:sp>
      <p:sp>
        <p:nvSpPr>
          <p:cNvPr id="17" name="Rectangle 52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53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19" name="Group 54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26" name="Group 61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28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29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30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31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27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20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1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32" name="Rectangle 2"/>
          <p:cNvSpPr/>
          <p:nvPr/>
        </p:nvSpPr>
        <p:spPr>
          <a:xfrm>
            <a:off x="2381402" y="4221130"/>
            <a:ext cx="21688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libri" pitchFamily="34" charset="0"/>
                <a:sym typeface="Wingdings" pitchFamily="2" charset="2"/>
              </a:rPr>
              <a:t>Normalized- Difference </a:t>
            </a:r>
          </a:p>
          <a:p>
            <a:r>
              <a:rPr lang="en-US" sz="2400" dirty="0" smtClean="0">
                <a:latin typeface="Calibri" pitchFamily="34" charset="0"/>
                <a:sym typeface="Wingdings" pitchFamily="2" charset="2"/>
              </a:rPr>
              <a:t>Snow Index</a:t>
            </a:r>
          </a:p>
          <a:p>
            <a:r>
              <a:rPr lang="de-CH" sz="2400" dirty="0" smtClean="0">
                <a:latin typeface="Calibri" pitchFamily="34" charset="0"/>
                <a:sym typeface="Wingdings" pitchFamily="2" charset="2"/>
              </a:rPr>
              <a:t>(NDSI)</a:t>
            </a:r>
            <a:endParaRPr lang="en-US" sz="2400" dirty="0"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33" name="Rectangle 2"/>
          <p:cNvSpPr/>
          <p:nvPr/>
        </p:nvSpPr>
        <p:spPr>
          <a:xfrm>
            <a:off x="4640173" y="4221130"/>
            <a:ext cx="6645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itchFamily="34" charset="0"/>
                <a:sym typeface="Wingdings" pitchFamily="2" charset="2"/>
              </a:rPr>
              <a:t>a</a:t>
            </a:r>
            <a:r>
              <a:rPr lang="en-US" sz="2400" dirty="0" smtClean="0">
                <a:latin typeface="Calibri" pitchFamily="34" charset="0"/>
                <a:sym typeface="Wingdings" pitchFamily="2" charset="2"/>
              </a:rPr>
              <a:t>lbedo </a:t>
            </a:r>
          </a:p>
          <a:p>
            <a:r>
              <a:rPr lang="en-US" sz="2400" dirty="0" err="1" smtClean="0">
                <a:latin typeface="Calibri" pitchFamily="34" charset="0"/>
                <a:sym typeface="Wingdings" pitchFamily="2" charset="2"/>
              </a:rPr>
              <a:t>thresholding</a:t>
            </a:r>
            <a:endParaRPr lang="en-US" sz="2400" dirty="0"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34" name="Rectangle 2"/>
          <p:cNvSpPr/>
          <p:nvPr/>
        </p:nvSpPr>
        <p:spPr>
          <a:xfrm>
            <a:off x="7157786" y="4221130"/>
            <a:ext cx="6645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itchFamily="34" charset="0"/>
                <a:sym typeface="Wingdings" pitchFamily="2" charset="2"/>
              </a:rPr>
              <a:t>m</a:t>
            </a:r>
            <a:r>
              <a:rPr lang="en-US" sz="2400" dirty="0" smtClean="0">
                <a:latin typeface="Calibri" pitchFamily="34" charset="0"/>
                <a:sym typeface="Wingdings" pitchFamily="2" charset="2"/>
              </a:rPr>
              <a:t>anual </a:t>
            </a:r>
          </a:p>
          <a:p>
            <a:r>
              <a:rPr lang="en-US" sz="2400" dirty="0" smtClean="0">
                <a:latin typeface="Calibri" pitchFamily="34" charset="0"/>
                <a:sym typeface="Wingdings" pitchFamily="2" charset="2"/>
              </a:rPr>
              <a:t>mapping</a:t>
            </a:r>
            <a:endParaRPr lang="en-US" sz="2400" dirty="0"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550229" y="1620455"/>
            <a:ext cx="2296885" cy="44413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8159750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Colloquium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in Climatology, Climate Impact and Remote 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Sensing	23/10/2019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365" y="947079"/>
            <a:ext cx="6023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 err="1" smtClean="0">
                <a:latin typeface="Calibri" pitchFamily="34" charset="0"/>
              </a:rPr>
              <a:t>entire</a:t>
            </a:r>
            <a:r>
              <a:rPr lang="de-CH" sz="3200" dirty="0" smtClean="0">
                <a:latin typeface="Calibri" pitchFamily="34" charset="0"/>
              </a:rPr>
              <a:t> </a:t>
            </a:r>
            <a:r>
              <a:rPr lang="de-CH" sz="3200" dirty="0" err="1">
                <a:latin typeface="Calibri" pitchFamily="34" charset="0"/>
              </a:rPr>
              <a:t>landsat</a:t>
            </a:r>
            <a:r>
              <a:rPr lang="de-CH" sz="3200" dirty="0">
                <a:latin typeface="Calibri" pitchFamily="34" charset="0"/>
              </a:rPr>
              <a:t> </a:t>
            </a:r>
            <a:r>
              <a:rPr lang="de-CH" sz="3200" dirty="0" err="1">
                <a:latin typeface="Calibri" pitchFamily="34" charset="0"/>
              </a:rPr>
              <a:t>archive</a:t>
            </a:r>
            <a:r>
              <a:rPr lang="de-CH" sz="3200" dirty="0">
                <a:latin typeface="Calibri" pitchFamily="34" charset="0"/>
              </a:rPr>
              <a:t> 2000 </a:t>
            </a:r>
            <a:r>
              <a:rPr lang="de-CH" sz="3200" dirty="0" smtClean="0">
                <a:latin typeface="Calibri" pitchFamily="34" charset="0"/>
              </a:rPr>
              <a:t>– 2018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37" name="Textfeld 59"/>
          <p:cNvSpPr txBox="1"/>
          <p:nvPr/>
        </p:nvSpPr>
        <p:spPr>
          <a:xfrm>
            <a:off x="7004888" y="6302781"/>
            <a:ext cx="213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i="1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e-CH" i="1" dirty="0" err="1" smtClean="0">
                <a:solidFill>
                  <a:schemeClr val="bg1">
                    <a:lumMod val="50000"/>
                  </a:schemeClr>
                </a:solidFill>
              </a:rPr>
              <a:t>Naegeli</a:t>
            </a:r>
            <a:r>
              <a:rPr lang="de-CH" i="1" dirty="0" smtClean="0">
                <a:solidFill>
                  <a:schemeClr val="bg1">
                    <a:lumMod val="50000"/>
                  </a:schemeClr>
                </a:solidFill>
              </a:rPr>
              <a:t> et al., 2019)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73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3" grpId="0"/>
      <p:bldP spid="34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133394" y="-54059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0" y="-255795"/>
            <a:ext cx="9144000" cy="740162"/>
            <a:chOff x="0" y="-144463"/>
            <a:chExt cx="9144000" cy="740162"/>
          </a:xfrm>
        </p:grpSpPr>
        <p:grpSp>
          <p:nvGrpSpPr>
            <p:cNvPr id="24" name="Group 23"/>
            <p:cNvGrpSpPr/>
            <p:nvPr/>
          </p:nvGrpSpPr>
          <p:grpSpPr>
            <a:xfrm>
              <a:off x="545545" y="133884"/>
              <a:ext cx="8058903" cy="217572"/>
              <a:chOff x="754060" y="133884"/>
              <a:chExt cx="7560246" cy="217572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754060" y="133887"/>
                <a:ext cx="5803884" cy="217569"/>
                <a:chOff x="732382" y="353959"/>
                <a:chExt cx="5486881" cy="268658"/>
              </a:xfrm>
            </p:grpSpPr>
            <p:sp>
              <p:nvSpPr>
                <p:cNvPr id="33" name="ZoneTexte 15"/>
                <p:cNvSpPr txBox="1"/>
                <p:nvPr/>
              </p:nvSpPr>
              <p:spPr>
                <a:xfrm>
                  <a:off x="5161007" y="353959"/>
                  <a:ext cx="105825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Discussion</a:t>
                  </a:r>
                </a:p>
              </p:txBody>
            </p:sp>
            <p:sp>
              <p:nvSpPr>
                <p:cNvPr id="34" name="ZoneTexte 14"/>
                <p:cNvSpPr txBox="1"/>
                <p:nvPr/>
              </p:nvSpPr>
              <p:spPr>
                <a:xfrm>
                  <a:off x="2344143" y="353960"/>
                  <a:ext cx="809219" cy="2660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Methods</a:t>
                  </a:r>
                </a:p>
              </p:txBody>
            </p:sp>
            <p:sp>
              <p:nvSpPr>
                <p:cNvPr id="35" name="ZoneTexte 15"/>
                <p:cNvSpPr txBox="1"/>
                <p:nvPr/>
              </p:nvSpPr>
              <p:spPr>
                <a:xfrm>
                  <a:off x="3729116" y="356583"/>
                  <a:ext cx="8343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Results</a:t>
                  </a:r>
                </a:p>
              </p:txBody>
            </p:sp>
            <p:sp>
              <p:nvSpPr>
                <p:cNvPr id="36" name="ZoneTexte 7"/>
                <p:cNvSpPr txBox="1"/>
                <p:nvPr/>
              </p:nvSpPr>
              <p:spPr>
                <a:xfrm>
                  <a:off x="732382" y="353960"/>
                  <a:ext cx="1327886" cy="266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cap="all" spc="250" dirty="0">
                      <a:solidFill>
                        <a:schemeClr val="bg1">
                          <a:lumMod val="65000"/>
                        </a:schemeClr>
                      </a:solidFill>
                      <a:latin typeface="CMU Serif Extra" pitchFamily="2" charset="0"/>
                      <a:ea typeface="CMU Serif Extra" pitchFamily="2" charset="0"/>
                      <a:cs typeface="CMU Serif Extra" pitchFamily="2" charset="0"/>
                    </a:rPr>
                    <a:t>Introduction</a:t>
                  </a:r>
                </a:p>
              </p:txBody>
            </p:sp>
          </p:grpSp>
          <p:sp>
            <p:nvSpPr>
              <p:cNvPr id="32" name="ZoneTexte 15"/>
              <p:cNvSpPr txBox="1"/>
              <p:nvPr/>
            </p:nvSpPr>
            <p:spPr>
              <a:xfrm>
                <a:off x="7092280" y="133884"/>
                <a:ext cx="12220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cap="all" spc="250" dirty="0" smtClean="0">
                    <a:solidFill>
                      <a:schemeClr val="bg1">
                        <a:lumMod val="65000"/>
                      </a:schemeClr>
                    </a:solidFill>
                    <a:latin typeface="CMU Serif Extra" pitchFamily="2" charset="0"/>
                    <a:ea typeface="CMU Serif Extra" pitchFamily="2" charset="0"/>
                    <a:cs typeface="CMU Serif Extra" pitchFamily="2" charset="0"/>
                  </a:rPr>
                  <a:t>conclusions</a:t>
                </a:r>
                <a:endParaRPr lang="en-US" sz="800" b="1" cap="all" spc="250" dirty="0">
                  <a:solidFill>
                    <a:schemeClr val="bg1">
                      <a:lumMod val="65000"/>
                    </a:schemeClr>
                  </a:solidFill>
                  <a:latin typeface="CMU Serif Extra" pitchFamily="2" charset="0"/>
                  <a:ea typeface="CMU Serif Extra" pitchFamily="2" charset="0"/>
                  <a:cs typeface="CMU Serif Extra" pitchFamily="2" charset="0"/>
                </a:endParaRPr>
              </a:p>
            </p:txBody>
          </p:sp>
        </p:grpSp>
        <p:sp>
          <p:nvSpPr>
            <p:cNvPr id="25" name="AutoShape 2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6" name="AutoShape 4" descr="H:\Master\Pr%C3%A9sentation 20.11.2012\Sites Internet\avalanche-sur-les-pistes-a-anzere-490-414000_fichiers\avalanche_news624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7" name="Rectangle 5"/>
            <p:cNvSpPr>
              <a:spLocks noChangeArrowheads="1"/>
            </p:cNvSpPr>
            <p:nvPr/>
          </p:nvSpPr>
          <p:spPr bwMode="auto">
            <a:xfrm>
              <a:off x="0" y="901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0" y="318700"/>
              <a:ext cx="914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9" name="Rectangle 7"/>
            <p:cNvSpPr>
              <a:spLocks noChangeArrowheads="1"/>
            </p:cNvSpPr>
            <p:nvPr/>
          </p:nvSpPr>
          <p:spPr bwMode="auto">
            <a:xfrm>
              <a:off x="0" y="318700"/>
              <a:ext cx="1847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0" y="4572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-43130" y="356941"/>
            <a:ext cx="9194491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>
                <a:solidFill>
                  <a:schemeClr val="bg2"/>
                </a:solidFill>
                <a:latin typeface="Arial Nova" panose="020B0504020202020204" pitchFamily="34" charset="0"/>
              </a:rPr>
              <a:t>decadel</a:t>
            </a:r>
            <a:r>
              <a:rPr lang="en-GB" sz="2800" dirty="0" smtClean="0">
                <a:solidFill>
                  <a:schemeClr val="bg2"/>
                </a:solidFill>
                <a:latin typeface="Arial Nova" panose="020B0504020202020204" pitchFamily="34" charset="0"/>
              </a:rPr>
              <a:t> mass balance </a:t>
            </a:r>
            <a:endParaRPr lang="en-US" sz="2800" dirty="0">
              <a:solidFill>
                <a:schemeClr val="bg2"/>
              </a:solidFill>
              <a:latin typeface="Arial Nova" panose="020B05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" y="1424239"/>
            <a:ext cx="9144000" cy="49494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33" y="958481"/>
            <a:ext cx="8323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000" dirty="0"/>
              <a:t>Glacier &gt; 2km</a:t>
            </a:r>
            <a:r>
              <a:rPr lang="de-CH" sz="2000" baseline="30000" dirty="0"/>
              <a:t>2</a:t>
            </a:r>
            <a:r>
              <a:rPr lang="de-CH" sz="2000" dirty="0"/>
              <a:t> </a:t>
            </a:r>
            <a:r>
              <a:rPr lang="de-CH" sz="2000" dirty="0" err="1"/>
              <a:t>that</a:t>
            </a:r>
            <a:r>
              <a:rPr lang="de-CH" sz="2000" dirty="0"/>
              <a:t> </a:t>
            </a:r>
            <a:r>
              <a:rPr lang="de-CH" sz="2000" dirty="0" err="1"/>
              <a:t>have</a:t>
            </a:r>
            <a:r>
              <a:rPr lang="de-CH" sz="2000" dirty="0"/>
              <a:t> </a:t>
            </a:r>
            <a:r>
              <a:rPr lang="de-CH" sz="2000" dirty="0" err="1"/>
              <a:t>been</a:t>
            </a:r>
            <a:r>
              <a:rPr lang="de-CH" sz="2000" dirty="0"/>
              <a:t> </a:t>
            </a:r>
            <a:r>
              <a:rPr lang="de-CH" sz="2000" dirty="0" err="1"/>
              <a:t>modelled</a:t>
            </a:r>
            <a:r>
              <a:rPr lang="de-CH" sz="2000" dirty="0"/>
              <a:t> </a:t>
            </a:r>
            <a:r>
              <a:rPr lang="de-CH" sz="2000" dirty="0" err="1"/>
              <a:t>with</a:t>
            </a:r>
            <a:r>
              <a:rPr lang="de-CH" sz="2000" dirty="0"/>
              <a:t> TSL </a:t>
            </a:r>
            <a:r>
              <a:rPr lang="de-CH" sz="2000" dirty="0" err="1"/>
              <a:t>model</a:t>
            </a:r>
            <a:r>
              <a:rPr lang="de-CH" sz="2000" dirty="0"/>
              <a:t>:</a:t>
            </a:r>
          </a:p>
          <a:p>
            <a:r>
              <a:rPr lang="de-CH" sz="2000" dirty="0"/>
              <a:t> 82.5% </a:t>
            </a:r>
            <a:r>
              <a:rPr lang="de-CH" sz="2000" dirty="0" err="1" smtClean="0"/>
              <a:t>of</a:t>
            </a:r>
            <a:r>
              <a:rPr lang="de-CH" sz="2000" dirty="0" smtClean="0"/>
              <a:t> </a:t>
            </a:r>
            <a:r>
              <a:rPr lang="de-CH" sz="2000" dirty="0"/>
              <a:t>Pamir / 66.3% </a:t>
            </a:r>
            <a:r>
              <a:rPr lang="de-CH" sz="2000" dirty="0" err="1" smtClean="0"/>
              <a:t>of</a:t>
            </a:r>
            <a:r>
              <a:rPr lang="de-CH" sz="2000" dirty="0" smtClean="0"/>
              <a:t> Tien </a:t>
            </a:r>
            <a:r>
              <a:rPr lang="de-CH" sz="2000" dirty="0"/>
              <a:t>Shan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35087" y="2345412"/>
            <a:ext cx="2000228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DZ SMB</a:t>
            </a:r>
            <a:r>
              <a:rPr lang="en-GB" baseline="-25000" dirty="0" smtClean="0"/>
              <a:t>TSL(2000-2018)</a:t>
            </a:r>
            <a:r>
              <a:rPr lang="en-GB" dirty="0" smtClean="0"/>
              <a:t>: </a:t>
            </a:r>
          </a:p>
          <a:p>
            <a:r>
              <a:rPr lang="en-GB" dirty="0" smtClean="0"/>
              <a:t>-0.40 m </a:t>
            </a:r>
            <a:r>
              <a:rPr lang="en-GB" dirty="0" err="1" smtClean="0"/>
              <a:t>w.e</a:t>
            </a:r>
            <a:r>
              <a:rPr lang="en-GB" dirty="0" smtClean="0"/>
              <a:t>. yr</a:t>
            </a:r>
            <a:r>
              <a:rPr lang="en-GB" baseline="30000" dirty="0" smtClean="0"/>
              <a:t>-1</a:t>
            </a:r>
            <a:endParaRPr lang="en-US" baseline="30000" dirty="0"/>
          </a:p>
        </p:txBody>
      </p:sp>
      <p:sp>
        <p:nvSpPr>
          <p:cNvPr id="41" name="TextBox 40"/>
          <p:cNvSpPr txBox="1"/>
          <p:nvPr/>
        </p:nvSpPr>
        <p:spPr>
          <a:xfrm>
            <a:off x="6054152" y="1832409"/>
            <a:ext cx="208172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ETS SMB</a:t>
            </a:r>
            <a:r>
              <a:rPr lang="en-GB" baseline="-25000" dirty="0" smtClean="0"/>
              <a:t>TSL(2000-2018)</a:t>
            </a:r>
            <a:r>
              <a:rPr lang="en-GB" dirty="0" smtClean="0"/>
              <a:t>: </a:t>
            </a:r>
          </a:p>
          <a:p>
            <a:r>
              <a:rPr lang="en-GB" dirty="0" smtClean="0"/>
              <a:t>-0.35 m </a:t>
            </a:r>
            <a:r>
              <a:rPr lang="en-GB" dirty="0" err="1" smtClean="0"/>
              <a:t>w.e</a:t>
            </a:r>
            <a:r>
              <a:rPr lang="en-GB" dirty="0" smtClean="0"/>
              <a:t>. yr</a:t>
            </a:r>
            <a:r>
              <a:rPr lang="en-GB" baseline="30000" dirty="0" smtClean="0"/>
              <a:t>-1</a:t>
            </a:r>
            <a:endParaRPr lang="en-US" baseline="30000" dirty="0"/>
          </a:p>
        </p:txBody>
      </p:sp>
      <p:sp>
        <p:nvSpPr>
          <p:cNvPr id="42" name="TextBox 41"/>
          <p:cNvSpPr txBox="1"/>
          <p:nvPr/>
        </p:nvSpPr>
        <p:spPr>
          <a:xfrm>
            <a:off x="1294169" y="5775439"/>
            <a:ext cx="227363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WPM SMB</a:t>
            </a:r>
            <a:r>
              <a:rPr lang="en-GB" baseline="-25000" dirty="0" smtClean="0"/>
              <a:t>TSL(2000-2018)</a:t>
            </a:r>
            <a:r>
              <a:rPr lang="en-GB" dirty="0" smtClean="0"/>
              <a:t>: </a:t>
            </a:r>
          </a:p>
          <a:p>
            <a:r>
              <a:rPr lang="en-GB" dirty="0" smtClean="0"/>
              <a:t>-0.16 m </a:t>
            </a:r>
            <a:r>
              <a:rPr lang="en-GB" dirty="0" err="1" smtClean="0"/>
              <a:t>w.e</a:t>
            </a:r>
            <a:r>
              <a:rPr lang="en-GB" dirty="0" smtClean="0"/>
              <a:t>. yr</a:t>
            </a:r>
            <a:r>
              <a:rPr lang="en-GB" baseline="30000" dirty="0" smtClean="0"/>
              <a:t>-1</a:t>
            </a:r>
            <a:endParaRPr lang="en-US" baseline="30000" dirty="0"/>
          </a:p>
        </p:txBody>
      </p:sp>
      <p:sp>
        <p:nvSpPr>
          <p:cNvPr id="43" name="TextBox 42"/>
          <p:cNvSpPr txBox="1"/>
          <p:nvPr/>
        </p:nvSpPr>
        <p:spPr>
          <a:xfrm>
            <a:off x="419834" y="2668578"/>
            <a:ext cx="2174698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WTS SMB</a:t>
            </a:r>
            <a:r>
              <a:rPr lang="en-GB" baseline="-25000" dirty="0" smtClean="0"/>
              <a:t>TSL(2000-2018)</a:t>
            </a:r>
            <a:r>
              <a:rPr lang="en-GB" dirty="0" smtClean="0"/>
              <a:t>: </a:t>
            </a:r>
          </a:p>
          <a:p>
            <a:r>
              <a:rPr lang="en-GB" dirty="0" smtClean="0"/>
              <a:t>-0.21 m </a:t>
            </a:r>
            <a:r>
              <a:rPr lang="en-GB" dirty="0" err="1" smtClean="0"/>
              <a:t>w.e</a:t>
            </a:r>
            <a:r>
              <a:rPr lang="en-GB" dirty="0" smtClean="0"/>
              <a:t>. yr</a:t>
            </a:r>
            <a:r>
              <a:rPr lang="en-GB" baseline="30000" dirty="0" smtClean="0"/>
              <a:t>-1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3905262" y="4992477"/>
            <a:ext cx="2180662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EPM SMB</a:t>
            </a:r>
            <a:r>
              <a:rPr lang="en-GB" baseline="-25000" dirty="0" smtClean="0"/>
              <a:t>TSL(2000-2018)</a:t>
            </a:r>
            <a:r>
              <a:rPr lang="en-GB" dirty="0" smtClean="0"/>
              <a:t>: </a:t>
            </a:r>
          </a:p>
          <a:p>
            <a:r>
              <a:rPr lang="en-GB" dirty="0" smtClean="0"/>
              <a:t>-0.10 m </a:t>
            </a:r>
            <a:r>
              <a:rPr lang="en-GB" dirty="0" err="1" smtClean="0"/>
              <a:t>w.e</a:t>
            </a:r>
            <a:r>
              <a:rPr lang="en-GB" dirty="0" smtClean="0"/>
              <a:t>. yr</a:t>
            </a:r>
            <a:r>
              <a:rPr lang="en-GB" baseline="30000" dirty="0" smtClean="0"/>
              <a:t>-1</a:t>
            </a:r>
            <a:endParaRPr lang="en-US" baseline="30000" dirty="0"/>
          </a:p>
        </p:txBody>
      </p:sp>
      <p:sp>
        <p:nvSpPr>
          <p:cNvPr id="45" name="TextBox 44"/>
          <p:cNvSpPr txBox="1"/>
          <p:nvPr/>
        </p:nvSpPr>
        <p:spPr>
          <a:xfrm>
            <a:off x="460375" y="3866940"/>
            <a:ext cx="1987339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PA SMB</a:t>
            </a:r>
            <a:r>
              <a:rPr lang="en-GB" baseline="-25000" dirty="0" smtClean="0"/>
              <a:t>TSL(2000-2018)</a:t>
            </a:r>
            <a:r>
              <a:rPr lang="en-GB" dirty="0" smtClean="0"/>
              <a:t>: </a:t>
            </a:r>
          </a:p>
          <a:p>
            <a:r>
              <a:rPr lang="en-GB" dirty="0" smtClean="0"/>
              <a:t>-0.32 m </a:t>
            </a:r>
            <a:r>
              <a:rPr lang="en-GB" dirty="0" err="1" smtClean="0"/>
              <a:t>w.e</a:t>
            </a:r>
            <a:r>
              <a:rPr lang="en-GB" dirty="0" smtClean="0"/>
              <a:t>. yr</a:t>
            </a:r>
            <a:r>
              <a:rPr lang="en-GB" baseline="30000" dirty="0" smtClean="0"/>
              <a:t>-1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6033159" y="3810489"/>
            <a:ext cx="2094099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GB" dirty="0" smtClean="0"/>
              <a:t>TS SMB</a:t>
            </a:r>
            <a:r>
              <a:rPr lang="en-GB" baseline="-25000" dirty="0" smtClean="0"/>
              <a:t>TSL(2000-2018)</a:t>
            </a:r>
            <a:r>
              <a:rPr lang="en-GB" dirty="0" smtClean="0"/>
              <a:t>: </a:t>
            </a:r>
          </a:p>
          <a:p>
            <a:r>
              <a:rPr lang="en-GB" dirty="0" smtClean="0"/>
              <a:t>-0.11 m </a:t>
            </a:r>
            <a:r>
              <a:rPr lang="en-GB" dirty="0" err="1" smtClean="0"/>
              <a:t>w.e</a:t>
            </a:r>
            <a:r>
              <a:rPr lang="en-GB" dirty="0" smtClean="0"/>
              <a:t>. yr</a:t>
            </a:r>
            <a:r>
              <a:rPr lang="en-GB" baseline="30000" dirty="0" smtClean="0"/>
              <a:t>-1</a:t>
            </a:r>
            <a:endParaRPr lang="en-US" baseline="300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18998" y="840757"/>
            <a:ext cx="9144000" cy="5813669"/>
            <a:chOff x="47134" y="877991"/>
            <a:chExt cx="9144000" cy="5813669"/>
          </a:xfrm>
        </p:grpSpPr>
        <p:grpSp>
          <p:nvGrpSpPr>
            <p:cNvPr id="15" name="Group 14"/>
            <p:cNvGrpSpPr/>
            <p:nvPr/>
          </p:nvGrpSpPr>
          <p:grpSpPr>
            <a:xfrm>
              <a:off x="409051" y="1883056"/>
              <a:ext cx="2990289" cy="1906904"/>
              <a:chOff x="427665" y="2176273"/>
              <a:chExt cx="2649653" cy="163574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7665" y="2176273"/>
                <a:ext cx="2649653" cy="1635742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1008759" y="3238762"/>
                <a:ext cx="17688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STD: 0.39 m </a:t>
                </a:r>
                <a:r>
                  <a:rPr lang="en-US" b="1" dirty="0" err="1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w.e</a:t>
                </a:r>
                <a:r>
                  <a:rPr lang="en-US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.</a:t>
                </a:r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416650" y="1669441"/>
              <a:ext cx="2532719" cy="1618597"/>
              <a:chOff x="3314605" y="1838465"/>
              <a:chExt cx="2323615" cy="143395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14605" y="1838465"/>
                <a:ext cx="2323615" cy="1433953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3669706" y="2721746"/>
                <a:ext cx="17688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STD: 0.32 m </a:t>
                </a:r>
                <a:r>
                  <a:rPr lang="en-US" b="1" dirty="0" err="1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w.e</a:t>
                </a:r>
                <a:r>
                  <a:rPr lang="en-US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.</a:t>
                </a:r>
                <a:endParaRPr lang="en-US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410123" y="3331796"/>
              <a:ext cx="2532719" cy="1560612"/>
              <a:chOff x="3591656" y="3336857"/>
              <a:chExt cx="2532719" cy="156061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91656" y="3336857"/>
                <a:ext cx="2532719" cy="1560612"/>
              </a:xfrm>
              <a:prstGeom prst="rect">
                <a:avLst/>
              </a:prstGeom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4208704" y="4382624"/>
                <a:ext cx="17688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STD: 0.20 m </a:t>
                </a:r>
                <a:r>
                  <a:rPr lang="en-US" b="1" dirty="0" err="1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w.e</a:t>
                </a:r>
                <a:r>
                  <a:rPr lang="en-US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.</a:t>
                </a:r>
                <a:endParaRPr lang="en-US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966680" y="1774855"/>
              <a:ext cx="2757441" cy="1871489"/>
              <a:chOff x="6217748" y="1855186"/>
              <a:chExt cx="2429037" cy="149672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17748" y="1855186"/>
                <a:ext cx="2429037" cy="1496725"/>
              </a:xfrm>
              <a:prstGeom prst="rect">
                <a:avLst/>
              </a:prstGeom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6847468" y="2879411"/>
                <a:ext cx="17688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STD: 0.44 m </a:t>
                </a:r>
                <a:r>
                  <a:rPr lang="en-US" b="1" dirty="0" err="1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w.e</a:t>
                </a:r>
                <a:r>
                  <a:rPr lang="en-US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.</a:t>
                </a:r>
                <a:endParaRPr lang="en-US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675639" y="4905626"/>
              <a:ext cx="2791304" cy="1724159"/>
              <a:chOff x="3553236" y="4942908"/>
              <a:chExt cx="2556126" cy="157503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53236" y="4942908"/>
                <a:ext cx="2556126" cy="1575035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4058419" y="5972527"/>
                <a:ext cx="17688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STD: 0.26 m </a:t>
                </a:r>
                <a:r>
                  <a:rPr lang="en-US" b="1" dirty="0" err="1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w.e</a:t>
                </a:r>
                <a:r>
                  <a:rPr lang="en-US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.</a:t>
                </a:r>
                <a:endParaRPr lang="en-US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292856" y="5282917"/>
              <a:ext cx="2359884" cy="1408743"/>
              <a:chOff x="1121664" y="5277093"/>
              <a:chExt cx="2334162" cy="143826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1664" y="5277093"/>
                <a:ext cx="2334162" cy="1438266"/>
              </a:xfrm>
              <a:prstGeom prst="rect">
                <a:avLst/>
              </a:prstGeom>
            </p:spPr>
          </p:pic>
          <p:sp>
            <p:nvSpPr>
              <p:cNvPr id="52" name="Rectangle 51"/>
              <p:cNvSpPr/>
              <p:nvPr/>
            </p:nvSpPr>
            <p:spPr>
              <a:xfrm>
                <a:off x="1446969" y="6091813"/>
                <a:ext cx="17688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STD: 0.31 m </a:t>
                </a:r>
                <a:r>
                  <a:rPr lang="en-US" b="1" dirty="0" err="1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w.e</a:t>
                </a:r>
                <a:r>
                  <a:rPr lang="en-US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.</a:t>
                </a:r>
                <a:endParaRPr lang="en-US" dirty="0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449633" y="3809270"/>
              <a:ext cx="2360247" cy="1454337"/>
              <a:chOff x="-3396015" y="3906507"/>
              <a:chExt cx="2360247" cy="145433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3396015" y="3906507"/>
                <a:ext cx="2360247" cy="1454337"/>
              </a:xfrm>
              <a:prstGeom prst="rect">
                <a:avLst/>
              </a:prstGeom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-2981076" y="4909402"/>
                <a:ext cx="17688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STD: 0.40 m </a:t>
                </a:r>
                <a:r>
                  <a:rPr lang="en-US" b="1" dirty="0" err="1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w.e</a:t>
                </a:r>
                <a:r>
                  <a:rPr lang="en-US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.</a:t>
                </a:r>
                <a:endParaRPr lang="en-US" dirty="0"/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47134" y="877991"/>
              <a:ext cx="9144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Annual variability decreases with increasing continentally</a:t>
              </a:r>
            </a:p>
            <a:p>
              <a:endParaRPr lang="en-GB" sz="2400" dirty="0"/>
            </a:p>
          </p:txBody>
        </p:sp>
      </p:grpSp>
      <p:sp>
        <p:nvSpPr>
          <p:cNvPr id="62" name="Rectangle 33"/>
          <p:cNvSpPr/>
          <p:nvPr/>
        </p:nvSpPr>
        <p:spPr>
          <a:xfrm>
            <a:off x="0" y="6691660"/>
            <a:ext cx="9505056" cy="332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ous-titre 2"/>
          <p:cNvSpPr txBox="1">
            <a:spLocks/>
          </p:cNvSpPr>
          <p:nvPr/>
        </p:nvSpPr>
        <p:spPr>
          <a:xfrm>
            <a:off x="0" y="6697957"/>
            <a:ext cx="9324528" cy="40468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>
              <a:spcBef>
                <a:spcPct val="20000"/>
              </a:spcBef>
              <a:buClr>
                <a:schemeClr val="accent1"/>
              </a:buClr>
              <a:buSzPct val="85000"/>
              <a:tabLst>
                <a:tab pos="7894638" algn="l"/>
              </a:tabLst>
              <a:defRPr/>
            </a:pP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9</a:t>
            </a:r>
            <a:r>
              <a:rPr lang="en-US" sz="800" b="1" cap="all" spc="250" baseline="3000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th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 err="1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EARSeL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 </a:t>
            </a:r>
            <a:r>
              <a:rPr lang="en-US" sz="800" b="1" cap="all" spc="250" dirty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workshop on Land Ice and Snow3-5February 2020</a:t>
            </a:r>
            <a:r>
              <a:rPr lang="en-US" sz="800" b="1" cap="all" spc="250" dirty="0" smtClean="0">
                <a:solidFill>
                  <a:schemeClr val="bg1">
                    <a:lumMod val="65000"/>
                  </a:schemeClr>
                </a:solidFill>
                <a:latin typeface="CMU Serif Extra" pitchFamily="2" charset="0"/>
                <a:ea typeface="CMU Serif Extra" pitchFamily="2" charset="0"/>
                <a:cs typeface="CMU Serif Extra" pitchFamily="2" charset="0"/>
              </a:rPr>
              <a:t>	M. Barandun</a:t>
            </a:r>
            <a:endParaRPr lang="fr-FR" sz="800" b="1" cap="all" spc="250" dirty="0">
              <a:latin typeface="CMU Serif Extra" pitchFamily="2" charset="0"/>
              <a:ea typeface="CMU Serif Extra" pitchFamily="2" charset="0"/>
              <a:cs typeface="CMU Serif Ext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03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3769</Words>
  <Application>Microsoft Office PowerPoint</Application>
  <PresentationFormat>On-screen Show (4:3)</PresentationFormat>
  <Paragraphs>1303</Paragraphs>
  <Slides>47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ＭＳ Ｐゴシック</vt:lpstr>
      <vt:lpstr>Arial</vt:lpstr>
      <vt:lpstr>Arial Nova</vt:lpstr>
      <vt:lpstr>Calibri</vt:lpstr>
      <vt:lpstr>Calibri Light</vt:lpstr>
      <vt:lpstr>Cambria</vt:lpstr>
      <vt:lpstr>CMU Serif Extra</vt:lpstr>
      <vt:lpstr>Segoe UI</vt:lpstr>
      <vt:lpstr>Times New Roman</vt:lpstr>
      <vt:lpstr>Wingdings</vt:lpstr>
      <vt:lpstr>Wingdings 2</vt:lpstr>
      <vt:lpstr>Office Theme</vt:lpstr>
      <vt:lpstr>PowerPoint Presentation</vt:lpstr>
      <vt:lpstr>changing water availablity</vt:lpstr>
      <vt:lpstr>glacier mass change observations in Central Asia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UniversitÃ© de Fribourg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BARANDUN Martina</dc:creator>
  <cp:lastModifiedBy>Barandun Martina</cp:lastModifiedBy>
  <cp:revision>248</cp:revision>
  <dcterms:created xsi:type="dcterms:W3CDTF">2018-09-11T08:11:41Z</dcterms:created>
  <dcterms:modified xsi:type="dcterms:W3CDTF">2020-02-03T21:12:39Z</dcterms:modified>
</cp:coreProperties>
</file>