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4"/>
  </p:notesMasterIdLst>
  <p:sldIdLst>
    <p:sldId id="256" r:id="rId2"/>
    <p:sldId id="759" r:id="rId3"/>
    <p:sldId id="771" r:id="rId4"/>
    <p:sldId id="258" r:id="rId5"/>
    <p:sldId id="407" r:id="rId6"/>
    <p:sldId id="455" r:id="rId7"/>
    <p:sldId id="443" r:id="rId8"/>
    <p:sldId id="426" r:id="rId9"/>
    <p:sldId id="462" r:id="rId10"/>
    <p:sldId id="399" r:id="rId11"/>
    <p:sldId id="442" r:id="rId12"/>
    <p:sldId id="454" r:id="rId13"/>
    <p:sldId id="259" r:id="rId14"/>
    <p:sldId id="777" r:id="rId15"/>
    <p:sldId id="766" r:id="rId16"/>
    <p:sldId id="770" r:id="rId17"/>
    <p:sldId id="299" r:id="rId18"/>
    <p:sldId id="762" r:id="rId19"/>
    <p:sldId id="459" r:id="rId20"/>
    <p:sldId id="285" r:id="rId21"/>
    <p:sldId id="773" r:id="rId22"/>
    <p:sldId id="774" r:id="rId23"/>
    <p:sldId id="275" r:id="rId24"/>
    <p:sldId id="283" r:id="rId25"/>
    <p:sldId id="755" r:id="rId26"/>
    <p:sldId id="756" r:id="rId27"/>
    <p:sldId id="327" r:id="rId28"/>
    <p:sldId id="757" r:id="rId29"/>
    <p:sldId id="715" r:id="rId30"/>
    <p:sldId id="279" r:id="rId31"/>
    <p:sldId id="270" r:id="rId32"/>
    <p:sldId id="778"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37"/>
    <p:restoredTop sz="86803"/>
  </p:normalViewPr>
  <p:slideViewPr>
    <p:cSldViewPr snapToGrid="0" snapToObjects="1">
      <p:cViewPr varScale="1">
        <p:scale>
          <a:sx n="142" d="100"/>
          <a:sy n="142" d="100"/>
        </p:scale>
        <p:origin x="1440" y="176"/>
      </p:cViewPr>
      <p:guideLst>
        <p:guide orient="horz" pos="2160"/>
        <p:guide pos="2880"/>
      </p:guideLst>
    </p:cSldViewPr>
  </p:slideViewPr>
  <p:notesTextViewPr>
    <p:cViewPr>
      <p:scale>
        <a:sx n="100" d="100"/>
        <a:sy n="100" d="100"/>
      </p:scale>
      <p:origin x="0" y="0"/>
    </p:cViewPr>
  </p:notesTextViewPr>
  <p:sorterViewPr>
    <p:cViewPr>
      <p:scale>
        <a:sx n="112" d="100"/>
        <a:sy n="11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24FC64-F325-E545-90B7-AE5BC52EE4B5}" type="datetimeFigureOut">
              <a:rPr lang="en-US" smtClean="0"/>
              <a:t>2/3/20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144E88-B0F2-864F-ACC0-F1746D412291}" type="slidenum">
              <a:rPr lang="en-US" smtClean="0"/>
              <a:t>‹#›</a:t>
            </a:fld>
            <a:endParaRPr lang="en-US"/>
          </a:p>
        </p:txBody>
      </p:sp>
    </p:spTree>
    <p:extLst>
      <p:ext uri="{BB962C8B-B14F-4D97-AF65-F5344CB8AC3E}">
        <p14:creationId xmlns:p14="http://schemas.microsoft.com/office/powerpoint/2010/main" val="2831881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today I’m going to talk about snow surface properties derived from satellites. These snow surface properties can be used to better understand snow independently, as input for energy balance models, or for validation and calibration for modeling. A number of folks have contributed time and effort to this work through various projects. Many of my slides will note their contributions.  I will say that if you came to my talk at AGU in December, you are welcome to take a short nap, step out, or do some emailing.</a:t>
            </a:r>
          </a:p>
        </p:txBody>
      </p:sp>
      <p:sp>
        <p:nvSpPr>
          <p:cNvPr id="4" name="Slide Number Placeholder 3"/>
          <p:cNvSpPr>
            <a:spLocks noGrp="1"/>
          </p:cNvSpPr>
          <p:nvPr>
            <p:ph type="sldNum" sz="quarter" idx="5"/>
          </p:nvPr>
        </p:nvSpPr>
        <p:spPr/>
        <p:txBody>
          <a:bodyPr/>
          <a:lstStyle/>
          <a:p>
            <a:fld id="{4A144E88-B0F2-864F-ACC0-F1746D412291}" type="slidenum">
              <a:rPr lang="en-US" smtClean="0"/>
              <a:t>1</a:t>
            </a:fld>
            <a:endParaRPr lang="en-US"/>
          </a:p>
        </p:txBody>
      </p:sp>
    </p:spTree>
    <p:extLst>
      <p:ext uri="{BB962C8B-B14F-4D97-AF65-F5344CB8AC3E}">
        <p14:creationId xmlns:p14="http://schemas.microsoft.com/office/powerpoint/2010/main" val="297122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a:t>
            </a:r>
            <a:r>
              <a:rPr lang="en-US" baseline="0" dirty="0"/>
              <a:t> images from 2011 that show </a:t>
            </a:r>
            <a:r>
              <a:rPr lang="en-US" dirty="0"/>
              <a:t>Interpolated</a:t>
            </a:r>
            <a:r>
              <a:rPr lang="en-US" baseline="0" dirty="0"/>
              <a:t> and corrected for viewing angle and forest. The top shows the viewable snow cover and the bottom our canopy adjusted snow cover or snow on the ground.</a:t>
            </a:r>
            <a:endParaRPr lang="en-US" dirty="0"/>
          </a:p>
        </p:txBody>
      </p:sp>
      <p:sp>
        <p:nvSpPr>
          <p:cNvPr id="4" name="Slide Number Placeholder 3"/>
          <p:cNvSpPr>
            <a:spLocks noGrp="1"/>
          </p:cNvSpPr>
          <p:nvPr>
            <p:ph type="sldNum" sz="quarter" idx="10"/>
          </p:nvPr>
        </p:nvSpPr>
        <p:spPr/>
        <p:txBody>
          <a:bodyPr/>
          <a:lstStyle/>
          <a:p>
            <a:pPr>
              <a:defRPr/>
            </a:pPr>
            <a:fld id="{7F1DC3B2-7F30-8C4D-A366-CA6EB7D4C79F}" type="slidenum">
              <a:rPr lang="en-US" smtClean="0"/>
              <a:pPr>
                <a:defRPr/>
              </a:pPr>
              <a:t>10</a:t>
            </a:fld>
            <a:endParaRPr lang="en-US"/>
          </a:p>
        </p:txBody>
      </p:sp>
    </p:spTree>
    <p:extLst>
      <p:ext uri="{BB962C8B-B14F-4D97-AF65-F5344CB8AC3E}">
        <p14:creationId xmlns:p14="http://schemas.microsoft.com/office/powerpoint/2010/main" val="4222704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a:t>
            </a:r>
            <a:r>
              <a:rPr lang="en-US" baseline="0" dirty="0"/>
              <a:t> little more closely here at the Tuolumne in 2011 ( a large snow year) again at the viewable snow cover and adjusted snow cover. In January through May you can see significant adjustments to snow cover in the forested areas. In the Alpine area the images look the same.</a:t>
            </a:r>
            <a:endParaRPr lang="en-US" dirty="0"/>
          </a:p>
        </p:txBody>
      </p:sp>
      <p:sp>
        <p:nvSpPr>
          <p:cNvPr id="4" name="Slide Number Placeholder 3"/>
          <p:cNvSpPr>
            <a:spLocks noGrp="1"/>
          </p:cNvSpPr>
          <p:nvPr>
            <p:ph type="sldNum" sz="quarter" idx="10"/>
          </p:nvPr>
        </p:nvSpPr>
        <p:spPr/>
        <p:txBody>
          <a:bodyPr/>
          <a:lstStyle/>
          <a:p>
            <a:pPr>
              <a:defRPr/>
            </a:pPr>
            <a:fld id="{7F1DC3B2-7F30-8C4D-A366-CA6EB7D4C79F}" type="slidenum">
              <a:rPr lang="en-US" smtClean="0"/>
              <a:pPr>
                <a:defRPr/>
              </a:pPr>
              <a:t>11</a:t>
            </a:fld>
            <a:endParaRPr lang="en-US"/>
          </a:p>
        </p:txBody>
      </p:sp>
    </p:spTree>
    <p:extLst>
      <p:ext uri="{BB962C8B-B14F-4D97-AF65-F5344CB8AC3E}">
        <p14:creationId xmlns:p14="http://schemas.microsoft.com/office/powerpoint/2010/main" val="480516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example is a time series from the Upper Colorado River basin showing the 3 different snow surface properties, snow cover, grain size, and delta vis</a:t>
            </a:r>
          </a:p>
        </p:txBody>
      </p:sp>
      <p:sp>
        <p:nvSpPr>
          <p:cNvPr id="4" name="Slide Number Placeholder 3"/>
          <p:cNvSpPr>
            <a:spLocks noGrp="1"/>
          </p:cNvSpPr>
          <p:nvPr>
            <p:ph type="sldNum" sz="quarter" idx="10"/>
          </p:nvPr>
        </p:nvSpPr>
        <p:spPr/>
        <p:txBody>
          <a:bodyPr/>
          <a:lstStyle/>
          <a:p>
            <a:pPr>
              <a:defRPr/>
            </a:pPr>
            <a:fld id="{7F1DC3B2-7F30-8C4D-A366-CA6EB7D4C79F}" type="slidenum">
              <a:rPr lang="en-US" smtClean="0"/>
              <a:pPr>
                <a:defRPr/>
              </a:pPr>
              <a:t>12</a:t>
            </a:fld>
            <a:endParaRPr lang="en-US"/>
          </a:p>
        </p:txBody>
      </p:sp>
    </p:spTree>
    <p:extLst>
      <p:ext uri="{BB962C8B-B14F-4D97-AF65-F5344CB8AC3E}">
        <p14:creationId xmlns:p14="http://schemas.microsoft.com/office/powerpoint/2010/main" val="1501729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also done some large scale processing over High Mountain Asia</a:t>
            </a:r>
          </a:p>
        </p:txBody>
      </p:sp>
      <p:sp>
        <p:nvSpPr>
          <p:cNvPr id="4" name="Slide Number Placeholder 3"/>
          <p:cNvSpPr>
            <a:spLocks noGrp="1"/>
          </p:cNvSpPr>
          <p:nvPr>
            <p:ph type="sldNum" sz="quarter" idx="5"/>
          </p:nvPr>
        </p:nvSpPr>
        <p:spPr/>
        <p:txBody>
          <a:bodyPr/>
          <a:lstStyle/>
          <a:p>
            <a:fld id="{4A144E88-B0F2-864F-ACC0-F1746D412291}" type="slidenum">
              <a:rPr lang="en-US" smtClean="0"/>
              <a:t>13</a:t>
            </a:fld>
            <a:endParaRPr lang="en-US"/>
          </a:p>
        </p:txBody>
      </p:sp>
    </p:spTree>
    <p:extLst>
      <p:ext uri="{BB962C8B-B14F-4D97-AF65-F5344CB8AC3E}">
        <p14:creationId xmlns:p14="http://schemas.microsoft.com/office/powerpoint/2010/main" val="3099811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also done some large scale processing over High Mountain Asia</a:t>
            </a:r>
          </a:p>
        </p:txBody>
      </p:sp>
      <p:sp>
        <p:nvSpPr>
          <p:cNvPr id="4" name="Slide Number Placeholder 3"/>
          <p:cNvSpPr>
            <a:spLocks noGrp="1"/>
          </p:cNvSpPr>
          <p:nvPr>
            <p:ph type="sldNum" sz="quarter" idx="5"/>
          </p:nvPr>
        </p:nvSpPr>
        <p:spPr/>
        <p:txBody>
          <a:bodyPr/>
          <a:lstStyle/>
          <a:p>
            <a:fld id="{4A144E88-B0F2-864F-ACC0-F1746D412291}" type="slidenum">
              <a:rPr lang="en-US" smtClean="0"/>
              <a:t>14</a:t>
            </a:fld>
            <a:endParaRPr lang="en-US"/>
          </a:p>
        </p:txBody>
      </p:sp>
    </p:spTree>
    <p:extLst>
      <p:ext uri="{BB962C8B-B14F-4D97-AF65-F5344CB8AC3E}">
        <p14:creationId xmlns:p14="http://schemas.microsoft.com/office/powerpoint/2010/main" val="1639408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done extensive validation using Landsat 7 that we published in 2012, this year we published the algorithm and validation in various density forests using temperature sensors buried in the ground. We’ve also compared the data to ASO.</a:t>
            </a:r>
          </a:p>
        </p:txBody>
      </p:sp>
      <p:sp>
        <p:nvSpPr>
          <p:cNvPr id="4" name="Slide Number Placeholder 3"/>
          <p:cNvSpPr>
            <a:spLocks noGrp="1"/>
          </p:cNvSpPr>
          <p:nvPr>
            <p:ph type="sldNum" sz="quarter" idx="10"/>
          </p:nvPr>
        </p:nvSpPr>
        <p:spPr/>
        <p:txBody>
          <a:bodyPr/>
          <a:lstStyle/>
          <a:p>
            <a:fld id="{2E0EA30B-D8F3-E644-88D8-01C02C6A90E8}" type="slidenum">
              <a:rPr lang="en-US" smtClean="0"/>
              <a:t>15</a:t>
            </a:fld>
            <a:endParaRPr lang="en-US"/>
          </a:p>
        </p:txBody>
      </p:sp>
    </p:spTree>
    <p:extLst>
      <p:ext uri="{BB962C8B-B14F-4D97-AF65-F5344CB8AC3E}">
        <p14:creationId xmlns:p14="http://schemas.microsoft.com/office/powerpoint/2010/main" val="549665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most recent work applies the SCAG algorithm to both Landsat 8 and VIIRS. We find nearly no bias in snow cover maps from either MODIS or VIIRS when compared to Landsat 8. Over elevation, slope and aspect the retrievals are similar and snow line elevations are also similar. Despite the coarser spatial resolution of 1km, VIIRS performs as well as MODIS which is promising for the future as 2 VIIRS instruments have been launched in 2011 and 2017 with another planned in March 2022.</a:t>
            </a:r>
          </a:p>
        </p:txBody>
      </p:sp>
      <p:sp>
        <p:nvSpPr>
          <p:cNvPr id="4" name="Slide Number Placeholder 3"/>
          <p:cNvSpPr>
            <a:spLocks noGrp="1"/>
          </p:cNvSpPr>
          <p:nvPr>
            <p:ph type="sldNum" sz="quarter" idx="5"/>
          </p:nvPr>
        </p:nvSpPr>
        <p:spPr/>
        <p:txBody>
          <a:bodyPr/>
          <a:lstStyle/>
          <a:p>
            <a:fld id="{4A144E88-B0F2-864F-ACC0-F1746D412291}" type="slidenum">
              <a:rPr lang="en-US" smtClean="0"/>
              <a:t>16</a:t>
            </a:fld>
            <a:endParaRPr lang="en-US"/>
          </a:p>
        </p:txBody>
      </p:sp>
    </p:spTree>
    <p:extLst>
      <p:ext uri="{BB962C8B-B14F-4D97-AF65-F5344CB8AC3E}">
        <p14:creationId xmlns:p14="http://schemas.microsoft.com/office/powerpoint/2010/main" val="28311910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In addition to the snow cover products, we’ve also validated our albedo product that combines the snow grain size with delta vis using 7 years of data from a sub-alpine site in CA and ten years of a subalpine site and alpine site in CO. These sites are the only terrain corrected sites that we are aware of in the world. For ΔVIS, the RMSE is 0.5 to 1.6%. In comparison, previous studies show that age-based models, which require precise in situ knowledge about when each snowfall ended, show RMSE values of 7 to 17% (Bair et al.</a:t>
            </a:r>
            <a:r>
              <a:rPr lang="nb-NO" sz="1200" b="0" i="0" u="none" strike="noStrike" kern="1200" baseline="0" dirty="0">
                <a:solidFill>
                  <a:schemeClr val="tx1"/>
                </a:solidFill>
                <a:latin typeface="+mn-lt"/>
                <a:ea typeface="+mn-ea"/>
                <a:cs typeface="+mn-cs"/>
              </a:rPr>
              <a:t>2016; </a:t>
            </a:r>
            <a:r>
              <a:rPr lang="nb-NO" sz="1200" b="0" i="0" u="none" strike="noStrike" kern="1200" baseline="0" dirty="0" err="1">
                <a:solidFill>
                  <a:schemeClr val="tx1"/>
                </a:solidFill>
                <a:latin typeface="+mn-lt"/>
                <a:ea typeface="+mn-ea"/>
                <a:cs typeface="+mn-cs"/>
              </a:rPr>
              <a:t>Bair</a:t>
            </a:r>
            <a:r>
              <a:rPr lang="nb-NO" sz="1200" b="0" i="0" u="none" strike="noStrike" kern="1200" baseline="0" dirty="0">
                <a:solidFill>
                  <a:schemeClr val="tx1"/>
                </a:solidFill>
                <a:latin typeface="+mn-lt"/>
                <a:ea typeface="+mn-ea"/>
                <a:cs typeface="+mn-cs"/>
              </a:rPr>
              <a:t> et al. 2018).</a:t>
            </a:r>
          </a:p>
          <a:p>
            <a:r>
              <a:rPr lang="en-US" sz="1200" b="0" i="0" u="none" strike="noStrike" kern="1200" baseline="0" dirty="0">
                <a:solidFill>
                  <a:schemeClr val="tx1"/>
                </a:solidFill>
                <a:latin typeface="+mn-lt"/>
                <a:ea typeface="+mn-ea"/>
                <a:cs typeface="+mn-cs"/>
              </a:rPr>
              <a:t>Grain size not sensitive to solar zenith or shading</a:t>
            </a:r>
            <a:endParaRPr lang="nb-NO"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E0EA30B-D8F3-E644-88D8-01C02C6A90E8}" type="slidenum">
              <a:rPr lang="en-US" smtClean="0"/>
              <a:t>17</a:t>
            </a:fld>
            <a:endParaRPr lang="en-US"/>
          </a:p>
        </p:txBody>
      </p:sp>
    </p:spTree>
    <p:extLst>
      <p:ext uri="{BB962C8B-B14F-4D97-AF65-F5344CB8AC3E}">
        <p14:creationId xmlns:p14="http://schemas.microsoft.com/office/powerpoint/2010/main" val="33920785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February of 2020 we’ll bring a website online with these snow products showing snow cover fraction and snow cover days along with snow water equivalent in context with the record since 2001.</a:t>
            </a:r>
          </a:p>
        </p:txBody>
      </p:sp>
      <p:sp>
        <p:nvSpPr>
          <p:cNvPr id="4" name="Slide Number Placeholder 3"/>
          <p:cNvSpPr>
            <a:spLocks noGrp="1"/>
          </p:cNvSpPr>
          <p:nvPr>
            <p:ph type="sldNum" sz="quarter" idx="5"/>
          </p:nvPr>
        </p:nvSpPr>
        <p:spPr/>
        <p:txBody>
          <a:bodyPr/>
          <a:lstStyle/>
          <a:p>
            <a:fld id="{4A144E88-B0F2-864F-ACC0-F1746D412291}" type="slidenum">
              <a:rPr lang="en-US" smtClean="0"/>
              <a:t>18</a:t>
            </a:fld>
            <a:endParaRPr lang="en-US"/>
          </a:p>
        </p:txBody>
      </p:sp>
    </p:spTree>
    <p:extLst>
      <p:ext uri="{BB962C8B-B14F-4D97-AF65-F5344CB8AC3E}">
        <p14:creationId xmlns:p14="http://schemas.microsoft.com/office/powerpoint/2010/main" val="13579429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also looked at</a:t>
            </a:r>
            <a:r>
              <a:rPr lang="en-US" baseline="0" dirty="0"/>
              <a:t> the data by elevation in 500 m elevation increments. Though none are </a:t>
            </a:r>
            <a:r>
              <a:rPr lang="en-US" baseline="0" dirty="0" err="1"/>
              <a:t>statistcally</a:t>
            </a:r>
            <a:r>
              <a:rPr lang="en-US" baseline="0" dirty="0"/>
              <a:t> </a:t>
            </a:r>
            <a:r>
              <a:rPr lang="en-US" baseline="0" dirty="0" err="1"/>
              <a:t>signficant</a:t>
            </a:r>
            <a:r>
              <a:rPr lang="en-US" baseline="0" dirty="0"/>
              <a:t> at the 0.05 level. The lowest elevation bin actually has single day gain, but the p value is the highest because this data is noisy and there aren’t as many pixels at this </a:t>
            </a:r>
            <a:r>
              <a:rPr lang="en-US" baseline="0" dirty="0" err="1"/>
              <a:t>elevaiton</a:t>
            </a:r>
            <a:r>
              <a:rPr lang="en-US" baseline="0" dirty="0"/>
              <a:t> with snow. All other elevations show a loss from with the largest losses in snow cover days at the lower elevations bins of 2250m and 2750m. However, losses occur all the way to the highest elevations. </a:t>
            </a:r>
            <a:endParaRPr lang="en-US" dirty="0"/>
          </a:p>
        </p:txBody>
      </p:sp>
      <p:sp>
        <p:nvSpPr>
          <p:cNvPr id="4" name="Slide Number Placeholder 3"/>
          <p:cNvSpPr>
            <a:spLocks noGrp="1"/>
          </p:cNvSpPr>
          <p:nvPr>
            <p:ph type="sldNum" sz="quarter" idx="10"/>
          </p:nvPr>
        </p:nvSpPr>
        <p:spPr/>
        <p:txBody>
          <a:bodyPr/>
          <a:lstStyle/>
          <a:p>
            <a:pPr>
              <a:defRPr/>
            </a:pPr>
            <a:fld id="{7F1DC3B2-7F30-8C4D-A366-CA6EB7D4C79F}" type="slidenum">
              <a:rPr lang="en-US" smtClean="0"/>
              <a:pPr>
                <a:defRPr/>
              </a:pPr>
              <a:t>19</a:t>
            </a:fld>
            <a:endParaRPr lang="en-US"/>
          </a:p>
        </p:txBody>
      </p:sp>
    </p:spTree>
    <p:extLst>
      <p:ext uri="{BB962C8B-B14F-4D97-AF65-F5344CB8AC3E}">
        <p14:creationId xmlns:p14="http://schemas.microsoft.com/office/powerpoint/2010/main" val="3901969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Snow mapping began with simple methods, using band ratios like NDSI developed in 1980’s by Jeff Dozier and others. The most widely used snow product, MOD10A1 based on it. Most people use MODIS interchangeably with MOD10A1. It uses only 2 bands of reflectance data. More recently, physically based models that use spectral properties have been applied to map more than just snow cover. They use all the observed land bands which provide much more information. Machine learning has become much more popular in recent years.</a:t>
            </a:r>
          </a:p>
          <a:p>
            <a:pPr marL="0" indent="0">
              <a:buNone/>
            </a:pPr>
            <a:endParaRPr lang="en-US" dirty="0"/>
          </a:p>
          <a:p>
            <a:r>
              <a:rPr lang="en-US" dirty="0"/>
              <a:t>Jason Box (yesterday) says outperforming MODIS – but that is MOD10A1</a:t>
            </a:r>
          </a:p>
          <a:p>
            <a:r>
              <a:rPr lang="en-US" dirty="0"/>
              <a:t>Slope/Aspect undulations affect illumination. Shade endmember takes care of this issue</a:t>
            </a:r>
          </a:p>
          <a:p>
            <a:endParaRPr lang="en-US" dirty="0"/>
          </a:p>
          <a:p>
            <a:r>
              <a:rPr lang="en-US" dirty="0"/>
              <a:t>Also: </a:t>
            </a:r>
            <a:r>
              <a:rPr lang="en-US" dirty="0" err="1"/>
              <a:t>Stoeve</a:t>
            </a:r>
            <a:r>
              <a:rPr lang="en-US" dirty="0"/>
              <a:t> 2002 is for full 100% snow cover</a:t>
            </a:r>
          </a:p>
          <a:p>
            <a:r>
              <a:rPr lang="en-US" dirty="0"/>
              <a:t>Depends </a:t>
            </a:r>
            <a:r>
              <a:rPr lang="en-US" dirty="0" err="1"/>
              <a:t>oon</a:t>
            </a:r>
            <a:r>
              <a:rPr lang="en-US" dirty="0"/>
              <a:t> solar zenith angle</a:t>
            </a:r>
          </a:p>
          <a:p>
            <a:r>
              <a:rPr lang="en-US" dirty="0"/>
              <a:t>MCD43 is for full snow covered pixels</a:t>
            </a:r>
          </a:p>
          <a:p>
            <a:r>
              <a:rPr lang="en-US" dirty="0"/>
              <a:t>“Surface albedo” or “whole pixel albedo”</a:t>
            </a:r>
          </a:p>
          <a:p>
            <a:endParaRPr lang="en-US" dirty="0"/>
          </a:p>
          <a:p>
            <a:r>
              <a:rPr lang="en-US" dirty="0"/>
              <a:t>WE DO GRAIN SIZE. Not sensitive to solar zenith</a:t>
            </a:r>
          </a:p>
          <a:p>
            <a:pPr marL="0" indent="0">
              <a:buNone/>
            </a:pPr>
            <a:endParaRPr lang="en-US" dirty="0"/>
          </a:p>
          <a:p>
            <a:pPr marL="0" indent="0">
              <a:buNone/>
            </a:pPr>
            <a:endParaRPr lang="en-US" dirty="0"/>
          </a:p>
        </p:txBody>
      </p:sp>
      <p:sp>
        <p:nvSpPr>
          <p:cNvPr id="4" name="Slide Number Placeholder 3"/>
          <p:cNvSpPr>
            <a:spLocks noGrp="1"/>
          </p:cNvSpPr>
          <p:nvPr>
            <p:ph type="sldNum" sz="quarter" idx="5"/>
          </p:nvPr>
        </p:nvSpPr>
        <p:spPr/>
        <p:txBody>
          <a:bodyPr/>
          <a:lstStyle/>
          <a:p>
            <a:fld id="{4A144E88-B0F2-864F-ACC0-F1746D412291}" type="slidenum">
              <a:rPr lang="en-US" smtClean="0"/>
              <a:t>2</a:t>
            </a:fld>
            <a:endParaRPr lang="en-US"/>
          </a:p>
        </p:txBody>
      </p:sp>
    </p:spTree>
    <p:extLst>
      <p:ext uri="{BB962C8B-B14F-4D97-AF65-F5344CB8AC3E}">
        <p14:creationId xmlns:p14="http://schemas.microsoft.com/office/powerpoint/2010/main" val="4742231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snow products are ideal candidates for fusion given the small bias. This figure shows the 500m MODIS on the left, the 30m Landsat in the Center and the fused 30m daily product on the right. We used a 2 stage machine learning model for this work.</a:t>
            </a:r>
          </a:p>
          <a:p>
            <a:r>
              <a:rPr lang="en-US" dirty="0"/>
              <a:t>We plan on producing a 19 year record for the Sierra Nevada early in 2020 as part of a project funded by the Department of Fish and wildlife. </a:t>
            </a:r>
          </a:p>
        </p:txBody>
      </p:sp>
      <p:sp>
        <p:nvSpPr>
          <p:cNvPr id="4" name="Slide Number Placeholder 3"/>
          <p:cNvSpPr>
            <a:spLocks noGrp="1"/>
          </p:cNvSpPr>
          <p:nvPr>
            <p:ph type="sldNum" sz="quarter" idx="5"/>
          </p:nvPr>
        </p:nvSpPr>
        <p:spPr/>
        <p:txBody>
          <a:bodyPr/>
          <a:lstStyle/>
          <a:p>
            <a:fld id="{4A144E88-B0F2-864F-ACC0-F1746D412291}" type="slidenum">
              <a:rPr lang="en-US" smtClean="0"/>
              <a:t>20</a:t>
            </a:fld>
            <a:endParaRPr lang="en-US"/>
          </a:p>
        </p:txBody>
      </p:sp>
    </p:spTree>
    <p:extLst>
      <p:ext uri="{BB962C8B-B14F-4D97-AF65-F5344CB8AC3E}">
        <p14:creationId xmlns:p14="http://schemas.microsoft.com/office/powerpoint/2010/main" val="40548994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false color 30m, snow fraction 30m from Landsat, snow fraction 500m from MODIS, downscaled 30m daily fused</a:t>
            </a:r>
          </a:p>
          <a:p>
            <a:r>
              <a:rPr lang="en-US" dirty="0"/>
              <a:t>Deep shadowing is an issue with the Landsat observation, but not the fused product.</a:t>
            </a:r>
          </a:p>
          <a:p>
            <a:r>
              <a:rPr lang="en-US" dirty="0"/>
              <a:t>Improved snow fraction over whole image be especially at snow line where MODIS sees mixed pixels</a:t>
            </a:r>
          </a:p>
          <a:p>
            <a:endParaRPr lang="en-US" dirty="0"/>
          </a:p>
        </p:txBody>
      </p:sp>
      <p:sp>
        <p:nvSpPr>
          <p:cNvPr id="4" name="Slide Number Placeholder 3"/>
          <p:cNvSpPr>
            <a:spLocks noGrp="1"/>
          </p:cNvSpPr>
          <p:nvPr>
            <p:ph type="sldNum" sz="quarter" idx="5"/>
          </p:nvPr>
        </p:nvSpPr>
        <p:spPr/>
        <p:txBody>
          <a:bodyPr/>
          <a:lstStyle/>
          <a:p>
            <a:fld id="{4A144E88-B0F2-864F-ACC0-F1746D412291}" type="slidenum">
              <a:rPr lang="en-US" smtClean="0"/>
              <a:t>21</a:t>
            </a:fld>
            <a:endParaRPr lang="en-US"/>
          </a:p>
        </p:txBody>
      </p:sp>
    </p:spTree>
    <p:extLst>
      <p:ext uri="{BB962C8B-B14F-4D97-AF65-F5344CB8AC3E}">
        <p14:creationId xmlns:p14="http://schemas.microsoft.com/office/powerpoint/2010/main" val="18684549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false color 30m, snow fraction 30m from Landsat, snow fraction 500m from MODIS, downscaled 30m daily fused</a:t>
            </a:r>
          </a:p>
          <a:p>
            <a:r>
              <a:rPr lang="en-US" dirty="0"/>
              <a:t>Deep shadowing is an issue with the Landsat observation, but not the fused product.</a:t>
            </a:r>
          </a:p>
          <a:p>
            <a:r>
              <a:rPr lang="en-US" dirty="0"/>
              <a:t>Improved snow fraction over whole image be especially at snow line where MODIS sees mixed pixels</a:t>
            </a:r>
          </a:p>
          <a:p>
            <a:endParaRPr lang="en-US" dirty="0"/>
          </a:p>
        </p:txBody>
      </p:sp>
      <p:sp>
        <p:nvSpPr>
          <p:cNvPr id="4" name="Slide Number Placeholder 3"/>
          <p:cNvSpPr>
            <a:spLocks noGrp="1"/>
          </p:cNvSpPr>
          <p:nvPr>
            <p:ph type="sldNum" sz="quarter" idx="5"/>
          </p:nvPr>
        </p:nvSpPr>
        <p:spPr/>
        <p:txBody>
          <a:bodyPr/>
          <a:lstStyle/>
          <a:p>
            <a:fld id="{4A144E88-B0F2-864F-ACC0-F1746D412291}" type="slidenum">
              <a:rPr lang="en-US" smtClean="0"/>
              <a:t>22</a:t>
            </a:fld>
            <a:endParaRPr lang="en-US"/>
          </a:p>
        </p:txBody>
      </p:sp>
    </p:spTree>
    <p:extLst>
      <p:ext uri="{BB962C8B-B14F-4D97-AF65-F5344CB8AC3E}">
        <p14:creationId xmlns:p14="http://schemas.microsoft.com/office/powerpoint/2010/main" val="14816865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plan on fusing grain sizes next. Given the uncertainty in retrievals in pixels with low snow fractions shown with red arrows, we hope to increase the accuracy of the daily product near the snowline where melt is occurring and snow albedo is important.</a:t>
            </a:r>
          </a:p>
        </p:txBody>
      </p:sp>
      <p:sp>
        <p:nvSpPr>
          <p:cNvPr id="4" name="Slide Number Placeholder 3"/>
          <p:cNvSpPr>
            <a:spLocks noGrp="1"/>
          </p:cNvSpPr>
          <p:nvPr>
            <p:ph type="sldNum" sz="quarter" idx="5"/>
          </p:nvPr>
        </p:nvSpPr>
        <p:spPr/>
        <p:txBody>
          <a:bodyPr/>
          <a:lstStyle/>
          <a:p>
            <a:fld id="{4A144E88-B0F2-864F-ACC0-F1746D412291}" type="slidenum">
              <a:rPr lang="en-US" smtClean="0"/>
              <a:t>23</a:t>
            </a:fld>
            <a:endParaRPr lang="en-US"/>
          </a:p>
        </p:txBody>
      </p:sp>
    </p:spTree>
    <p:extLst>
      <p:ext uri="{BB962C8B-B14F-4D97-AF65-F5344CB8AC3E}">
        <p14:creationId xmlns:p14="http://schemas.microsoft.com/office/powerpoint/2010/main" val="42758457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that I’ve take you through our remote sensing retrievals, I’m going to show you a few examples of the data in use. The first real use was in estimating snow water equivalent for the Sierra Nevada in an energy balance reconstruction model we call </a:t>
            </a:r>
            <a:r>
              <a:rPr lang="en-US" dirty="0" err="1"/>
              <a:t>ParBal</a:t>
            </a:r>
            <a:r>
              <a:rPr lang="en-US" dirty="0"/>
              <a:t>. With the MODIS snow surface properties we were able to accurately estimate SWE when compared to snow pillows and snow courses. </a:t>
            </a:r>
          </a:p>
        </p:txBody>
      </p:sp>
      <p:sp>
        <p:nvSpPr>
          <p:cNvPr id="4" name="Slide Number Placeholder 3"/>
          <p:cNvSpPr>
            <a:spLocks noGrp="1"/>
          </p:cNvSpPr>
          <p:nvPr>
            <p:ph type="sldNum" sz="quarter" idx="5"/>
          </p:nvPr>
        </p:nvSpPr>
        <p:spPr/>
        <p:txBody>
          <a:bodyPr/>
          <a:lstStyle/>
          <a:p>
            <a:fld id="{4A144E88-B0F2-864F-ACC0-F1746D412291}" type="slidenum">
              <a:rPr lang="en-US" smtClean="0"/>
              <a:t>24</a:t>
            </a:fld>
            <a:endParaRPr lang="en-US"/>
          </a:p>
        </p:txBody>
      </p:sp>
    </p:spTree>
    <p:extLst>
      <p:ext uri="{BB962C8B-B14F-4D97-AF65-F5344CB8AC3E}">
        <p14:creationId xmlns:p14="http://schemas.microsoft.com/office/powerpoint/2010/main" val="11378748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My Co-author Ned also showed in 2016 that our full energy balance model, without ground observations, performed slightly better than spatial interpolation from snow pillows, having no systematic bias and 26% mean absolute error when compared to SWE from ASO. A temperature index reconstruction, the energy balance reconstruction, and the interpolation using the gap filled MODIS products were more accurate than the widely used SNODAS.</a:t>
            </a:r>
          </a:p>
        </p:txBody>
      </p:sp>
      <p:sp>
        <p:nvSpPr>
          <p:cNvPr id="4" name="Slide Number Placeholder 3"/>
          <p:cNvSpPr>
            <a:spLocks noGrp="1"/>
          </p:cNvSpPr>
          <p:nvPr>
            <p:ph type="sldNum" sz="quarter" idx="5"/>
          </p:nvPr>
        </p:nvSpPr>
        <p:spPr/>
        <p:txBody>
          <a:bodyPr/>
          <a:lstStyle/>
          <a:p>
            <a:fld id="{4A144E88-B0F2-864F-ACC0-F1746D412291}" type="slidenum">
              <a:rPr lang="en-US" smtClean="0"/>
              <a:t>25</a:t>
            </a:fld>
            <a:endParaRPr lang="en-US"/>
          </a:p>
        </p:txBody>
      </p:sp>
    </p:spTree>
    <p:extLst>
      <p:ext uri="{BB962C8B-B14F-4D97-AF65-F5344CB8AC3E}">
        <p14:creationId xmlns:p14="http://schemas.microsoft.com/office/powerpoint/2010/main" val="18434923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nice thing about this model is that it doesn’t require ground observations or uncertain precipitation estimates so we can apply it in regions with few observations like Afghanistan. </a:t>
            </a:r>
          </a:p>
        </p:txBody>
      </p:sp>
      <p:sp>
        <p:nvSpPr>
          <p:cNvPr id="4" name="Slide Number Placeholder 3"/>
          <p:cNvSpPr>
            <a:spLocks noGrp="1"/>
          </p:cNvSpPr>
          <p:nvPr>
            <p:ph type="sldNum" sz="quarter" idx="5"/>
          </p:nvPr>
        </p:nvSpPr>
        <p:spPr/>
        <p:txBody>
          <a:bodyPr/>
          <a:lstStyle/>
          <a:p>
            <a:fld id="{4A144E88-B0F2-864F-ACC0-F1746D412291}" type="slidenum">
              <a:rPr lang="en-US" smtClean="0"/>
              <a:t>26</a:t>
            </a:fld>
            <a:endParaRPr lang="en-US"/>
          </a:p>
        </p:txBody>
      </p:sp>
    </p:spTree>
    <p:extLst>
      <p:ext uri="{BB962C8B-B14F-4D97-AF65-F5344CB8AC3E}">
        <p14:creationId xmlns:p14="http://schemas.microsoft.com/office/powerpoint/2010/main" val="6096399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Times" charset="0"/>
                <a:ea typeface="ＭＳ Ｐゴシック" pitchFamily="-65" charset="-128"/>
                <a:cs typeface="ＭＳ Ｐゴシック" pitchFamily="-65" charset="-128"/>
              </a:rPr>
              <a:t>A central remote sensing task requires differentiating land surface areas.  This figure shows the 30m Landsat false color on the top row and a class map with 5 different surfaces on the bottom row.</a:t>
            </a:r>
            <a:endParaRPr lang="en-US" dirty="0"/>
          </a:p>
        </p:txBody>
      </p:sp>
      <p:sp>
        <p:nvSpPr>
          <p:cNvPr id="4" name="Slide Number Placeholder 3"/>
          <p:cNvSpPr>
            <a:spLocks noGrp="1"/>
          </p:cNvSpPr>
          <p:nvPr>
            <p:ph type="sldNum" sz="quarter" idx="10"/>
          </p:nvPr>
        </p:nvSpPr>
        <p:spPr/>
        <p:txBody>
          <a:bodyPr/>
          <a:lstStyle/>
          <a:p>
            <a:pPr>
              <a:defRPr/>
            </a:pPr>
            <a:fld id="{7F1DC3B2-7F30-8C4D-A366-CA6EB7D4C79F}" type="slidenum">
              <a:rPr lang="en-US" smtClean="0"/>
              <a:pPr>
                <a:defRPr/>
              </a:pPr>
              <a:t>27</a:t>
            </a:fld>
            <a:endParaRPr lang="en-US"/>
          </a:p>
        </p:txBody>
      </p:sp>
    </p:spTree>
    <p:extLst>
      <p:ext uri="{BB962C8B-B14F-4D97-AF65-F5344CB8AC3E}">
        <p14:creationId xmlns:p14="http://schemas.microsoft.com/office/powerpoint/2010/main" val="326006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Indus River basin we’re working with the Army Corp of engineers to forecast flow using the HEC-HMS model. Melt from </a:t>
            </a:r>
            <a:r>
              <a:rPr lang="en-US" dirty="0" err="1"/>
              <a:t>ParBal</a:t>
            </a:r>
            <a:r>
              <a:rPr lang="en-US" dirty="0"/>
              <a:t> shown in the top graph matched the magnitude well, but with some lag. When the melt was used in HEC-HMS we were able do match flow well except in the monsoon season where we’ll need to add rainfall</a:t>
            </a:r>
          </a:p>
        </p:txBody>
      </p:sp>
      <p:sp>
        <p:nvSpPr>
          <p:cNvPr id="4" name="Slide Number Placeholder 3"/>
          <p:cNvSpPr>
            <a:spLocks noGrp="1"/>
          </p:cNvSpPr>
          <p:nvPr>
            <p:ph type="sldNum" sz="quarter" idx="5"/>
          </p:nvPr>
        </p:nvSpPr>
        <p:spPr/>
        <p:txBody>
          <a:bodyPr/>
          <a:lstStyle/>
          <a:p>
            <a:fld id="{4A144E88-B0F2-864F-ACC0-F1746D412291}" type="slidenum">
              <a:rPr lang="en-US" smtClean="0"/>
              <a:t>28</a:t>
            </a:fld>
            <a:endParaRPr lang="en-US"/>
          </a:p>
        </p:txBody>
      </p:sp>
    </p:spTree>
    <p:extLst>
      <p:ext uri="{BB962C8B-B14F-4D97-AF65-F5344CB8AC3E}">
        <p14:creationId xmlns:p14="http://schemas.microsoft.com/office/powerpoint/2010/main" val="30458378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also using the snow surface properties in a project with NCAR to improve the National Water Model. We’re focusing on the Long-range forecast for the NWM for forecasts out to 30 days.</a:t>
            </a:r>
          </a:p>
        </p:txBody>
      </p:sp>
      <p:sp>
        <p:nvSpPr>
          <p:cNvPr id="4" name="Slide Number Placeholder 3"/>
          <p:cNvSpPr>
            <a:spLocks noGrp="1"/>
          </p:cNvSpPr>
          <p:nvPr>
            <p:ph type="sldNum" sz="quarter" idx="5"/>
          </p:nvPr>
        </p:nvSpPr>
        <p:spPr/>
        <p:txBody>
          <a:bodyPr/>
          <a:lstStyle/>
          <a:p>
            <a:fld id="{4A144E88-B0F2-864F-ACC0-F1746D412291}" type="slidenum">
              <a:rPr lang="en-US" smtClean="0"/>
              <a:t>29</a:t>
            </a:fld>
            <a:endParaRPr lang="en-US"/>
          </a:p>
        </p:txBody>
      </p:sp>
    </p:spTree>
    <p:extLst>
      <p:ext uri="{BB962C8B-B14F-4D97-AF65-F5344CB8AC3E}">
        <p14:creationId xmlns:p14="http://schemas.microsoft.com/office/powerpoint/2010/main" val="3857060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 talk about snow surface properties, I mean: fractional snow cover, snow grain size from which we can derive clean snow albedo, and the additional absorption from dust also called delta vis which when combined with the grain size can give you the actual snow albedo. </a:t>
            </a:r>
          </a:p>
          <a:p>
            <a:r>
              <a:rPr lang="en-US" dirty="0"/>
              <a:t>Snow is interesting to view from satellites because it changes faster than other land surfaces but slower than clouds. There are a mix of satellites with different characteristics that are helpful for measuring snow.</a:t>
            </a:r>
          </a:p>
        </p:txBody>
      </p:sp>
      <p:sp>
        <p:nvSpPr>
          <p:cNvPr id="4" name="Slide Number Placeholder 3"/>
          <p:cNvSpPr>
            <a:spLocks noGrp="1"/>
          </p:cNvSpPr>
          <p:nvPr>
            <p:ph type="sldNum" sz="quarter" idx="5"/>
          </p:nvPr>
        </p:nvSpPr>
        <p:spPr/>
        <p:txBody>
          <a:bodyPr/>
          <a:lstStyle/>
          <a:p>
            <a:fld id="{4A144E88-B0F2-864F-ACC0-F1746D412291}" type="slidenum">
              <a:rPr lang="en-US" smtClean="0"/>
              <a:t>3</a:t>
            </a:fld>
            <a:endParaRPr lang="en-US"/>
          </a:p>
        </p:txBody>
      </p:sp>
    </p:spTree>
    <p:extLst>
      <p:ext uri="{BB962C8B-B14F-4D97-AF65-F5344CB8AC3E}">
        <p14:creationId xmlns:p14="http://schemas.microsoft.com/office/powerpoint/2010/main" val="27511180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example are comparisons with the global climate model run at GFDL. </a:t>
            </a:r>
          </a:p>
        </p:txBody>
      </p:sp>
      <p:sp>
        <p:nvSpPr>
          <p:cNvPr id="4" name="Slide Number Placeholder 3"/>
          <p:cNvSpPr>
            <a:spLocks noGrp="1"/>
          </p:cNvSpPr>
          <p:nvPr>
            <p:ph type="sldNum" sz="quarter" idx="5"/>
          </p:nvPr>
        </p:nvSpPr>
        <p:spPr/>
        <p:txBody>
          <a:bodyPr/>
          <a:lstStyle/>
          <a:p>
            <a:fld id="{4A144E88-B0F2-864F-ACC0-F1746D412291}" type="slidenum">
              <a:rPr lang="en-US" smtClean="0"/>
              <a:t>30</a:t>
            </a:fld>
            <a:endParaRPr lang="en-US"/>
          </a:p>
        </p:txBody>
      </p:sp>
    </p:spTree>
    <p:extLst>
      <p:ext uri="{BB962C8B-B14F-4D97-AF65-F5344CB8AC3E}">
        <p14:creationId xmlns:p14="http://schemas.microsoft.com/office/powerpoint/2010/main" val="40404277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144E88-B0F2-864F-ACC0-F1746D412291}" type="slidenum">
              <a:rPr lang="en-US" smtClean="0"/>
              <a:t>31</a:t>
            </a:fld>
            <a:endParaRPr lang="en-US"/>
          </a:p>
        </p:txBody>
      </p:sp>
    </p:spTree>
    <p:extLst>
      <p:ext uri="{BB962C8B-B14F-4D97-AF65-F5344CB8AC3E}">
        <p14:creationId xmlns:p14="http://schemas.microsoft.com/office/powerpoint/2010/main" val="28332549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144E88-B0F2-864F-ACC0-F1746D412291}" type="slidenum">
              <a:rPr lang="en-US" smtClean="0"/>
              <a:t>32</a:t>
            </a:fld>
            <a:endParaRPr lang="en-US"/>
          </a:p>
        </p:txBody>
      </p:sp>
    </p:spTree>
    <p:extLst>
      <p:ext uri="{BB962C8B-B14F-4D97-AF65-F5344CB8AC3E}">
        <p14:creationId xmlns:p14="http://schemas.microsoft.com/office/powerpoint/2010/main" val="3002740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talk I’ll touch on the set of satellites here. Primarily we use MODIS Terra with Landsat 5,7, and 8 for validation. However, MODIS is likely reaching near the end of its lifespan so along with Kat Bormann, I’ve been working on VIIRS to become the future work horse. Landsat 8 has an advantage over Landsat 5&amp;7 in that is doesn’t saturate in the visible bands over snow an advantage for retrieving snow albedo. We expect with generalized processing at CU Boulder we’ll soon be using Sentinel as well, most likely the homogenized Landsat/Sentinel data. Commercial satellite data can also be used and is a hot topic right now as you have seen with the last 2 talks.</a:t>
            </a:r>
          </a:p>
        </p:txBody>
      </p:sp>
      <p:sp>
        <p:nvSpPr>
          <p:cNvPr id="4" name="Slide Number Placeholder 3"/>
          <p:cNvSpPr>
            <a:spLocks noGrp="1"/>
          </p:cNvSpPr>
          <p:nvPr>
            <p:ph type="sldNum" sz="quarter" idx="5"/>
          </p:nvPr>
        </p:nvSpPr>
        <p:spPr/>
        <p:txBody>
          <a:bodyPr/>
          <a:lstStyle/>
          <a:p>
            <a:fld id="{4A144E88-B0F2-864F-ACC0-F1746D412291}" type="slidenum">
              <a:rPr lang="en-US" smtClean="0"/>
              <a:t>4</a:t>
            </a:fld>
            <a:endParaRPr lang="en-US"/>
          </a:p>
        </p:txBody>
      </p:sp>
    </p:spTree>
    <p:extLst>
      <p:ext uri="{BB962C8B-B14F-4D97-AF65-F5344CB8AC3E}">
        <p14:creationId xmlns:p14="http://schemas.microsoft.com/office/powerpoint/2010/main" val="1543855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don’t get the spatial </a:t>
            </a:r>
            <a:r>
              <a:rPr lang="en-US" dirty="0" err="1"/>
              <a:t>dirstriboution</a:t>
            </a:r>
            <a:r>
              <a:rPr lang="en-US" dirty="0"/>
              <a:t> right you aren’t going to get the</a:t>
            </a:r>
            <a:r>
              <a:rPr lang="en-US" baseline="0" dirty="0"/>
              <a:t> storages and fluxes right</a:t>
            </a:r>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7F1DC3B2-7F30-8C4D-A366-CA6EB7D4C79F}" type="slidenum">
              <a:rPr lang="en-US" smtClean="0"/>
              <a:pPr>
                <a:defRPr/>
              </a:pPr>
              <a:t>5</a:t>
            </a:fld>
            <a:endParaRPr lang="en-US"/>
          </a:p>
        </p:txBody>
      </p:sp>
    </p:spTree>
    <p:extLst>
      <p:ext uri="{BB962C8B-B14F-4D97-AF65-F5344CB8AC3E}">
        <p14:creationId xmlns:p14="http://schemas.microsoft.com/office/powerpoint/2010/main" val="2710511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issue with optical data and any algorithm is: even on a relatively clear day</a:t>
            </a:r>
            <a:r>
              <a:rPr lang="en-US" baseline="0" dirty="0"/>
              <a:t> – data gaps still exist. On some days, only parts of a mountain range can be viewed. And on others, virtually no part.</a:t>
            </a:r>
            <a:endParaRPr lang="en-US" dirty="0"/>
          </a:p>
        </p:txBody>
      </p:sp>
      <p:sp>
        <p:nvSpPr>
          <p:cNvPr id="4" name="Slide Number Placeholder 3"/>
          <p:cNvSpPr>
            <a:spLocks noGrp="1"/>
          </p:cNvSpPr>
          <p:nvPr>
            <p:ph type="sldNum" sz="quarter" idx="10"/>
          </p:nvPr>
        </p:nvSpPr>
        <p:spPr/>
        <p:txBody>
          <a:bodyPr/>
          <a:lstStyle/>
          <a:p>
            <a:pPr>
              <a:defRPr/>
            </a:pPr>
            <a:fld id="{7F1DC3B2-7F30-8C4D-A366-CA6EB7D4C79F}" type="slidenum">
              <a:rPr lang="en-US" smtClean="0"/>
              <a:pPr>
                <a:defRPr/>
              </a:pPr>
              <a:t>6</a:t>
            </a:fld>
            <a:endParaRPr lang="en-US"/>
          </a:p>
        </p:txBody>
      </p:sp>
    </p:spTree>
    <p:extLst>
      <p:ext uri="{BB962C8B-B14F-4D97-AF65-F5344CB8AC3E}">
        <p14:creationId xmlns:p14="http://schemas.microsoft.com/office/powerpoint/2010/main" val="3517553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Jeff Dozier</a:t>
            </a:r>
            <a:r>
              <a:rPr lang="en-US" baseline="0" dirty="0"/>
              <a:t> showed us in 2008 how the sensor view zenith, effects snow cover mapping. The top graph shows the view zenith angle and the bottom show the snow maps. On the top left which is April 8, you have satellite view zenith angles from 0 to 10 degrees and on the right on April 9, the view zenith ranges from 56 to 66 degrees. You can see that the snow mapping appears quite different, especially in the forested areas.</a:t>
            </a:r>
            <a:endParaRPr lang="en-US" dirty="0"/>
          </a:p>
        </p:txBody>
      </p:sp>
      <p:sp>
        <p:nvSpPr>
          <p:cNvPr id="4" name="Slide Number Placeholder 3"/>
          <p:cNvSpPr>
            <a:spLocks noGrp="1"/>
          </p:cNvSpPr>
          <p:nvPr>
            <p:ph type="sldNum" sz="quarter" idx="10"/>
          </p:nvPr>
        </p:nvSpPr>
        <p:spPr/>
        <p:txBody>
          <a:bodyPr/>
          <a:lstStyle/>
          <a:p>
            <a:pPr>
              <a:defRPr/>
            </a:pPr>
            <a:fld id="{7F1DC3B2-7F30-8C4D-A366-CA6EB7D4C79F}" type="slidenum">
              <a:rPr lang="en-US" smtClean="0"/>
              <a:pPr>
                <a:defRPr/>
              </a:pPr>
              <a:t>7</a:t>
            </a:fld>
            <a:endParaRPr lang="en-US"/>
          </a:p>
        </p:txBody>
      </p:sp>
    </p:spTree>
    <p:extLst>
      <p:ext uri="{BB962C8B-B14F-4D97-AF65-F5344CB8AC3E}">
        <p14:creationId xmlns:p14="http://schemas.microsoft.com/office/powerpoint/2010/main" val="941585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forested areas, off-nadir views can present even more difficulty for satellite observations. This</a:t>
            </a:r>
            <a:r>
              <a:rPr lang="en-US" baseline="0" dirty="0"/>
              <a:t> figure shows the profile view and plan views for a satellite view angle of 0 degrees and where the view zenith angle equals 55 degrees. The footprint of the satellite changes from the little square to the big rectangle. In addition the off nadir views see much more of the trees than the nadir view. The percent tree canopy more than doubles going from 26 to 63</a:t>
            </a:r>
            <a:endParaRPr lang="en-US" dirty="0"/>
          </a:p>
        </p:txBody>
      </p:sp>
      <p:sp>
        <p:nvSpPr>
          <p:cNvPr id="4" name="Slide Number Placeholder 3"/>
          <p:cNvSpPr>
            <a:spLocks noGrp="1"/>
          </p:cNvSpPr>
          <p:nvPr>
            <p:ph type="sldNum" sz="quarter" idx="10"/>
          </p:nvPr>
        </p:nvSpPr>
        <p:spPr/>
        <p:txBody>
          <a:bodyPr/>
          <a:lstStyle/>
          <a:p>
            <a:pPr>
              <a:defRPr/>
            </a:pPr>
            <a:fld id="{7F1DC3B2-7F30-8C4D-A366-CA6EB7D4C79F}" type="slidenum">
              <a:rPr lang="en-US" smtClean="0"/>
              <a:pPr>
                <a:defRPr/>
              </a:pPr>
              <a:t>8</a:t>
            </a:fld>
            <a:endParaRPr lang="en-US"/>
          </a:p>
        </p:txBody>
      </p:sp>
    </p:spTree>
    <p:extLst>
      <p:ext uri="{BB962C8B-B14F-4D97-AF65-F5344CB8AC3E}">
        <p14:creationId xmlns:p14="http://schemas.microsoft.com/office/powerpoint/2010/main" val="2377842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Most folks looking at snow don’t want to deal with all these issues. So, we have. We apply an adjustment to account for forests that obscure the ground surface from satellites, apply advanced cloud filtering and account for off-nadir views by weighting the nadir views more heavily than off nadir views. The products we create are spatially and temporally complete, or gap-filled.</a:t>
            </a:r>
            <a:endParaRPr lang="en-US" dirty="0"/>
          </a:p>
        </p:txBody>
      </p:sp>
      <p:sp>
        <p:nvSpPr>
          <p:cNvPr id="4" name="Slide Number Placeholder 3"/>
          <p:cNvSpPr>
            <a:spLocks noGrp="1"/>
          </p:cNvSpPr>
          <p:nvPr>
            <p:ph type="sldNum" sz="quarter" idx="10"/>
          </p:nvPr>
        </p:nvSpPr>
        <p:spPr/>
        <p:txBody>
          <a:bodyPr/>
          <a:lstStyle/>
          <a:p>
            <a:pPr>
              <a:defRPr/>
            </a:pPr>
            <a:fld id="{7F1DC3B2-7F30-8C4D-A366-CA6EB7D4C79F}" type="slidenum">
              <a:rPr lang="en-US" smtClean="0"/>
              <a:pPr>
                <a:defRPr/>
              </a:pPr>
              <a:t>9</a:t>
            </a:fld>
            <a:endParaRPr lang="en-US"/>
          </a:p>
        </p:txBody>
      </p:sp>
    </p:spTree>
    <p:extLst>
      <p:ext uri="{BB962C8B-B14F-4D97-AF65-F5344CB8AC3E}">
        <p14:creationId xmlns:p14="http://schemas.microsoft.com/office/powerpoint/2010/main" val="2622845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079AB72-C8E4-544E-811B-D40925CB9BB4}" type="datetime1">
              <a:rPr lang="en-US" smtClean="0"/>
              <a:t>2/3/20</a:t>
            </a:fld>
            <a:endParaRPr lang="en-US"/>
          </a:p>
        </p:txBody>
      </p:sp>
      <p:sp>
        <p:nvSpPr>
          <p:cNvPr id="5" name="Footer Placeholder 4"/>
          <p:cNvSpPr>
            <a:spLocks noGrp="1"/>
          </p:cNvSpPr>
          <p:nvPr>
            <p:ph type="ftr" sz="quarter" idx="11"/>
          </p:nvPr>
        </p:nvSpPr>
        <p:spPr/>
        <p:txBody>
          <a:bodyPr/>
          <a:lstStyle/>
          <a:p>
            <a:r>
              <a:rPr lang="en-US"/>
              <a:t>American Geophysical Union Fall Meeting December 12, 2019</a:t>
            </a:r>
          </a:p>
        </p:txBody>
      </p:sp>
      <p:sp>
        <p:nvSpPr>
          <p:cNvPr id="6" name="Slide Number Placeholder 5"/>
          <p:cNvSpPr>
            <a:spLocks noGrp="1"/>
          </p:cNvSpPr>
          <p:nvPr>
            <p:ph type="sldNum" sz="quarter" idx="12"/>
          </p:nvPr>
        </p:nvSpPr>
        <p:spPr/>
        <p:txBody>
          <a:bodyPr/>
          <a:lstStyle/>
          <a:p>
            <a:fld id="{BDC7FDD3-5479-B94B-92D6-80C8B6A72FC9}" type="slidenum">
              <a:rPr lang="en-US" smtClean="0"/>
              <a:t>‹#›</a:t>
            </a:fld>
            <a:endParaRPr lang="en-US"/>
          </a:p>
        </p:txBody>
      </p:sp>
    </p:spTree>
    <p:extLst>
      <p:ext uri="{BB962C8B-B14F-4D97-AF65-F5344CB8AC3E}">
        <p14:creationId xmlns:p14="http://schemas.microsoft.com/office/powerpoint/2010/main" val="2577702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78B428-0552-8A41-8593-769ADF093B62}" type="datetime1">
              <a:rPr lang="en-US" smtClean="0"/>
              <a:t>2/3/20</a:t>
            </a:fld>
            <a:endParaRPr lang="en-US"/>
          </a:p>
        </p:txBody>
      </p:sp>
      <p:sp>
        <p:nvSpPr>
          <p:cNvPr id="5" name="Footer Placeholder 4"/>
          <p:cNvSpPr>
            <a:spLocks noGrp="1"/>
          </p:cNvSpPr>
          <p:nvPr>
            <p:ph type="ftr" sz="quarter" idx="11"/>
          </p:nvPr>
        </p:nvSpPr>
        <p:spPr/>
        <p:txBody>
          <a:bodyPr/>
          <a:lstStyle/>
          <a:p>
            <a:r>
              <a:rPr lang="en-US"/>
              <a:t>American Geophysical Union Fall Meeting December 12, 2019</a:t>
            </a:r>
          </a:p>
        </p:txBody>
      </p:sp>
      <p:sp>
        <p:nvSpPr>
          <p:cNvPr id="6" name="Slide Number Placeholder 5"/>
          <p:cNvSpPr>
            <a:spLocks noGrp="1"/>
          </p:cNvSpPr>
          <p:nvPr>
            <p:ph type="sldNum" sz="quarter" idx="12"/>
          </p:nvPr>
        </p:nvSpPr>
        <p:spPr/>
        <p:txBody>
          <a:bodyPr/>
          <a:lstStyle/>
          <a:p>
            <a:fld id="{BDC7FDD3-5479-B94B-92D6-80C8B6A72FC9}" type="slidenum">
              <a:rPr lang="en-US" smtClean="0"/>
              <a:t>‹#›</a:t>
            </a:fld>
            <a:endParaRPr lang="en-US"/>
          </a:p>
        </p:txBody>
      </p:sp>
    </p:spTree>
    <p:extLst>
      <p:ext uri="{BB962C8B-B14F-4D97-AF65-F5344CB8AC3E}">
        <p14:creationId xmlns:p14="http://schemas.microsoft.com/office/powerpoint/2010/main" val="2017301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BB1669-97C6-754F-AD29-9ABCBCB2D94A}" type="datetime1">
              <a:rPr lang="en-US" smtClean="0"/>
              <a:t>2/3/20</a:t>
            </a:fld>
            <a:endParaRPr lang="en-US"/>
          </a:p>
        </p:txBody>
      </p:sp>
      <p:sp>
        <p:nvSpPr>
          <p:cNvPr id="5" name="Footer Placeholder 4"/>
          <p:cNvSpPr>
            <a:spLocks noGrp="1"/>
          </p:cNvSpPr>
          <p:nvPr>
            <p:ph type="ftr" sz="quarter" idx="11"/>
          </p:nvPr>
        </p:nvSpPr>
        <p:spPr/>
        <p:txBody>
          <a:bodyPr/>
          <a:lstStyle/>
          <a:p>
            <a:r>
              <a:rPr lang="en-US"/>
              <a:t>American Geophysical Union Fall Meeting December 12, 2019</a:t>
            </a:r>
          </a:p>
        </p:txBody>
      </p:sp>
      <p:sp>
        <p:nvSpPr>
          <p:cNvPr id="6" name="Slide Number Placeholder 5"/>
          <p:cNvSpPr>
            <a:spLocks noGrp="1"/>
          </p:cNvSpPr>
          <p:nvPr>
            <p:ph type="sldNum" sz="quarter" idx="12"/>
          </p:nvPr>
        </p:nvSpPr>
        <p:spPr/>
        <p:txBody>
          <a:bodyPr/>
          <a:lstStyle/>
          <a:p>
            <a:fld id="{BDC7FDD3-5479-B94B-92D6-80C8B6A72FC9}" type="slidenum">
              <a:rPr lang="en-US" smtClean="0"/>
              <a:t>‹#›</a:t>
            </a:fld>
            <a:endParaRPr lang="en-US"/>
          </a:p>
        </p:txBody>
      </p:sp>
    </p:spTree>
    <p:extLst>
      <p:ext uri="{BB962C8B-B14F-4D97-AF65-F5344CB8AC3E}">
        <p14:creationId xmlns:p14="http://schemas.microsoft.com/office/powerpoint/2010/main" val="1752113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DE74BD-67BC-9D4E-B614-E3609DFFE7A2}" type="datetime1">
              <a:rPr lang="en-US" smtClean="0"/>
              <a:t>2/3/20</a:t>
            </a:fld>
            <a:endParaRPr lang="en-US"/>
          </a:p>
        </p:txBody>
      </p:sp>
      <p:sp>
        <p:nvSpPr>
          <p:cNvPr id="5" name="Footer Placeholder 4"/>
          <p:cNvSpPr>
            <a:spLocks noGrp="1"/>
          </p:cNvSpPr>
          <p:nvPr>
            <p:ph type="ftr" sz="quarter" idx="11"/>
          </p:nvPr>
        </p:nvSpPr>
        <p:spPr/>
        <p:txBody>
          <a:bodyPr/>
          <a:lstStyle/>
          <a:p>
            <a:r>
              <a:rPr lang="en-US"/>
              <a:t>American Geophysical Union Fall Meeting December 12, 2019</a:t>
            </a:r>
          </a:p>
        </p:txBody>
      </p:sp>
      <p:sp>
        <p:nvSpPr>
          <p:cNvPr id="6" name="Slide Number Placeholder 5"/>
          <p:cNvSpPr>
            <a:spLocks noGrp="1"/>
          </p:cNvSpPr>
          <p:nvPr>
            <p:ph type="sldNum" sz="quarter" idx="12"/>
          </p:nvPr>
        </p:nvSpPr>
        <p:spPr/>
        <p:txBody>
          <a:bodyPr/>
          <a:lstStyle/>
          <a:p>
            <a:fld id="{BDC7FDD3-5479-B94B-92D6-80C8B6A72FC9}" type="slidenum">
              <a:rPr lang="en-US" smtClean="0"/>
              <a:t>‹#›</a:t>
            </a:fld>
            <a:endParaRPr lang="en-US"/>
          </a:p>
        </p:txBody>
      </p:sp>
    </p:spTree>
    <p:extLst>
      <p:ext uri="{BB962C8B-B14F-4D97-AF65-F5344CB8AC3E}">
        <p14:creationId xmlns:p14="http://schemas.microsoft.com/office/powerpoint/2010/main" val="2816692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680953-33C2-9A4E-9167-108C7979D626}" type="datetime1">
              <a:rPr lang="en-US" smtClean="0"/>
              <a:t>2/3/20</a:t>
            </a:fld>
            <a:endParaRPr lang="en-US"/>
          </a:p>
        </p:txBody>
      </p:sp>
      <p:sp>
        <p:nvSpPr>
          <p:cNvPr id="5" name="Footer Placeholder 4"/>
          <p:cNvSpPr>
            <a:spLocks noGrp="1"/>
          </p:cNvSpPr>
          <p:nvPr>
            <p:ph type="ftr" sz="quarter" idx="11"/>
          </p:nvPr>
        </p:nvSpPr>
        <p:spPr/>
        <p:txBody>
          <a:bodyPr/>
          <a:lstStyle/>
          <a:p>
            <a:r>
              <a:rPr lang="en-US"/>
              <a:t>American Geophysical Union Fall Meeting December 12, 2019</a:t>
            </a:r>
          </a:p>
        </p:txBody>
      </p:sp>
      <p:sp>
        <p:nvSpPr>
          <p:cNvPr id="6" name="Slide Number Placeholder 5"/>
          <p:cNvSpPr>
            <a:spLocks noGrp="1"/>
          </p:cNvSpPr>
          <p:nvPr>
            <p:ph type="sldNum" sz="quarter" idx="12"/>
          </p:nvPr>
        </p:nvSpPr>
        <p:spPr/>
        <p:txBody>
          <a:bodyPr/>
          <a:lstStyle/>
          <a:p>
            <a:fld id="{BDC7FDD3-5479-B94B-92D6-80C8B6A72FC9}" type="slidenum">
              <a:rPr lang="en-US" smtClean="0"/>
              <a:t>‹#›</a:t>
            </a:fld>
            <a:endParaRPr lang="en-US"/>
          </a:p>
        </p:txBody>
      </p:sp>
    </p:spTree>
    <p:extLst>
      <p:ext uri="{BB962C8B-B14F-4D97-AF65-F5344CB8AC3E}">
        <p14:creationId xmlns:p14="http://schemas.microsoft.com/office/powerpoint/2010/main" val="617642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6BC93CC-8525-5448-AAAB-F3B8DA1ACF32}" type="datetime1">
              <a:rPr lang="en-US" smtClean="0"/>
              <a:t>2/3/20</a:t>
            </a:fld>
            <a:endParaRPr lang="en-US"/>
          </a:p>
        </p:txBody>
      </p:sp>
      <p:sp>
        <p:nvSpPr>
          <p:cNvPr id="6" name="Footer Placeholder 5"/>
          <p:cNvSpPr>
            <a:spLocks noGrp="1"/>
          </p:cNvSpPr>
          <p:nvPr>
            <p:ph type="ftr" sz="quarter" idx="11"/>
          </p:nvPr>
        </p:nvSpPr>
        <p:spPr/>
        <p:txBody>
          <a:bodyPr/>
          <a:lstStyle/>
          <a:p>
            <a:r>
              <a:rPr lang="en-US"/>
              <a:t>American Geophysical Union Fall Meeting December 12, 2019</a:t>
            </a:r>
          </a:p>
        </p:txBody>
      </p:sp>
      <p:sp>
        <p:nvSpPr>
          <p:cNvPr id="7" name="Slide Number Placeholder 6"/>
          <p:cNvSpPr>
            <a:spLocks noGrp="1"/>
          </p:cNvSpPr>
          <p:nvPr>
            <p:ph type="sldNum" sz="quarter" idx="12"/>
          </p:nvPr>
        </p:nvSpPr>
        <p:spPr/>
        <p:txBody>
          <a:bodyPr/>
          <a:lstStyle/>
          <a:p>
            <a:fld id="{BDC7FDD3-5479-B94B-92D6-80C8B6A72FC9}" type="slidenum">
              <a:rPr lang="en-US" smtClean="0"/>
              <a:t>‹#›</a:t>
            </a:fld>
            <a:endParaRPr lang="en-US"/>
          </a:p>
        </p:txBody>
      </p:sp>
    </p:spTree>
    <p:extLst>
      <p:ext uri="{BB962C8B-B14F-4D97-AF65-F5344CB8AC3E}">
        <p14:creationId xmlns:p14="http://schemas.microsoft.com/office/powerpoint/2010/main" val="3004944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88D019-92F3-444B-94F9-F4B37B9C7B0D}" type="datetime1">
              <a:rPr lang="en-US" smtClean="0"/>
              <a:t>2/3/20</a:t>
            </a:fld>
            <a:endParaRPr lang="en-US"/>
          </a:p>
        </p:txBody>
      </p:sp>
      <p:sp>
        <p:nvSpPr>
          <p:cNvPr id="8" name="Footer Placeholder 7"/>
          <p:cNvSpPr>
            <a:spLocks noGrp="1"/>
          </p:cNvSpPr>
          <p:nvPr>
            <p:ph type="ftr" sz="quarter" idx="11"/>
          </p:nvPr>
        </p:nvSpPr>
        <p:spPr/>
        <p:txBody>
          <a:bodyPr/>
          <a:lstStyle/>
          <a:p>
            <a:r>
              <a:rPr lang="en-US"/>
              <a:t>American Geophysical Union Fall Meeting December 12, 2019</a:t>
            </a:r>
          </a:p>
        </p:txBody>
      </p:sp>
      <p:sp>
        <p:nvSpPr>
          <p:cNvPr id="9" name="Slide Number Placeholder 8"/>
          <p:cNvSpPr>
            <a:spLocks noGrp="1"/>
          </p:cNvSpPr>
          <p:nvPr>
            <p:ph type="sldNum" sz="quarter" idx="12"/>
          </p:nvPr>
        </p:nvSpPr>
        <p:spPr/>
        <p:txBody>
          <a:bodyPr/>
          <a:lstStyle/>
          <a:p>
            <a:fld id="{BDC7FDD3-5479-B94B-92D6-80C8B6A72FC9}" type="slidenum">
              <a:rPr lang="en-US" smtClean="0"/>
              <a:t>‹#›</a:t>
            </a:fld>
            <a:endParaRPr lang="en-US"/>
          </a:p>
        </p:txBody>
      </p:sp>
    </p:spTree>
    <p:extLst>
      <p:ext uri="{BB962C8B-B14F-4D97-AF65-F5344CB8AC3E}">
        <p14:creationId xmlns:p14="http://schemas.microsoft.com/office/powerpoint/2010/main" val="1815851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BB2C24B-DFD5-3542-B7EA-BEED42CC7502}" type="datetime1">
              <a:rPr lang="en-US" smtClean="0"/>
              <a:t>2/3/20</a:t>
            </a:fld>
            <a:endParaRPr lang="en-US"/>
          </a:p>
        </p:txBody>
      </p:sp>
      <p:sp>
        <p:nvSpPr>
          <p:cNvPr id="4" name="Footer Placeholder 3"/>
          <p:cNvSpPr>
            <a:spLocks noGrp="1"/>
          </p:cNvSpPr>
          <p:nvPr>
            <p:ph type="ftr" sz="quarter" idx="11"/>
          </p:nvPr>
        </p:nvSpPr>
        <p:spPr/>
        <p:txBody>
          <a:bodyPr/>
          <a:lstStyle/>
          <a:p>
            <a:r>
              <a:rPr lang="en-US"/>
              <a:t>American Geophysical Union Fall Meeting December 12, 2019</a:t>
            </a:r>
          </a:p>
        </p:txBody>
      </p:sp>
      <p:sp>
        <p:nvSpPr>
          <p:cNvPr id="5" name="Slide Number Placeholder 4"/>
          <p:cNvSpPr>
            <a:spLocks noGrp="1"/>
          </p:cNvSpPr>
          <p:nvPr>
            <p:ph type="sldNum" sz="quarter" idx="12"/>
          </p:nvPr>
        </p:nvSpPr>
        <p:spPr/>
        <p:txBody>
          <a:bodyPr/>
          <a:lstStyle/>
          <a:p>
            <a:fld id="{BDC7FDD3-5479-B94B-92D6-80C8B6A72FC9}" type="slidenum">
              <a:rPr lang="en-US" smtClean="0"/>
              <a:t>‹#›</a:t>
            </a:fld>
            <a:endParaRPr lang="en-US"/>
          </a:p>
        </p:txBody>
      </p:sp>
    </p:spTree>
    <p:extLst>
      <p:ext uri="{BB962C8B-B14F-4D97-AF65-F5344CB8AC3E}">
        <p14:creationId xmlns:p14="http://schemas.microsoft.com/office/powerpoint/2010/main" val="1339125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0EA026-0E90-2443-8975-3583A0F2534C}" type="datetime1">
              <a:rPr lang="en-US" smtClean="0"/>
              <a:t>2/3/20</a:t>
            </a:fld>
            <a:endParaRPr lang="en-US"/>
          </a:p>
        </p:txBody>
      </p:sp>
      <p:sp>
        <p:nvSpPr>
          <p:cNvPr id="3" name="Footer Placeholder 2"/>
          <p:cNvSpPr>
            <a:spLocks noGrp="1"/>
          </p:cNvSpPr>
          <p:nvPr>
            <p:ph type="ftr" sz="quarter" idx="11"/>
          </p:nvPr>
        </p:nvSpPr>
        <p:spPr/>
        <p:txBody>
          <a:bodyPr/>
          <a:lstStyle/>
          <a:p>
            <a:r>
              <a:rPr lang="en-US"/>
              <a:t>American Geophysical Union Fall Meeting December 12, 2019</a:t>
            </a:r>
          </a:p>
        </p:txBody>
      </p:sp>
      <p:sp>
        <p:nvSpPr>
          <p:cNvPr id="4" name="Slide Number Placeholder 3"/>
          <p:cNvSpPr>
            <a:spLocks noGrp="1"/>
          </p:cNvSpPr>
          <p:nvPr>
            <p:ph type="sldNum" sz="quarter" idx="12"/>
          </p:nvPr>
        </p:nvSpPr>
        <p:spPr/>
        <p:txBody>
          <a:bodyPr/>
          <a:lstStyle/>
          <a:p>
            <a:fld id="{BDC7FDD3-5479-B94B-92D6-80C8B6A72FC9}" type="slidenum">
              <a:rPr lang="en-US" smtClean="0"/>
              <a:t>‹#›</a:t>
            </a:fld>
            <a:endParaRPr lang="en-US"/>
          </a:p>
        </p:txBody>
      </p:sp>
    </p:spTree>
    <p:extLst>
      <p:ext uri="{BB962C8B-B14F-4D97-AF65-F5344CB8AC3E}">
        <p14:creationId xmlns:p14="http://schemas.microsoft.com/office/powerpoint/2010/main" val="357625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7F10D9-7451-4B42-B0AC-B6368022B197}" type="datetime1">
              <a:rPr lang="en-US" smtClean="0"/>
              <a:t>2/3/20</a:t>
            </a:fld>
            <a:endParaRPr lang="en-US"/>
          </a:p>
        </p:txBody>
      </p:sp>
      <p:sp>
        <p:nvSpPr>
          <p:cNvPr id="6" name="Footer Placeholder 5"/>
          <p:cNvSpPr>
            <a:spLocks noGrp="1"/>
          </p:cNvSpPr>
          <p:nvPr>
            <p:ph type="ftr" sz="quarter" idx="11"/>
          </p:nvPr>
        </p:nvSpPr>
        <p:spPr/>
        <p:txBody>
          <a:bodyPr/>
          <a:lstStyle/>
          <a:p>
            <a:r>
              <a:rPr lang="en-US"/>
              <a:t>American Geophysical Union Fall Meeting December 12, 2019</a:t>
            </a:r>
          </a:p>
        </p:txBody>
      </p:sp>
      <p:sp>
        <p:nvSpPr>
          <p:cNvPr id="7" name="Slide Number Placeholder 6"/>
          <p:cNvSpPr>
            <a:spLocks noGrp="1"/>
          </p:cNvSpPr>
          <p:nvPr>
            <p:ph type="sldNum" sz="quarter" idx="12"/>
          </p:nvPr>
        </p:nvSpPr>
        <p:spPr/>
        <p:txBody>
          <a:bodyPr/>
          <a:lstStyle/>
          <a:p>
            <a:fld id="{BDC7FDD3-5479-B94B-92D6-80C8B6A72FC9}" type="slidenum">
              <a:rPr lang="en-US" smtClean="0"/>
              <a:t>‹#›</a:t>
            </a:fld>
            <a:endParaRPr lang="en-US"/>
          </a:p>
        </p:txBody>
      </p:sp>
    </p:spTree>
    <p:extLst>
      <p:ext uri="{BB962C8B-B14F-4D97-AF65-F5344CB8AC3E}">
        <p14:creationId xmlns:p14="http://schemas.microsoft.com/office/powerpoint/2010/main" val="1899796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0C0A1D-E5F9-F548-97FD-44E3F0B1BEBF}" type="datetime1">
              <a:rPr lang="en-US" smtClean="0"/>
              <a:t>2/3/20</a:t>
            </a:fld>
            <a:endParaRPr lang="en-US"/>
          </a:p>
        </p:txBody>
      </p:sp>
      <p:sp>
        <p:nvSpPr>
          <p:cNvPr id="6" name="Footer Placeholder 5"/>
          <p:cNvSpPr>
            <a:spLocks noGrp="1"/>
          </p:cNvSpPr>
          <p:nvPr>
            <p:ph type="ftr" sz="quarter" idx="11"/>
          </p:nvPr>
        </p:nvSpPr>
        <p:spPr/>
        <p:txBody>
          <a:bodyPr/>
          <a:lstStyle/>
          <a:p>
            <a:r>
              <a:rPr lang="en-US"/>
              <a:t>American Geophysical Union Fall Meeting December 12, 2019</a:t>
            </a:r>
          </a:p>
        </p:txBody>
      </p:sp>
      <p:sp>
        <p:nvSpPr>
          <p:cNvPr id="7" name="Slide Number Placeholder 6"/>
          <p:cNvSpPr>
            <a:spLocks noGrp="1"/>
          </p:cNvSpPr>
          <p:nvPr>
            <p:ph type="sldNum" sz="quarter" idx="12"/>
          </p:nvPr>
        </p:nvSpPr>
        <p:spPr/>
        <p:txBody>
          <a:bodyPr/>
          <a:lstStyle/>
          <a:p>
            <a:fld id="{BDC7FDD3-5479-B94B-92D6-80C8B6A72FC9}" type="slidenum">
              <a:rPr lang="en-US" smtClean="0"/>
              <a:t>‹#›</a:t>
            </a:fld>
            <a:endParaRPr lang="en-US"/>
          </a:p>
        </p:txBody>
      </p:sp>
    </p:spTree>
    <p:extLst>
      <p:ext uri="{BB962C8B-B14F-4D97-AF65-F5344CB8AC3E}">
        <p14:creationId xmlns:p14="http://schemas.microsoft.com/office/powerpoint/2010/main" val="2624725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AAAF96-B581-9146-A718-CF79295B93F0}" type="datetime1">
              <a:rPr lang="en-US" smtClean="0"/>
              <a:t>2/3/20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American Geophysical Union Fall Meeting December 12, 2019</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7FDD3-5479-B94B-92D6-80C8B6A72FC9}" type="slidenum">
              <a:rPr lang="en-US" smtClean="0"/>
              <a:t>‹#›</a:t>
            </a:fld>
            <a:endParaRPr lang="en-US"/>
          </a:p>
        </p:txBody>
      </p:sp>
    </p:spTree>
    <p:extLst>
      <p:ext uri="{BB962C8B-B14F-4D97-AF65-F5344CB8AC3E}">
        <p14:creationId xmlns:p14="http://schemas.microsoft.com/office/powerpoint/2010/main" val="28443330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tiff"/><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1.emf"/></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nsidc.org/snow-today"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67.png"/><Relationship Id="rId3" Type="http://schemas.openxmlformats.org/officeDocument/2006/relationships/image" Target="../media/image61.png"/><Relationship Id="rId7" Type="http://schemas.openxmlformats.org/officeDocument/2006/relationships/image" Target="../media/image64.png"/><Relationship Id="rId12" Type="http://schemas.microsoft.com/office/2007/relationships/hdphoto" Target="../media/hdphoto4.wdp"/><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66.png"/><Relationship Id="rId5" Type="http://schemas.openxmlformats.org/officeDocument/2006/relationships/image" Target="../media/image63.png"/><Relationship Id="rId15" Type="http://schemas.openxmlformats.org/officeDocument/2006/relationships/image" Target="../media/image68.png"/><Relationship Id="rId10" Type="http://schemas.microsoft.com/office/2007/relationships/hdphoto" Target="../media/hdphoto3.wdp"/><Relationship Id="rId4" Type="http://schemas.openxmlformats.org/officeDocument/2006/relationships/image" Target="../media/image62.png"/><Relationship Id="rId9" Type="http://schemas.openxmlformats.org/officeDocument/2006/relationships/image" Target="../media/image65.png"/><Relationship Id="rId14" Type="http://schemas.microsoft.com/office/2007/relationships/hdphoto" Target="../media/hdphoto5.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mailto:Karl.Rittger@Colorado.edu"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11DB43-9538-564C-90D4-BCF5764FE366}"/>
              </a:ext>
            </a:extLst>
          </p:cNvPr>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ctrTitle"/>
          </p:nvPr>
        </p:nvSpPr>
        <p:spPr>
          <a:xfrm>
            <a:off x="2472609" y="1072652"/>
            <a:ext cx="4685422" cy="1470025"/>
          </a:xfrm>
        </p:spPr>
        <p:txBody>
          <a:bodyPr>
            <a:normAutofit fontScale="90000"/>
          </a:bodyPr>
          <a:lstStyle/>
          <a:p>
            <a:r>
              <a:rPr lang="en-US" dirty="0">
                <a:solidFill>
                  <a:schemeClr val="bg1"/>
                </a:solidFill>
              </a:rPr>
              <a:t>Multi-platform, multi-sensor snow surface properties</a:t>
            </a:r>
          </a:p>
        </p:txBody>
      </p:sp>
      <p:sp>
        <p:nvSpPr>
          <p:cNvPr id="3" name="Subtitle 2"/>
          <p:cNvSpPr>
            <a:spLocks noGrp="1"/>
          </p:cNvSpPr>
          <p:nvPr>
            <p:ph type="subTitle" idx="1"/>
          </p:nvPr>
        </p:nvSpPr>
        <p:spPr>
          <a:xfrm>
            <a:off x="173620" y="3280528"/>
            <a:ext cx="8669437" cy="3417451"/>
          </a:xfrm>
        </p:spPr>
        <p:txBody>
          <a:bodyPr>
            <a:normAutofit/>
          </a:bodyPr>
          <a:lstStyle/>
          <a:p>
            <a:endParaRPr lang="en-US" sz="3900" b="1" dirty="0">
              <a:solidFill>
                <a:schemeClr val="tx1"/>
              </a:solidFill>
            </a:endParaRPr>
          </a:p>
          <a:p>
            <a:r>
              <a:rPr lang="en-US" sz="3900" b="1" dirty="0">
                <a:solidFill>
                  <a:schemeClr val="tx1"/>
                </a:solidFill>
              </a:rPr>
              <a:t>Karl Rittger</a:t>
            </a:r>
            <a:r>
              <a:rPr lang="en-US" sz="3900" b="1" baseline="30000" dirty="0">
                <a:solidFill>
                  <a:schemeClr val="tx1"/>
                </a:solidFill>
              </a:rPr>
              <a:t>1</a:t>
            </a:r>
          </a:p>
          <a:p>
            <a:endParaRPr lang="en-US" sz="3900" b="1" dirty="0">
              <a:solidFill>
                <a:schemeClr val="tx1"/>
              </a:solidFill>
            </a:endParaRPr>
          </a:p>
          <a:p>
            <a:r>
              <a:rPr lang="en-US" dirty="0">
                <a:solidFill>
                  <a:schemeClr val="tx1"/>
                </a:solidFill>
              </a:rPr>
              <a:t>Kat Bormann</a:t>
            </a:r>
            <a:r>
              <a:rPr lang="en-US" baseline="30000" dirty="0">
                <a:solidFill>
                  <a:schemeClr val="tx1"/>
                </a:solidFill>
              </a:rPr>
              <a:t>2</a:t>
            </a:r>
            <a:r>
              <a:rPr lang="en-US" dirty="0">
                <a:solidFill>
                  <a:schemeClr val="tx1"/>
                </a:solidFill>
              </a:rPr>
              <a:t>, William Kleiber</a:t>
            </a:r>
            <a:r>
              <a:rPr lang="en-US" baseline="30000" dirty="0">
                <a:solidFill>
                  <a:schemeClr val="tx1"/>
                </a:solidFill>
              </a:rPr>
              <a:t>1</a:t>
            </a:r>
            <a:r>
              <a:rPr lang="en-US" dirty="0">
                <a:solidFill>
                  <a:schemeClr val="tx1"/>
                </a:solidFill>
              </a:rPr>
              <a:t>, Edward Bair</a:t>
            </a:r>
            <a:r>
              <a:rPr lang="en-US" baseline="30000" dirty="0">
                <a:solidFill>
                  <a:schemeClr val="tx1"/>
                </a:solidFill>
              </a:rPr>
              <a:t>3</a:t>
            </a:r>
            <a:r>
              <a:rPr lang="en-US" dirty="0">
                <a:solidFill>
                  <a:schemeClr val="tx1"/>
                </a:solidFill>
              </a:rPr>
              <a:t>, </a:t>
            </a:r>
          </a:p>
          <a:p>
            <a:r>
              <a:rPr lang="en-US" dirty="0">
                <a:solidFill>
                  <a:schemeClr val="tx1"/>
                </a:solidFill>
              </a:rPr>
              <a:t>Thomas Painter</a:t>
            </a:r>
            <a:r>
              <a:rPr lang="en-US" baseline="30000" dirty="0">
                <a:solidFill>
                  <a:schemeClr val="tx1"/>
                </a:solidFill>
              </a:rPr>
              <a:t>4</a:t>
            </a:r>
            <a:r>
              <a:rPr lang="en-US" dirty="0">
                <a:solidFill>
                  <a:schemeClr val="tx1"/>
                </a:solidFill>
              </a:rPr>
              <a:t>, Jeff Dozier</a:t>
            </a:r>
            <a:r>
              <a:rPr lang="en-US" baseline="30000" dirty="0">
                <a:solidFill>
                  <a:schemeClr val="tx1"/>
                </a:solidFill>
              </a:rPr>
              <a:t>3</a:t>
            </a:r>
          </a:p>
        </p:txBody>
      </p:sp>
      <p:pic>
        <p:nvPicPr>
          <p:cNvPr id="7" name="Picture 6" descr="instaar_logo_transparent.png">
            <a:extLst>
              <a:ext uri="{FF2B5EF4-FFF2-40B4-BE49-F238E27FC236}">
                <a16:creationId xmlns:a16="http://schemas.microsoft.com/office/drawing/2014/main" id="{408E22EC-D7E9-F349-8813-61F6F7C54F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09" y="108230"/>
            <a:ext cx="1808241" cy="1453374"/>
          </a:xfrm>
          <a:prstGeom prst="rect">
            <a:avLst/>
          </a:prstGeom>
        </p:spPr>
      </p:pic>
      <p:pic>
        <p:nvPicPr>
          <p:cNvPr id="15" name="Picture 14">
            <a:extLst>
              <a:ext uri="{FF2B5EF4-FFF2-40B4-BE49-F238E27FC236}">
                <a16:creationId xmlns:a16="http://schemas.microsoft.com/office/drawing/2014/main" id="{70B717B2-7B16-074B-B8C1-F1561D21DBDE}"/>
              </a:ext>
            </a:extLst>
          </p:cNvPr>
          <p:cNvPicPr>
            <a:picLocks noChangeAspect="1"/>
          </p:cNvPicPr>
          <p:nvPr/>
        </p:nvPicPr>
        <p:blipFill>
          <a:blip r:embed="rId5"/>
          <a:stretch>
            <a:fillRect/>
          </a:stretch>
        </p:blipFill>
        <p:spPr>
          <a:xfrm>
            <a:off x="3069773" y="3339"/>
            <a:ext cx="3317448" cy="796187"/>
          </a:xfrm>
          <a:prstGeom prst="rect">
            <a:avLst/>
          </a:prstGeom>
        </p:spPr>
      </p:pic>
      <p:pic>
        <p:nvPicPr>
          <p:cNvPr id="21" name="Graphic 20">
            <a:extLst>
              <a:ext uri="{FF2B5EF4-FFF2-40B4-BE49-F238E27FC236}">
                <a16:creationId xmlns:a16="http://schemas.microsoft.com/office/drawing/2014/main" id="{1A1AE827-3E6B-8F4F-99BE-DFEFD28B66E5}"/>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38810"/>
          <a:stretch/>
        </p:blipFill>
        <p:spPr>
          <a:xfrm>
            <a:off x="7428741" y="1288180"/>
            <a:ext cx="1985969" cy="546847"/>
          </a:xfrm>
          <a:prstGeom prst="rect">
            <a:avLst/>
          </a:prstGeom>
        </p:spPr>
      </p:pic>
      <p:pic>
        <p:nvPicPr>
          <p:cNvPr id="23" name="Picture 22">
            <a:extLst>
              <a:ext uri="{FF2B5EF4-FFF2-40B4-BE49-F238E27FC236}">
                <a16:creationId xmlns:a16="http://schemas.microsoft.com/office/drawing/2014/main" id="{7BFB5D85-1A3A-454C-95D5-C2CD025A727C}"/>
              </a:ext>
            </a:extLst>
          </p:cNvPr>
          <p:cNvPicPr>
            <a:picLocks noChangeAspect="1"/>
          </p:cNvPicPr>
          <p:nvPr/>
        </p:nvPicPr>
        <p:blipFill>
          <a:blip r:embed="rId8"/>
          <a:stretch>
            <a:fillRect/>
          </a:stretch>
        </p:blipFill>
        <p:spPr>
          <a:xfrm>
            <a:off x="7490902" y="141067"/>
            <a:ext cx="1570789" cy="596540"/>
          </a:xfrm>
          <a:prstGeom prst="rect">
            <a:avLst/>
          </a:prstGeom>
        </p:spPr>
      </p:pic>
      <p:pic>
        <p:nvPicPr>
          <p:cNvPr id="6" name="Picture 5" descr="A picture containing indoor, looking, food, cake&#10;&#10;Description automatically generated">
            <a:extLst>
              <a:ext uri="{FF2B5EF4-FFF2-40B4-BE49-F238E27FC236}">
                <a16:creationId xmlns:a16="http://schemas.microsoft.com/office/drawing/2014/main" id="{1CC43FD7-131C-3646-93E5-06BDC222F8B0}"/>
              </a:ext>
            </a:extLst>
          </p:cNvPr>
          <p:cNvPicPr>
            <a:picLocks noChangeAspect="1"/>
          </p:cNvPicPr>
          <p:nvPr/>
        </p:nvPicPr>
        <p:blipFill>
          <a:blip r:embed="rId9"/>
          <a:stretch>
            <a:fillRect/>
          </a:stretch>
        </p:blipFill>
        <p:spPr>
          <a:xfrm flipH="1">
            <a:off x="7056681" y="5944265"/>
            <a:ext cx="744120" cy="879231"/>
          </a:xfrm>
          <a:prstGeom prst="rect">
            <a:avLst/>
          </a:prstGeom>
        </p:spPr>
      </p:pic>
      <p:pic>
        <p:nvPicPr>
          <p:cNvPr id="8" name="Picture 7">
            <a:extLst>
              <a:ext uri="{FF2B5EF4-FFF2-40B4-BE49-F238E27FC236}">
                <a16:creationId xmlns:a16="http://schemas.microsoft.com/office/drawing/2014/main" id="{6734C6C4-1C4D-CD4A-8D6C-788867EAA44D}"/>
              </a:ext>
            </a:extLst>
          </p:cNvPr>
          <p:cNvPicPr>
            <a:picLocks noChangeAspect="1"/>
          </p:cNvPicPr>
          <p:nvPr/>
        </p:nvPicPr>
        <p:blipFill>
          <a:blip r:embed="rId10"/>
          <a:stretch>
            <a:fillRect/>
          </a:stretch>
        </p:blipFill>
        <p:spPr>
          <a:xfrm>
            <a:off x="28470" y="1807664"/>
            <a:ext cx="2055657" cy="391803"/>
          </a:xfrm>
          <a:prstGeom prst="rect">
            <a:avLst/>
          </a:prstGeom>
        </p:spPr>
      </p:pic>
    </p:spTree>
    <p:extLst>
      <p:ext uri="{BB962C8B-B14F-4D97-AF65-F5344CB8AC3E}">
        <p14:creationId xmlns:p14="http://schemas.microsoft.com/office/powerpoint/2010/main" val="804368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762000"/>
          </a:xfrm>
        </p:spPr>
        <p:txBody>
          <a:bodyPr>
            <a:normAutofit fontScale="90000"/>
          </a:bodyPr>
          <a:lstStyle/>
          <a:p>
            <a:pPr algn="ctr"/>
            <a:r>
              <a:rPr lang="en-US" dirty="0"/>
              <a:t>Example: Sierra Nevada</a:t>
            </a:r>
            <a:br>
              <a:rPr lang="en-US" dirty="0"/>
            </a:br>
            <a:r>
              <a:rPr lang="en-US" dirty="0"/>
              <a:t>MODIS STC-snow cover</a:t>
            </a:r>
          </a:p>
        </p:txBody>
      </p:sp>
      <p:pic>
        <p:nvPicPr>
          <p:cNvPr id="4" name="Picture 3" descr="Figure2_SCA_SierraNevada.png"/>
          <p:cNvPicPr>
            <a:picLocks noChangeAspect="1"/>
          </p:cNvPicPr>
          <p:nvPr/>
        </p:nvPicPr>
        <p:blipFill rotWithShape="1">
          <a:blip r:embed="rId3">
            <a:extLst>
              <a:ext uri="{28A0092B-C50C-407E-A947-70E740481C1C}">
                <a14:useLocalDpi xmlns:a14="http://schemas.microsoft.com/office/drawing/2010/main" val="0"/>
              </a:ext>
            </a:extLst>
          </a:blip>
          <a:srcRect t="914" b="884"/>
          <a:stretch/>
        </p:blipFill>
        <p:spPr>
          <a:xfrm>
            <a:off x="1828800" y="1151179"/>
            <a:ext cx="7162800" cy="5205171"/>
          </a:xfrm>
          <a:prstGeom prst="rect">
            <a:avLst/>
          </a:prstGeom>
        </p:spPr>
      </p:pic>
      <p:sp>
        <p:nvSpPr>
          <p:cNvPr id="5" name="Rectangle 4"/>
          <p:cNvSpPr/>
          <p:nvPr/>
        </p:nvSpPr>
        <p:spPr>
          <a:xfrm>
            <a:off x="152400" y="2133600"/>
            <a:ext cx="1676400" cy="461665"/>
          </a:xfrm>
          <a:prstGeom prst="rect">
            <a:avLst/>
          </a:prstGeom>
        </p:spPr>
        <p:txBody>
          <a:bodyPr wrap="square">
            <a:spAutoFit/>
          </a:bodyPr>
          <a:lstStyle/>
          <a:p>
            <a:r>
              <a:rPr lang="en-US" dirty="0"/>
              <a:t>Viewable</a:t>
            </a:r>
          </a:p>
        </p:txBody>
      </p:sp>
      <p:sp>
        <p:nvSpPr>
          <p:cNvPr id="6" name="Rectangle 5"/>
          <p:cNvSpPr/>
          <p:nvPr/>
        </p:nvSpPr>
        <p:spPr>
          <a:xfrm>
            <a:off x="-228600" y="4419600"/>
            <a:ext cx="1676400" cy="830997"/>
          </a:xfrm>
          <a:prstGeom prst="rect">
            <a:avLst/>
          </a:prstGeom>
        </p:spPr>
        <p:txBody>
          <a:bodyPr wrap="square">
            <a:spAutoFit/>
          </a:bodyPr>
          <a:lstStyle/>
          <a:p>
            <a:pPr algn="r"/>
            <a:r>
              <a:rPr lang="en-US" dirty="0"/>
              <a:t>Canopy adjusted</a:t>
            </a:r>
          </a:p>
        </p:txBody>
      </p:sp>
      <p:sp>
        <p:nvSpPr>
          <p:cNvPr id="7" name="TextBox 6"/>
          <p:cNvSpPr txBox="1"/>
          <p:nvPr/>
        </p:nvSpPr>
        <p:spPr>
          <a:xfrm>
            <a:off x="0" y="6195771"/>
            <a:ext cx="2362200" cy="646331"/>
          </a:xfrm>
          <a:prstGeom prst="rect">
            <a:avLst/>
          </a:prstGeom>
          <a:noFill/>
        </p:spPr>
        <p:txBody>
          <a:bodyPr wrap="square" rtlCol="0">
            <a:spAutoFit/>
          </a:bodyPr>
          <a:lstStyle/>
          <a:p>
            <a:r>
              <a:rPr lang="en-US" sz="1800" dirty="0"/>
              <a:t>Rittger et al., 2016; </a:t>
            </a:r>
          </a:p>
          <a:p>
            <a:r>
              <a:rPr lang="en-US" sz="1800" dirty="0"/>
              <a:t>Rittger et al., 2019</a:t>
            </a:r>
          </a:p>
        </p:txBody>
      </p:sp>
      <p:sp>
        <p:nvSpPr>
          <p:cNvPr id="8" name="Slide Number Placeholder 7">
            <a:extLst>
              <a:ext uri="{FF2B5EF4-FFF2-40B4-BE49-F238E27FC236}">
                <a16:creationId xmlns:a16="http://schemas.microsoft.com/office/drawing/2014/main" id="{61A3A55E-227A-3143-99E0-14227EC1092A}"/>
              </a:ext>
            </a:extLst>
          </p:cNvPr>
          <p:cNvSpPr>
            <a:spLocks noGrp="1"/>
          </p:cNvSpPr>
          <p:nvPr>
            <p:ph type="sldNum" sz="quarter" idx="11"/>
          </p:nvPr>
        </p:nvSpPr>
        <p:spPr/>
        <p:txBody>
          <a:bodyPr/>
          <a:lstStyle/>
          <a:p>
            <a:pPr>
              <a:defRPr/>
            </a:pPr>
            <a:fld id="{AFC17C94-2B9A-4A41-92F2-450B76FB4EBF}" type="slidenum">
              <a:rPr lang="en-US" smtClean="0"/>
              <a:pPr>
                <a:defRPr/>
              </a:pPr>
              <a:t>10</a:t>
            </a:fld>
            <a:endParaRPr lang="en-US"/>
          </a:p>
        </p:txBody>
      </p:sp>
    </p:spTree>
    <p:extLst>
      <p:ext uri="{BB962C8B-B14F-4D97-AF65-F5344CB8AC3E}">
        <p14:creationId xmlns:p14="http://schemas.microsoft.com/office/powerpoint/2010/main" val="3693122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B045CA-AB55-824E-9103-0F31EEDBC975}"/>
              </a:ext>
            </a:extLst>
          </p:cNvPr>
          <p:cNvSpPr>
            <a:spLocks noGrp="1"/>
          </p:cNvSpPr>
          <p:nvPr>
            <p:ph type="title"/>
          </p:nvPr>
        </p:nvSpPr>
        <p:spPr>
          <a:xfrm>
            <a:off x="457200" y="139650"/>
            <a:ext cx="8229600" cy="1143000"/>
          </a:xfrm>
        </p:spPr>
        <p:txBody>
          <a:bodyPr>
            <a:normAutofit fontScale="90000"/>
          </a:bodyPr>
          <a:lstStyle/>
          <a:p>
            <a:r>
              <a:rPr lang="en-US" dirty="0"/>
              <a:t>Example: Tuolumne</a:t>
            </a:r>
            <a:br>
              <a:rPr lang="en-US" dirty="0"/>
            </a:br>
            <a:r>
              <a:rPr lang="en-US" dirty="0"/>
              <a:t>MODIS STC-snow cover</a:t>
            </a:r>
          </a:p>
        </p:txBody>
      </p:sp>
      <p:pic>
        <p:nvPicPr>
          <p:cNvPr id="9" name="Picture 8">
            <a:extLst>
              <a:ext uri="{FF2B5EF4-FFF2-40B4-BE49-F238E27FC236}">
                <a16:creationId xmlns:a16="http://schemas.microsoft.com/office/drawing/2014/main" id="{FDBF87EC-B536-E041-8086-FD6645423464}"/>
              </a:ext>
            </a:extLst>
          </p:cNvPr>
          <p:cNvPicPr>
            <a:picLocks noChangeAspect="1"/>
          </p:cNvPicPr>
          <p:nvPr/>
        </p:nvPicPr>
        <p:blipFill>
          <a:blip r:embed="rId3"/>
          <a:stretch>
            <a:fillRect/>
          </a:stretch>
        </p:blipFill>
        <p:spPr>
          <a:xfrm>
            <a:off x="0" y="1282650"/>
            <a:ext cx="9144000" cy="4614672"/>
          </a:xfrm>
          <a:prstGeom prst="rect">
            <a:avLst/>
          </a:prstGeom>
        </p:spPr>
      </p:pic>
      <p:sp>
        <p:nvSpPr>
          <p:cNvPr id="2" name="Slide Number Placeholder 1">
            <a:extLst>
              <a:ext uri="{FF2B5EF4-FFF2-40B4-BE49-F238E27FC236}">
                <a16:creationId xmlns:a16="http://schemas.microsoft.com/office/drawing/2014/main" id="{62DC1361-B85B-A940-AD12-BA4689DBFAF0}"/>
              </a:ext>
            </a:extLst>
          </p:cNvPr>
          <p:cNvSpPr>
            <a:spLocks noGrp="1"/>
          </p:cNvSpPr>
          <p:nvPr>
            <p:ph type="sldNum" sz="quarter" idx="11"/>
          </p:nvPr>
        </p:nvSpPr>
        <p:spPr/>
        <p:txBody>
          <a:bodyPr/>
          <a:lstStyle/>
          <a:p>
            <a:pPr>
              <a:defRPr/>
            </a:pPr>
            <a:fld id="{AFC17C94-2B9A-4A41-92F2-450B76FB4EBF}" type="slidenum">
              <a:rPr lang="en-US" smtClean="0"/>
              <a:pPr>
                <a:defRPr/>
              </a:pPr>
              <a:t>11</a:t>
            </a:fld>
            <a:endParaRPr lang="en-US"/>
          </a:p>
        </p:txBody>
      </p:sp>
      <p:sp>
        <p:nvSpPr>
          <p:cNvPr id="6" name="TextBox 5">
            <a:extLst>
              <a:ext uri="{FF2B5EF4-FFF2-40B4-BE49-F238E27FC236}">
                <a16:creationId xmlns:a16="http://schemas.microsoft.com/office/drawing/2014/main" id="{BC61A540-8E3B-3F47-A297-3518016286FD}"/>
              </a:ext>
            </a:extLst>
          </p:cNvPr>
          <p:cNvSpPr txBox="1"/>
          <p:nvPr/>
        </p:nvSpPr>
        <p:spPr>
          <a:xfrm>
            <a:off x="0" y="6195771"/>
            <a:ext cx="2362200" cy="646331"/>
          </a:xfrm>
          <a:prstGeom prst="rect">
            <a:avLst/>
          </a:prstGeom>
          <a:noFill/>
        </p:spPr>
        <p:txBody>
          <a:bodyPr wrap="square" rtlCol="0">
            <a:spAutoFit/>
          </a:bodyPr>
          <a:lstStyle/>
          <a:p>
            <a:r>
              <a:rPr lang="en-US" sz="1800" dirty="0"/>
              <a:t>Rittger et al., 2016; </a:t>
            </a:r>
          </a:p>
          <a:p>
            <a:r>
              <a:rPr lang="en-US" sz="1800" dirty="0"/>
              <a:t>Rittger et al., 2019</a:t>
            </a:r>
          </a:p>
        </p:txBody>
      </p:sp>
    </p:spTree>
    <p:extLst>
      <p:ext uri="{BB962C8B-B14F-4D97-AF65-F5344CB8AC3E}">
        <p14:creationId xmlns:p14="http://schemas.microsoft.com/office/powerpoint/2010/main" val="2500629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25083"/>
            <a:ext cx="8961120" cy="903849"/>
          </a:xfrm>
        </p:spPr>
        <p:txBody>
          <a:bodyPr>
            <a:noAutofit/>
          </a:bodyPr>
          <a:lstStyle/>
          <a:p>
            <a:r>
              <a:rPr lang="en-US" sz="3600" dirty="0"/>
              <a:t>Example: Upper Colorado </a:t>
            </a:r>
            <a:br>
              <a:rPr lang="en-US" sz="3600" dirty="0"/>
            </a:br>
            <a:r>
              <a:rPr lang="en-US" sz="3600" dirty="0"/>
              <a:t>MODIS STC-SSP (snow cover, grain size, △ vis) </a:t>
            </a:r>
          </a:p>
        </p:txBody>
      </p:sp>
      <p:pic>
        <p:nvPicPr>
          <p:cNvPr id="12" name="Picture 11" descr="FigureYY Colorado_2014_6months.ep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37818"/>
            <a:ext cx="9144000" cy="4377690"/>
          </a:xfrm>
          <a:prstGeom prst="rect">
            <a:avLst/>
          </a:prstGeom>
        </p:spPr>
      </p:pic>
      <p:sp>
        <p:nvSpPr>
          <p:cNvPr id="5" name="Slide Number Placeholder 4">
            <a:extLst>
              <a:ext uri="{FF2B5EF4-FFF2-40B4-BE49-F238E27FC236}">
                <a16:creationId xmlns:a16="http://schemas.microsoft.com/office/drawing/2014/main" id="{8B13D343-86D2-224C-A0EF-436B5BD46538}"/>
              </a:ext>
            </a:extLst>
          </p:cNvPr>
          <p:cNvSpPr>
            <a:spLocks noGrp="1"/>
          </p:cNvSpPr>
          <p:nvPr>
            <p:ph type="sldNum" sz="quarter" idx="11"/>
          </p:nvPr>
        </p:nvSpPr>
        <p:spPr/>
        <p:txBody>
          <a:bodyPr/>
          <a:lstStyle/>
          <a:p>
            <a:pPr>
              <a:defRPr/>
            </a:pPr>
            <a:fld id="{AFC17C94-2B9A-4A41-92F2-450B76FB4EBF}" type="slidenum">
              <a:rPr lang="en-US" smtClean="0"/>
              <a:pPr>
                <a:defRPr/>
              </a:pPr>
              <a:t>12</a:t>
            </a:fld>
            <a:endParaRPr lang="en-US"/>
          </a:p>
        </p:txBody>
      </p:sp>
    </p:spTree>
    <p:extLst>
      <p:ext uri="{BB962C8B-B14F-4D97-AF65-F5344CB8AC3E}">
        <p14:creationId xmlns:p14="http://schemas.microsoft.com/office/powerpoint/2010/main" val="1170070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D77FF2F-B9ED-874F-830F-3201D8BD6326}"/>
              </a:ext>
            </a:extLst>
          </p:cNvPr>
          <p:cNvPicPr>
            <a:picLocks noChangeAspect="1"/>
          </p:cNvPicPr>
          <p:nvPr/>
        </p:nvPicPr>
        <p:blipFill rotWithShape="1">
          <a:blip r:embed="rId3"/>
          <a:srcRect l="10000" t="5367" r="9420" b="5937"/>
          <a:stretch/>
        </p:blipFill>
        <p:spPr>
          <a:xfrm>
            <a:off x="121802" y="1364594"/>
            <a:ext cx="8646911" cy="5493406"/>
          </a:xfrm>
          <a:prstGeom prst="rect">
            <a:avLst/>
          </a:prstGeom>
        </p:spPr>
      </p:pic>
      <p:sp>
        <p:nvSpPr>
          <p:cNvPr id="2" name="Title 1"/>
          <p:cNvSpPr>
            <a:spLocks noGrp="1" noChangeAspect="1"/>
          </p:cNvSpPr>
          <p:nvPr>
            <p:ph type="title"/>
          </p:nvPr>
        </p:nvSpPr>
        <p:spPr>
          <a:xfrm>
            <a:off x="-1" y="321191"/>
            <a:ext cx="9136464" cy="674486"/>
          </a:xfrm>
        </p:spPr>
        <p:txBody>
          <a:bodyPr>
            <a:noAutofit/>
          </a:bodyPr>
          <a:lstStyle/>
          <a:p>
            <a:r>
              <a:rPr lang="en-US" sz="3600" dirty="0"/>
              <a:t>Example: High Mountain Asia</a:t>
            </a:r>
            <a:br>
              <a:rPr lang="en-US" sz="3600" dirty="0"/>
            </a:br>
            <a:r>
              <a:rPr lang="en-US" sz="3600" dirty="0"/>
              <a:t>MODIS STC-SSP (snow cover, grain size, △ vis) </a:t>
            </a:r>
          </a:p>
        </p:txBody>
      </p:sp>
      <p:sp>
        <p:nvSpPr>
          <p:cNvPr id="5" name="Slide Number Placeholder 4">
            <a:extLst>
              <a:ext uri="{FF2B5EF4-FFF2-40B4-BE49-F238E27FC236}">
                <a16:creationId xmlns:a16="http://schemas.microsoft.com/office/drawing/2014/main" id="{4C90D18E-DC59-8A4B-89A0-CC34D27F819E}"/>
              </a:ext>
            </a:extLst>
          </p:cNvPr>
          <p:cNvSpPr>
            <a:spLocks noGrp="1"/>
          </p:cNvSpPr>
          <p:nvPr>
            <p:ph type="sldNum" sz="quarter" idx="12"/>
          </p:nvPr>
        </p:nvSpPr>
        <p:spPr/>
        <p:txBody>
          <a:bodyPr/>
          <a:lstStyle/>
          <a:p>
            <a:fld id="{BDC7FDD3-5479-B94B-92D6-80C8B6A72FC9}" type="slidenum">
              <a:rPr lang="en-US" smtClean="0"/>
              <a:t>13</a:t>
            </a:fld>
            <a:endParaRPr lang="en-US"/>
          </a:p>
        </p:txBody>
      </p:sp>
      <p:sp>
        <p:nvSpPr>
          <p:cNvPr id="3" name="TextBox 2">
            <a:extLst>
              <a:ext uri="{FF2B5EF4-FFF2-40B4-BE49-F238E27FC236}">
                <a16:creationId xmlns:a16="http://schemas.microsoft.com/office/drawing/2014/main" id="{10B0271C-685F-9347-AF21-559E7EBAA959}"/>
              </a:ext>
            </a:extLst>
          </p:cNvPr>
          <p:cNvSpPr txBox="1"/>
          <p:nvPr/>
        </p:nvSpPr>
        <p:spPr>
          <a:xfrm>
            <a:off x="7303625" y="5151814"/>
            <a:ext cx="1840375" cy="1384995"/>
          </a:xfrm>
          <a:prstGeom prst="rect">
            <a:avLst/>
          </a:prstGeom>
          <a:noFill/>
        </p:spPr>
        <p:txBody>
          <a:bodyPr wrap="square" rtlCol="0">
            <a:spAutoFit/>
          </a:bodyPr>
          <a:lstStyle/>
          <a:p>
            <a:r>
              <a:rPr lang="en-US" sz="2800" dirty="0"/>
              <a:t>High Mountain Asia</a:t>
            </a:r>
          </a:p>
        </p:txBody>
      </p:sp>
      <p:sp>
        <p:nvSpPr>
          <p:cNvPr id="6" name="TextBox 5">
            <a:extLst>
              <a:ext uri="{FF2B5EF4-FFF2-40B4-BE49-F238E27FC236}">
                <a16:creationId xmlns:a16="http://schemas.microsoft.com/office/drawing/2014/main" id="{B94E7C6C-F8F8-0C4B-9EC6-BDBDC75E80F8}"/>
              </a:ext>
            </a:extLst>
          </p:cNvPr>
          <p:cNvSpPr txBox="1"/>
          <p:nvPr/>
        </p:nvSpPr>
        <p:spPr>
          <a:xfrm>
            <a:off x="-1" y="5934670"/>
            <a:ext cx="1909946" cy="923330"/>
          </a:xfrm>
          <a:prstGeom prst="rect">
            <a:avLst/>
          </a:prstGeom>
          <a:noFill/>
        </p:spPr>
        <p:txBody>
          <a:bodyPr wrap="none" rtlCol="0">
            <a:spAutoFit/>
          </a:bodyPr>
          <a:lstStyle/>
          <a:p>
            <a:r>
              <a:rPr lang="en-US" dirty="0"/>
              <a:t>Painter et al, 2009</a:t>
            </a:r>
          </a:p>
          <a:p>
            <a:r>
              <a:rPr lang="en-US" dirty="0" err="1"/>
              <a:t>Rittger</a:t>
            </a:r>
            <a:r>
              <a:rPr lang="en-US" dirty="0"/>
              <a:t> et al, 2019</a:t>
            </a:r>
          </a:p>
          <a:p>
            <a:r>
              <a:rPr lang="en-US" dirty="0"/>
              <a:t>Sarangi et al, 2019</a:t>
            </a:r>
          </a:p>
        </p:txBody>
      </p:sp>
    </p:spTree>
    <p:extLst>
      <p:ext uri="{BB962C8B-B14F-4D97-AF65-F5344CB8AC3E}">
        <p14:creationId xmlns:p14="http://schemas.microsoft.com/office/powerpoint/2010/main" val="3133666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20150201_HMA_12tile.png">
            <a:extLst>
              <a:ext uri="{FF2B5EF4-FFF2-40B4-BE49-F238E27FC236}">
                <a16:creationId xmlns:a16="http://schemas.microsoft.com/office/drawing/2014/main" id="{223D674C-C1A3-784F-BCA2-24EC5B86E83C}"/>
              </a:ext>
            </a:extLst>
          </p:cNvPr>
          <p:cNvPicPr>
            <a:picLocks noChangeAspect="1"/>
          </p:cNvPicPr>
          <p:nvPr/>
        </p:nvPicPr>
        <p:blipFill rotWithShape="1">
          <a:blip r:embed="rId3">
            <a:extLst>
              <a:ext uri="{28A0092B-C50C-407E-A947-70E740481C1C}">
                <a14:useLocalDpi xmlns:a14="http://schemas.microsoft.com/office/drawing/2010/main" val="0"/>
              </a:ext>
            </a:extLst>
          </a:blip>
          <a:srcRect l="10278" t="5742" r="9445" b="7379"/>
          <a:stretch/>
        </p:blipFill>
        <p:spPr>
          <a:xfrm>
            <a:off x="139499" y="1368472"/>
            <a:ext cx="8663149" cy="5411335"/>
          </a:xfrm>
          <a:prstGeom prst="rect">
            <a:avLst/>
          </a:prstGeom>
        </p:spPr>
      </p:pic>
      <p:sp>
        <p:nvSpPr>
          <p:cNvPr id="5" name="Slide Number Placeholder 4">
            <a:extLst>
              <a:ext uri="{FF2B5EF4-FFF2-40B4-BE49-F238E27FC236}">
                <a16:creationId xmlns:a16="http://schemas.microsoft.com/office/drawing/2014/main" id="{4C90D18E-DC59-8A4B-89A0-CC34D27F819E}"/>
              </a:ext>
            </a:extLst>
          </p:cNvPr>
          <p:cNvSpPr>
            <a:spLocks noGrp="1"/>
          </p:cNvSpPr>
          <p:nvPr>
            <p:ph type="sldNum" sz="quarter" idx="12"/>
          </p:nvPr>
        </p:nvSpPr>
        <p:spPr/>
        <p:txBody>
          <a:bodyPr/>
          <a:lstStyle/>
          <a:p>
            <a:fld id="{BDC7FDD3-5479-B94B-92D6-80C8B6A72FC9}" type="slidenum">
              <a:rPr lang="en-US" smtClean="0"/>
              <a:t>14</a:t>
            </a:fld>
            <a:endParaRPr lang="en-US"/>
          </a:p>
        </p:txBody>
      </p:sp>
      <p:sp>
        <p:nvSpPr>
          <p:cNvPr id="3" name="TextBox 2">
            <a:extLst>
              <a:ext uri="{FF2B5EF4-FFF2-40B4-BE49-F238E27FC236}">
                <a16:creationId xmlns:a16="http://schemas.microsoft.com/office/drawing/2014/main" id="{10B0271C-685F-9347-AF21-559E7EBAA959}"/>
              </a:ext>
            </a:extLst>
          </p:cNvPr>
          <p:cNvSpPr txBox="1"/>
          <p:nvPr/>
        </p:nvSpPr>
        <p:spPr>
          <a:xfrm>
            <a:off x="7303625" y="5151814"/>
            <a:ext cx="1840375" cy="1384995"/>
          </a:xfrm>
          <a:prstGeom prst="rect">
            <a:avLst/>
          </a:prstGeom>
          <a:noFill/>
        </p:spPr>
        <p:txBody>
          <a:bodyPr wrap="square" rtlCol="0">
            <a:spAutoFit/>
          </a:bodyPr>
          <a:lstStyle/>
          <a:p>
            <a:r>
              <a:rPr lang="en-US" sz="2800" dirty="0"/>
              <a:t>High Mountain Asia</a:t>
            </a:r>
          </a:p>
        </p:txBody>
      </p:sp>
      <p:sp>
        <p:nvSpPr>
          <p:cNvPr id="6" name="TextBox 5">
            <a:extLst>
              <a:ext uri="{FF2B5EF4-FFF2-40B4-BE49-F238E27FC236}">
                <a16:creationId xmlns:a16="http://schemas.microsoft.com/office/drawing/2014/main" id="{B94E7C6C-F8F8-0C4B-9EC6-BDBDC75E80F8}"/>
              </a:ext>
            </a:extLst>
          </p:cNvPr>
          <p:cNvSpPr txBox="1"/>
          <p:nvPr/>
        </p:nvSpPr>
        <p:spPr>
          <a:xfrm>
            <a:off x="-1" y="5934670"/>
            <a:ext cx="1909946" cy="923330"/>
          </a:xfrm>
          <a:prstGeom prst="rect">
            <a:avLst/>
          </a:prstGeom>
          <a:noFill/>
        </p:spPr>
        <p:txBody>
          <a:bodyPr wrap="none" rtlCol="0">
            <a:spAutoFit/>
          </a:bodyPr>
          <a:lstStyle/>
          <a:p>
            <a:r>
              <a:rPr lang="en-US" dirty="0"/>
              <a:t>Painter et al, 2009</a:t>
            </a:r>
          </a:p>
          <a:p>
            <a:r>
              <a:rPr lang="en-US" dirty="0" err="1"/>
              <a:t>Rittger</a:t>
            </a:r>
            <a:r>
              <a:rPr lang="en-US" dirty="0"/>
              <a:t> et al, 2019</a:t>
            </a:r>
          </a:p>
          <a:p>
            <a:r>
              <a:rPr lang="en-US" dirty="0"/>
              <a:t>Sarangi et al, 2019</a:t>
            </a:r>
          </a:p>
        </p:txBody>
      </p:sp>
      <p:sp>
        <p:nvSpPr>
          <p:cNvPr id="10" name="Title 1">
            <a:extLst>
              <a:ext uri="{FF2B5EF4-FFF2-40B4-BE49-F238E27FC236}">
                <a16:creationId xmlns:a16="http://schemas.microsoft.com/office/drawing/2014/main" id="{B979C6A7-E199-3D41-9A82-4793A80E5692}"/>
              </a:ext>
            </a:extLst>
          </p:cNvPr>
          <p:cNvSpPr>
            <a:spLocks noGrp="1" noChangeAspect="1"/>
          </p:cNvSpPr>
          <p:nvPr>
            <p:ph type="title"/>
          </p:nvPr>
        </p:nvSpPr>
        <p:spPr>
          <a:xfrm>
            <a:off x="-1" y="321191"/>
            <a:ext cx="9136464" cy="674486"/>
          </a:xfrm>
        </p:spPr>
        <p:txBody>
          <a:bodyPr>
            <a:noAutofit/>
          </a:bodyPr>
          <a:lstStyle/>
          <a:p>
            <a:r>
              <a:rPr lang="en-US" sz="3600" dirty="0"/>
              <a:t>Example: High Mountain Asia</a:t>
            </a:r>
            <a:br>
              <a:rPr lang="en-US" sz="3600" dirty="0"/>
            </a:br>
            <a:r>
              <a:rPr lang="en-US" sz="3600" dirty="0"/>
              <a:t>MODIS STC-SSP (snow cover, grain size, △ vis) </a:t>
            </a:r>
          </a:p>
        </p:txBody>
      </p:sp>
    </p:spTree>
    <p:extLst>
      <p:ext uri="{BB962C8B-B14F-4D97-AF65-F5344CB8AC3E}">
        <p14:creationId xmlns:p14="http://schemas.microsoft.com/office/powerpoint/2010/main" val="733421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now_timeseries_noElev.ep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6550" y="4357205"/>
            <a:ext cx="4117450" cy="1974315"/>
          </a:xfrm>
          <a:prstGeom prst="rect">
            <a:avLst/>
          </a:prstGeom>
        </p:spPr>
      </p:pic>
      <p:sp>
        <p:nvSpPr>
          <p:cNvPr id="14" name="TextBox 13"/>
          <p:cNvSpPr txBox="1"/>
          <p:nvPr/>
        </p:nvSpPr>
        <p:spPr>
          <a:xfrm>
            <a:off x="5329409" y="3491878"/>
            <a:ext cx="3511731" cy="892552"/>
          </a:xfrm>
          <a:prstGeom prst="rect">
            <a:avLst/>
          </a:prstGeom>
          <a:noFill/>
        </p:spPr>
        <p:txBody>
          <a:bodyPr wrap="none" rtlCol="0">
            <a:spAutoFit/>
          </a:bodyPr>
          <a:lstStyle/>
          <a:p>
            <a:pPr algn="ctr"/>
            <a:r>
              <a:rPr lang="en-US" sz="2600" u="sng" dirty="0"/>
              <a:t>Comparison to 2 m data </a:t>
            </a:r>
          </a:p>
          <a:p>
            <a:pPr algn="ctr"/>
            <a:r>
              <a:rPr lang="en-US" sz="2600" u="sng" dirty="0"/>
              <a:t>from ASO (airborne)</a:t>
            </a:r>
          </a:p>
        </p:txBody>
      </p:sp>
      <p:pic>
        <p:nvPicPr>
          <p:cNvPr id="20" name="Picture 19" descr="Screen Shot 2018-12-01 at 4.17.0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6009" y="4472431"/>
            <a:ext cx="1457970" cy="892552"/>
          </a:xfrm>
          <a:prstGeom prst="rect">
            <a:avLst/>
          </a:prstGeom>
        </p:spPr>
      </p:pic>
      <p:sp>
        <p:nvSpPr>
          <p:cNvPr id="2" name="Title 1"/>
          <p:cNvSpPr>
            <a:spLocks noGrp="1"/>
          </p:cNvSpPr>
          <p:nvPr>
            <p:ph type="title"/>
          </p:nvPr>
        </p:nvSpPr>
        <p:spPr>
          <a:xfrm>
            <a:off x="-83178" y="-90190"/>
            <a:ext cx="9227178" cy="1143000"/>
          </a:xfrm>
        </p:spPr>
        <p:txBody>
          <a:bodyPr>
            <a:normAutofit fontScale="90000"/>
          </a:bodyPr>
          <a:lstStyle/>
          <a:p>
            <a:r>
              <a:rPr lang="en-US" sz="3600" dirty="0"/>
              <a:t>Snow Cover validation: </a:t>
            </a:r>
            <a:r>
              <a:rPr lang="en-US" sz="3600" i="1" dirty="0"/>
              <a:t>Satellite, Airborne, &amp; Ground </a:t>
            </a:r>
          </a:p>
        </p:txBody>
      </p:sp>
      <p:sp>
        <p:nvSpPr>
          <p:cNvPr id="13" name="TextBox 12"/>
          <p:cNvSpPr txBox="1"/>
          <p:nvPr/>
        </p:nvSpPr>
        <p:spPr>
          <a:xfrm>
            <a:off x="1715346" y="866559"/>
            <a:ext cx="5458930" cy="492443"/>
          </a:xfrm>
          <a:prstGeom prst="rect">
            <a:avLst/>
          </a:prstGeom>
          <a:noFill/>
        </p:spPr>
        <p:txBody>
          <a:bodyPr wrap="none" rtlCol="0">
            <a:spAutoFit/>
          </a:bodyPr>
          <a:lstStyle/>
          <a:p>
            <a:r>
              <a:rPr lang="en-US" sz="2600" u="sng" dirty="0"/>
              <a:t>Comparison to 30 m data from Landsat</a:t>
            </a:r>
          </a:p>
        </p:txBody>
      </p:sp>
      <p:pic>
        <p:nvPicPr>
          <p:cNvPr id="16" name="Picture 15">
            <a:extLst>
              <a:ext uri="{FF2B5EF4-FFF2-40B4-BE49-F238E27FC236}">
                <a16:creationId xmlns:a16="http://schemas.microsoft.com/office/drawing/2014/main" id="{51631D5B-CDD3-2A4F-A31F-57695676105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963044" y="4406084"/>
            <a:ext cx="3620232" cy="1143993"/>
          </a:xfrm>
          <a:prstGeom prst="rect">
            <a:avLst/>
          </a:prstGeom>
        </p:spPr>
      </p:pic>
      <p:pic>
        <p:nvPicPr>
          <p:cNvPr id="18" name="Picture 17">
            <a:extLst>
              <a:ext uri="{FF2B5EF4-FFF2-40B4-BE49-F238E27FC236}">
                <a16:creationId xmlns:a16="http://schemas.microsoft.com/office/drawing/2014/main" id="{5982C880-6C58-3649-97A1-F887738DDC5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19069" y="3325815"/>
            <a:ext cx="3275055" cy="3304530"/>
          </a:xfrm>
          <a:prstGeom prst="rect">
            <a:avLst/>
          </a:prstGeom>
        </p:spPr>
      </p:pic>
      <p:pic>
        <p:nvPicPr>
          <p:cNvPr id="12" name="Picture 11">
            <a:extLst>
              <a:ext uri="{FF2B5EF4-FFF2-40B4-BE49-F238E27FC236}">
                <a16:creationId xmlns:a16="http://schemas.microsoft.com/office/drawing/2014/main" id="{1415D21C-C740-E742-BFA4-CD99FEF2FE50}"/>
              </a:ext>
            </a:extLst>
          </p:cNvPr>
          <p:cNvPicPr/>
          <p:nvPr/>
        </p:nvPicPr>
        <p:blipFill rotWithShape="1">
          <a:blip r:embed="rId7">
            <a:extLst>
              <a:ext uri="{28A0092B-C50C-407E-A947-70E740481C1C}">
                <a14:useLocalDpi xmlns:a14="http://schemas.microsoft.com/office/drawing/2010/main" val="0"/>
              </a:ext>
            </a:extLst>
          </a:blip>
          <a:srcRect l="27578" b="58264"/>
          <a:stretch/>
        </p:blipFill>
        <p:spPr>
          <a:xfrm>
            <a:off x="439303" y="1347528"/>
            <a:ext cx="3807818" cy="1329883"/>
          </a:xfrm>
          <a:prstGeom prst="rect">
            <a:avLst/>
          </a:prstGeom>
        </p:spPr>
      </p:pic>
      <p:pic>
        <p:nvPicPr>
          <p:cNvPr id="17" name="Picture 16">
            <a:extLst>
              <a:ext uri="{FF2B5EF4-FFF2-40B4-BE49-F238E27FC236}">
                <a16:creationId xmlns:a16="http://schemas.microsoft.com/office/drawing/2014/main" id="{D1560353-E29C-6846-AEEE-D9F00DD72B2F}"/>
              </a:ext>
            </a:extLst>
          </p:cNvPr>
          <p:cNvPicPr/>
          <p:nvPr/>
        </p:nvPicPr>
        <p:blipFill rotWithShape="1">
          <a:blip r:embed="rId7">
            <a:extLst>
              <a:ext uri="{28A0092B-C50C-407E-A947-70E740481C1C}">
                <a14:useLocalDpi xmlns:a14="http://schemas.microsoft.com/office/drawing/2010/main" val="0"/>
              </a:ext>
            </a:extLst>
          </a:blip>
          <a:srcRect l="27258" t="44508"/>
          <a:stretch/>
        </p:blipFill>
        <p:spPr>
          <a:xfrm>
            <a:off x="4910003" y="1309602"/>
            <a:ext cx="3824654" cy="1768205"/>
          </a:xfrm>
          <a:prstGeom prst="rect">
            <a:avLst/>
          </a:prstGeom>
        </p:spPr>
      </p:pic>
      <p:sp>
        <p:nvSpPr>
          <p:cNvPr id="6" name="TextBox 5">
            <a:extLst>
              <a:ext uri="{FF2B5EF4-FFF2-40B4-BE49-F238E27FC236}">
                <a16:creationId xmlns:a16="http://schemas.microsoft.com/office/drawing/2014/main" id="{9423015B-C7D0-4448-9FF2-C77E0406A50D}"/>
              </a:ext>
            </a:extLst>
          </p:cNvPr>
          <p:cNvSpPr txBox="1"/>
          <p:nvPr/>
        </p:nvSpPr>
        <p:spPr>
          <a:xfrm rot="16200000">
            <a:off x="-261750" y="1892307"/>
            <a:ext cx="1081835" cy="369332"/>
          </a:xfrm>
          <a:prstGeom prst="rect">
            <a:avLst/>
          </a:prstGeom>
          <a:noFill/>
        </p:spPr>
        <p:txBody>
          <a:bodyPr wrap="none" rtlCol="0">
            <a:spAutoFit/>
          </a:bodyPr>
          <a:lstStyle/>
          <a:p>
            <a:r>
              <a:rPr lang="en-US" dirty="0"/>
              <a:t>Landsat 7</a:t>
            </a:r>
          </a:p>
        </p:txBody>
      </p:sp>
      <p:sp>
        <p:nvSpPr>
          <p:cNvPr id="8" name="TextBox 7">
            <a:extLst>
              <a:ext uri="{FF2B5EF4-FFF2-40B4-BE49-F238E27FC236}">
                <a16:creationId xmlns:a16="http://schemas.microsoft.com/office/drawing/2014/main" id="{F15605D6-198D-A64C-A6E2-0729B355F3E0}"/>
              </a:ext>
            </a:extLst>
          </p:cNvPr>
          <p:cNvSpPr txBox="1"/>
          <p:nvPr/>
        </p:nvSpPr>
        <p:spPr>
          <a:xfrm rot="16200000">
            <a:off x="4305190" y="1793443"/>
            <a:ext cx="840295" cy="369332"/>
          </a:xfrm>
          <a:prstGeom prst="rect">
            <a:avLst/>
          </a:prstGeom>
          <a:noFill/>
        </p:spPr>
        <p:txBody>
          <a:bodyPr wrap="none" rtlCol="0">
            <a:spAutoFit/>
          </a:bodyPr>
          <a:lstStyle/>
          <a:p>
            <a:r>
              <a:rPr lang="en-US" dirty="0"/>
              <a:t>MODIS</a:t>
            </a:r>
          </a:p>
        </p:txBody>
      </p:sp>
      <p:sp>
        <p:nvSpPr>
          <p:cNvPr id="9" name="Rectangle 8">
            <a:extLst>
              <a:ext uri="{FF2B5EF4-FFF2-40B4-BE49-F238E27FC236}">
                <a16:creationId xmlns:a16="http://schemas.microsoft.com/office/drawing/2014/main" id="{0D6DAB28-C3E0-7A4E-8903-C5A77DA42A0B}"/>
              </a:ext>
            </a:extLst>
          </p:cNvPr>
          <p:cNvSpPr/>
          <p:nvPr/>
        </p:nvSpPr>
        <p:spPr>
          <a:xfrm>
            <a:off x="-58549" y="2755391"/>
            <a:ext cx="5497795" cy="492443"/>
          </a:xfrm>
          <a:prstGeom prst="rect">
            <a:avLst/>
          </a:prstGeom>
        </p:spPr>
        <p:txBody>
          <a:bodyPr wrap="square">
            <a:spAutoFit/>
          </a:bodyPr>
          <a:lstStyle/>
          <a:p>
            <a:pPr algn="ctr"/>
            <a:r>
              <a:rPr lang="en-US" sz="2600" u="sng" dirty="0"/>
              <a:t>Comparison to temp. sensors (ground)</a:t>
            </a:r>
          </a:p>
        </p:txBody>
      </p:sp>
      <p:sp>
        <p:nvSpPr>
          <p:cNvPr id="10" name="TextBox 9">
            <a:extLst>
              <a:ext uri="{FF2B5EF4-FFF2-40B4-BE49-F238E27FC236}">
                <a16:creationId xmlns:a16="http://schemas.microsoft.com/office/drawing/2014/main" id="{82D73ACC-B76D-054E-B148-1656157305E3}"/>
              </a:ext>
            </a:extLst>
          </p:cNvPr>
          <p:cNvSpPr txBox="1"/>
          <p:nvPr/>
        </p:nvSpPr>
        <p:spPr>
          <a:xfrm>
            <a:off x="3737772" y="2531735"/>
            <a:ext cx="1912703" cy="369332"/>
          </a:xfrm>
          <a:prstGeom prst="rect">
            <a:avLst/>
          </a:prstGeom>
          <a:noFill/>
        </p:spPr>
        <p:txBody>
          <a:bodyPr wrap="none" rtlCol="0">
            <a:spAutoFit/>
          </a:bodyPr>
          <a:lstStyle/>
          <a:p>
            <a:r>
              <a:rPr lang="en-US" dirty="0"/>
              <a:t>Rittger et al., 2013</a:t>
            </a:r>
          </a:p>
        </p:txBody>
      </p:sp>
      <p:sp>
        <p:nvSpPr>
          <p:cNvPr id="19" name="TextBox 18">
            <a:extLst>
              <a:ext uri="{FF2B5EF4-FFF2-40B4-BE49-F238E27FC236}">
                <a16:creationId xmlns:a16="http://schemas.microsoft.com/office/drawing/2014/main" id="{A06F6411-8958-974D-8A12-F02A3C8A163D}"/>
              </a:ext>
            </a:extLst>
          </p:cNvPr>
          <p:cNvSpPr txBox="1"/>
          <p:nvPr/>
        </p:nvSpPr>
        <p:spPr>
          <a:xfrm>
            <a:off x="1976891" y="6529749"/>
            <a:ext cx="1912703" cy="369332"/>
          </a:xfrm>
          <a:prstGeom prst="rect">
            <a:avLst/>
          </a:prstGeom>
          <a:noFill/>
        </p:spPr>
        <p:txBody>
          <a:bodyPr wrap="none" rtlCol="0">
            <a:spAutoFit/>
          </a:bodyPr>
          <a:lstStyle/>
          <a:p>
            <a:r>
              <a:rPr lang="en-US" dirty="0"/>
              <a:t>Rittger et al., 2019</a:t>
            </a:r>
          </a:p>
        </p:txBody>
      </p:sp>
      <p:sp>
        <p:nvSpPr>
          <p:cNvPr id="21" name="TextBox 20">
            <a:extLst>
              <a:ext uri="{FF2B5EF4-FFF2-40B4-BE49-F238E27FC236}">
                <a16:creationId xmlns:a16="http://schemas.microsoft.com/office/drawing/2014/main" id="{B504EC15-96BD-E547-B655-360F53D3468C}"/>
              </a:ext>
            </a:extLst>
          </p:cNvPr>
          <p:cNvSpPr txBox="1"/>
          <p:nvPr/>
        </p:nvSpPr>
        <p:spPr>
          <a:xfrm>
            <a:off x="6128923" y="6420569"/>
            <a:ext cx="2108462" cy="369332"/>
          </a:xfrm>
          <a:prstGeom prst="rect">
            <a:avLst/>
          </a:prstGeom>
          <a:noFill/>
        </p:spPr>
        <p:txBody>
          <a:bodyPr wrap="none" rtlCol="0">
            <a:spAutoFit/>
          </a:bodyPr>
          <a:lstStyle/>
          <a:p>
            <a:r>
              <a:rPr lang="en-US" dirty="0"/>
              <a:t>Rittger et al., in prep</a:t>
            </a:r>
          </a:p>
        </p:txBody>
      </p:sp>
      <p:sp>
        <p:nvSpPr>
          <p:cNvPr id="23" name="TextBox 22">
            <a:extLst>
              <a:ext uri="{FF2B5EF4-FFF2-40B4-BE49-F238E27FC236}">
                <a16:creationId xmlns:a16="http://schemas.microsoft.com/office/drawing/2014/main" id="{176715CE-17A2-AD4A-BC2D-65CD0AC5C56F}"/>
              </a:ext>
            </a:extLst>
          </p:cNvPr>
          <p:cNvSpPr txBox="1"/>
          <p:nvPr/>
        </p:nvSpPr>
        <p:spPr>
          <a:xfrm>
            <a:off x="6959693" y="4425064"/>
            <a:ext cx="1369734" cy="646331"/>
          </a:xfrm>
          <a:prstGeom prst="rect">
            <a:avLst/>
          </a:prstGeom>
          <a:noFill/>
        </p:spPr>
        <p:txBody>
          <a:bodyPr wrap="none" rtlCol="0">
            <a:spAutoFit/>
          </a:bodyPr>
          <a:lstStyle/>
          <a:p>
            <a:r>
              <a:rPr lang="en-US" dirty="0">
                <a:solidFill>
                  <a:schemeClr val="bg1"/>
                </a:solidFill>
              </a:rPr>
              <a:t>Painter et al,</a:t>
            </a:r>
          </a:p>
          <a:p>
            <a:r>
              <a:rPr lang="en-US" dirty="0">
                <a:solidFill>
                  <a:schemeClr val="bg1"/>
                </a:solidFill>
              </a:rPr>
              <a:t>2016</a:t>
            </a:r>
          </a:p>
        </p:txBody>
      </p:sp>
      <p:pic>
        <p:nvPicPr>
          <p:cNvPr id="22" name="Picture 21" descr="snow_scatter_elevation.eps.png">
            <a:extLst>
              <a:ext uri="{FF2B5EF4-FFF2-40B4-BE49-F238E27FC236}">
                <a16:creationId xmlns:a16="http://schemas.microsoft.com/office/drawing/2014/main" id="{7FAEF737-7536-8A4C-A681-A41B68EDE06A}"/>
              </a:ext>
            </a:extLst>
          </p:cNvPr>
          <p:cNvPicPr>
            <a:picLocks noChangeAspect="1"/>
          </p:cNvPicPr>
          <p:nvPr/>
        </p:nvPicPr>
        <p:blipFill rotWithShape="1">
          <a:blip r:embed="rId8">
            <a:extLst>
              <a:ext uri="{28A0092B-C50C-407E-A947-70E740481C1C}">
                <a14:useLocalDpi xmlns:a14="http://schemas.microsoft.com/office/drawing/2010/main" val="0"/>
              </a:ext>
            </a:extLst>
          </a:blip>
          <a:srcRect r="50625"/>
          <a:stretch/>
        </p:blipFill>
        <p:spPr>
          <a:xfrm>
            <a:off x="5390533" y="5071395"/>
            <a:ext cx="720903" cy="688419"/>
          </a:xfrm>
          <a:prstGeom prst="rect">
            <a:avLst/>
          </a:prstGeom>
        </p:spPr>
      </p:pic>
    </p:spTree>
    <p:extLst>
      <p:ext uri="{BB962C8B-B14F-4D97-AF65-F5344CB8AC3E}">
        <p14:creationId xmlns:p14="http://schemas.microsoft.com/office/powerpoint/2010/main" val="9072134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26.png">
            <a:extLst>
              <a:ext uri="{FF2B5EF4-FFF2-40B4-BE49-F238E27FC236}">
                <a16:creationId xmlns:a16="http://schemas.microsoft.com/office/drawing/2014/main" id="{C17BCC60-8C59-784E-B0D0-9189C8D8136F}"/>
              </a:ext>
            </a:extLst>
          </p:cNvPr>
          <p:cNvPicPr>
            <a:picLocks noChangeAspect="1"/>
          </p:cNvPicPr>
          <p:nvPr/>
        </p:nvPicPr>
        <p:blipFill rotWithShape="1">
          <a:blip r:embed="rId3">
            <a:extLst>
              <a:ext uri="{28A0092B-C50C-407E-A947-70E740481C1C}">
                <a14:useLocalDpi xmlns:a14="http://schemas.microsoft.com/office/drawing/2010/main" val="0"/>
              </a:ext>
            </a:extLst>
          </a:blip>
          <a:srcRect l="50557" t="13912" r="4070" b="7748"/>
          <a:stretch/>
        </p:blipFill>
        <p:spPr bwMode="auto">
          <a:xfrm>
            <a:off x="6175948" y="3894584"/>
            <a:ext cx="2788170" cy="2707870"/>
          </a:xfrm>
          <a:prstGeom prst="rect">
            <a:avLst/>
          </a:prstGeom>
          <a:noFill/>
          <a:ln>
            <a:noFill/>
          </a:ln>
        </p:spPr>
      </p:pic>
      <p:sp>
        <p:nvSpPr>
          <p:cNvPr id="2" name="Title 1">
            <a:extLst>
              <a:ext uri="{FF2B5EF4-FFF2-40B4-BE49-F238E27FC236}">
                <a16:creationId xmlns:a16="http://schemas.microsoft.com/office/drawing/2014/main" id="{DA529D5D-B9B0-E44C-81DC-B51917E49338}"/>
              </a:ext>
            </a:extLst>
          </p:cNvPr>
          <p:cNvSpPr>
            <a:spLocks noGrp="1"/>
          </p:cNvSpPr>
          <p:nvPr>
            <p:ph type="title"/>
          </p:nvPr>
        </p:nvSpPr>
        <p:spPr>
          <a:xfrm>
            <a:off x="457200" y="0"/>
            <a:ext cx="8229600" cy="1143000"/>
          </a:xfrm>
        </p:spPr>
        <p:txBody>
          <a:bodyPr/>
          <a:lstStyle/>
          <a:p>
            <a:r>
              <a:rPr lang="en-US" dirty="0"/>
              <a:t>Landsat 8, MODIS, and VIIRS</a:t>
            </a:r>
          </a:p>
        </p:txBody>
      </p:sp>
      <p:sp>
        <p:nvSpPr>
          <p:cNvPr id="4" name="Slide Number Placeholder 3">
            <a:extLst>
              <a:ext uri="{FF2B5EF4-FFF2-40B4-BE49-F238E27FC236}">
                <a16:creationId xmlns:a16="http://schemas.microsoft.com/office/drawing/2014/main" id="{08A702AD-CA62-9F4C-A2B3-E265B70490B8}"/>
              </a:ext>
            </a:extLst>
          </p:cNvPr>
          <p:cNvSpPr>
            <a:spLocks noGrp="1"/>
          </p:cNvSpPr>
          <p:nvPr>
            <p:ph type="sldNum" sz="quarter" idx="12"/>
          </p:nvPr>
        </p:nvSpPr>
        <p:spPr/>
        <p:txBody>
          <a:bodyPr/>
          <a:lstStyle/>
          <a:p>
            <a:fld id="{BDC7FDD3-5479-B94B-92D6-80C8B6A72FC9}" type="slidenum">
              <a:rPr lang="en-US" smtClean="0"/>
              <a:t>16</a:t>
            </a:fld>
            <a:endParaRPr lang="en-US"/>
          </a:p>
        </p:txBody>
      </p:sp>
      <p:pic>
        <p:nvPicPr>
          <p:cNvPr id="6" name="Picture 5">
            <a:extLst>
              <a:ext uri="{FF2B5EF4-FFF2-40B4-BE49-F238E27FC236}">
                <a16:creationId xmlns:a16="http://schemas.microsoft.com/office/drawing/2014/main" id="{5E8637EA-9578-1E47-94DA-4A2B872181B3}"/>
              </a:ext>
            </a:extLst>
          </p:cNvPr>
          <p:cNvPicPr>
            <a:picLocks noChangeAspect="1"/>
          </p:cNvPicPr>
          <p:nvPr/>
        </p:nvPicPr>
        <p:blipFill>
          <a:blip r:embed="rId4"/>
          <a:stretch>
            <a:fillRect/>
          </a:stretch>
        </p:blipFill>
        <p:spPr>
          <a:xfrm>
            <a:off x="179908" y="1015212"/>
            <a:ext cx="5606296" cy="3669009"/>
          </a:xfrm>
          <a:prstGeom prst="rect">
            <a:avLst/>
          </a:prstGeom>
        </p:spPr>
      </p:pic>
      <p:pic>
        <p:nvPicPr>
          <p:cNvPr id="7" name="Picture 6" descr="Table 2.png">
            <a:extLst>
              <a:ext uri="{FF2B5EF4-FFF2-40B4-BE49-F238E27FC236}">
                <a16:creationId xmlns:a16="http://schemas.microsoft.com/office/drawing/2014/main" id="{E8337031-8C8F-4345-B82D-1846AD9CE304}"/>
              </a:ext>
            </a:extLst>
          </p:cNvPr>
          <p:cNvPicPr>
            <a:picLocks noChangeAspect="1"/>
          </p:cNvPicPr>
          <p:nvPr/>
        </p:nvPicPr>
        <p:blipFill rotWithShape="1">
          <a:blip r:embed="rId5">
            <a:extLst>
              <a:ext uri="{28A0092B-C50C-407E-A947-70E740481C1C}">
                <a14:useLocalDpi xmlns:a14="http://schemas.microsoft.com/office/drawing/2010/main" val="0"/>
              </a:ext>
            </a:extLst>
          </a:blip>
          <a:srcRect l="23413"/>
          <a:stretch/>
        </p:blipFill>
        <p:spPr>
          <a:xfrm>
            <a:off x="6175948" y="1259115"/>
            <a:ext cx="2754246" cy="2107158"/>
          </a:xfrm>
          <a:prstGeom prst="rect">
            <a:avLst/>
          </a:prstGeom>
        </p:spPr>
      </p:pic>
      <p:pic>
        <p:nvPicPr>
          <p:cNvPr id="8" name="image20.png">
            <a:extLst>
              <a:ext uri="{FF2B5EF4-FFF2-40B4-BE49-F238E27FC236}">
                <a16:creationId xmlns:a16="http://schemas.microsoft.com/office/drawing/2014/main" id="{D94BB48D-D7D8-684D-A256-9360D31966B5}"/>
              </a:ext>
            </a:extLst>
          </p:cNvPr>
          <p:cNvPicPr>
            <a:picLocks noChangeAspect="1"/>
          </p:cNvPicPr>
          <p:nvPr/>
        </p:nvPicPr>
        <p:blipFill rotWithShape="1">
          <a:blip r:embed="rId6">
            <a:extLst>
              <a:ext uri="{28A0092B-C50C-407E-A947-70E740481C1C}">
                <a14:useLocalDpi xmlns:a14="http://schemas.microsoft.com/office/drawing/2010/main" val="0"/>
              </a:ext>
            </a:extLst>
          </a:blip>
          <a:srcRect b="3417"/>
          <a:stretch/>
        </p:blipFill>
        <p:spPr bwMode="auto">
          <a:xfrm>
            <a:off x="396419" y="4905395"/>
            <a:ext cx="5344808" cy="1952605"/>
          </a:xfrm>
          <a:prstGeom prst="rect">
            <a:avLst/>
          </a:prstGeom>
          <a:noFill/>
          <a:ln>
            <a:noFill/>
          </a:ln>
        </p:spPr>
      </p:pic>
      <p:sp>
        <p:nvSpPr>
          <p:cNvPr id="11" name="TextBox 10">
            <a:extLst>
              <a:ext uri="{FF2B5EF4-FFF2-40B4-BE49-F238E27FC236}">
                <a16:creationId xmlns:a16="http://schemas.microsoft.com/office/drawing/2014/main" id="{81D13DB0-721F-A043-AA54-CF923C36DCA8}"/>
              </a:ext>
            </a:extLst>
          </p:cNvPr>
          <p:cNvSpPr txBox="1"/>
          <p:nvPr/>
        </p:nvSpPr>
        <p:spPr>
          <a:xfrm>
            <a:off x="7270231" y="3709918"/>
            <a:ext cx="1094274" cy="369332"/>
          </a:xfrm>
          <a:prstGeom prst="rect">
            <a:avLst/>
          </a:prstGeom>
          <a:noFill/>
        </p:spPr>
        <p:txBody>
          <a:bodyPr wrap="none" rtlCol="0">
            <a:spAutoFit/>
          </a:bodyPr>
          <a:lstStyle/>
          <a:p>
            <a:r>
              <a:rPr lang="en-US" dirty="0"/>
              <a:t>Snow line</a:t>
            </a:r>
          </a:p>
        </p:txBody>
      </p:sp>
      <p:sp>
        <p:nvSpPr>
          <p:cNvPr id="12" name="TextBox 11">
            <a:extLst>
              <a:ext uri="{FF2B5EF4-FFF2-40B4-BE49-F238E27FC236}">
                <a16:creationId xmlns:a16="http://schemas.microsoft.com/office/drawing/2014/main" id="{9259FFA0-48F6-9845-B352-0A2EE8C7F60C}"/>
              </a:ext>
            </a:extLst>
          </p:cNvPr>
          <p:cNvSpPr txBox="1"/>
          <p:nvPr/>
        </p:nvSpPr>
        <p:spPr>
          <a:xfrm>
            <a:off x="959371" y="4688704"/>
            <a:ext cx="1046825" cy="369332"/>
          </a:xfrm>
          <a:prstGeom prst="rect">
            <a:avLst/>
          </a:prstGeom>
          <a:noFill/>
        </p:spPr>
        <p:txBody>
          <a:bodyPr wrap="none" rtlCol="0">
            <a:spAutoFit/>
          </a:bodyPr>
          <a:lstStyle/>
          <a:p>
            <a:r>
              <a:rPr lang="en-US" dirty="0"/>
              <a:t>Elevation</a:t>
            </a:r>
          </a:p>
        </p:txBody>
      </p:sp>
      <p:sp>
        <p:nvSpPr>
          <p:cNvPr id="13" name="TextBox 12">
            <a:extLst>
              <a:ext uri="{FF2B5EF4-FFF2-40B4-BE49-F238E27FC236}">
                <a16:creationId xmlns:a16="http://schemas.microsoft.com/office/drawing/2014/main" id="{A52EB6C5-0159-4C47-9E19-31FD5BB16468}"/>
              </a:ext>
            </a:extLst>
          </p:cNvPr>
          <p:cNvSpPr txBox="1"/>
          <p:nvPr/>
        </p:nvSpPr>
        <p:spPr>
          <a:xfrm>
            <a:off x="2820057" y="4684221"/>
            <a:ext cx="702436" cy="369332"/>
          </a:xfrm>
          <a:prstGeom prst="rect">
            <a:avLst/>
          </a:prstGeom>
          <a:noFill/>
        </p:spPr>
        <p:txBody>
          <a:bodyPr wrap="none" rtlCol="0">
            <a:spAutoFit/>
          </a:bodyPr>
          <a:lstStyle/>
          <a:p>
            <a:r>
              <a:rPr lang="en-US" dirty="0"/>
              <a:t>Slope</a:t>
            </a:r>
          </a:p>
        </p:txBody>
      </p:sp>
      <p:sp>
        <p:nvSpPr>
          <p:cNvPr id="14" name="TextBox 13">
            <a:extLst>
              <a:ext uri="{FF2B5EF4-FFF2-40B4-BE49-F238E27FC236}">
                <a16:creationId xmlns:a16="http://schemas.microsoft.com/office/drawing/2014/main" id="{021670F5-BF9A-F146-9108-0CB876DEF64E}"/>
              </a:ext>
            </a:extLst>
          </p:cNvPr>
          <p:cNvSpPr txBox="1"/>
          <p:nvPr/>
        </p:nvSpPr>
        <p:spPr>
          <a:xfrm>
            <a:off x="4572000" y="4684221"/>
            <a:ext cx="819455" cy="369332"/>
          </a:xfrm>
          <a:prstGeom prst="rect">
            <a:avLst/>
          </a:prstGeom>
          <a:noFill/>
        </p:spPr>
        <p:txBody>
          <a:bodyPr wrap="none" rtlCol="0">
            <a:spAutoFit/>
          </a:bodyPr>
          <a:lstStyle/>
          <a:p>
            <a:r>
              <a:rPr lang="en-US" dirty="0"/>
              <a:t>Aspect</a:t>
            </a:r>
          </a:p>
        </p:txBody>
      </p:sp>
      <p:sp>
        <p:nvSpPr>
          <p:cNvPr id="15" name="TextBox 14">
            <a:extLst>
              <a:ext uri="{FF2B5EF4-FFF2-40B4-BE49-F238E27FC236}">
                <a16:creationId xmlns:a16="http://schemas.microsoft.com/office/drawing/2014/main" id="{7A38B23D-A12C-704D-AFCC-5F21CA18D90B}"/>
              </a:ext>
            </a:extLst>
          </p:cNvPr>
          <p:cNvSpPr txBox="1"/>
          <p:nvPr/>
        </p:nvSpPr>
        <p:spPr>
          <a:xfrm>
            <a:off x="5766614" y="6537297"/>
            <a:ext cx="3350725" cy="369332"/>
          </a:xfrm>
          <a:prstGeom prst="rect">
            <a:avLst/>
          </a:prstGeom>
          <a:noFill/>
        </p:spPr>
        <p:txBody>
          <a:bodyPr wrap="none" rtlCol="0">
            <a:spAutoFit/>
          </a:bodyPr>
          <a:lstStyle/>
          <a:p>
            <a:r>
              <a:rPr lang="en-US" dirty="0"/>
              <a:t>Rittger et al, in prep for April 30th</a:t>
            </a:r>
          </a:p>
        </p:txBody>
      </p:sp>
    </p:spTree>
    <p:extLst>
      <p:ext uri="{BB962C8B-B14F-4D97-AF65-F5344CB8AC3E}">
        <p14:creationId xmlns:p14="http://schemas.microsoft.com/office/powerpoint/2010/main" val="15740440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sites_InterpComparisonMODISvInSitu.png"/>
          <p:cNvPicPr>
            <a:picLocks noChangeAspect="1"/>
          </p:cNvPicPr>
          <p:nvPr/>
        </p:nvPicPr>
        <p:blipFill rotWithShape="1">
          <a:blip r:embed="rId3">
            <a:extLst>
              <a:ext uri="{28A0092B-C50C-407E-A947-70E740481C1C}">
                <a14:useLocalDpi xmlns:a14="http://schemas.microsoft.com/office/drawing/2010/main" val="0"/>
              </a:ext>
            </a:extLst>
          </a:blip>
          <a:srcRect l="50457" t="14120" r="7778" b="15278"/>
          <a:stretch/>
        </p:blipFill>
        <p:spPr>
          <a:xfrm>
            <a:off x="5247682" y="3508393"/>
            <a:ext cx="3244201" cy="3290451"/>
          </a:xfrm>
          <a:prstGeom prst="rect">
            <a:avLst/>
          </a:prstGeom>
        </p:spPr>
      </p:pic>
      <p:sp>
        <p:nvSpPr>
          <p:cNvPr id="2" name="Title 1"/>
          <p:cNvSpPr>
            <a:spLocks noGrp="1"/>
          </p:cNvSpPr>
          <p:nvPr>
            <p:ph type="title"/>
          </p:nvPr>
        </p:nvSpPr>
        <p:spPr>
          <a:xfrm>
            <a:off x="71022" y="604837"/>
            <a:ext cx="4898650" cy="1143000"/>
          </a:xfrm>
        </p:spPr>
        <p:txBody>
          <a:bodyPr>
            <a:noAutofit/>
          </a:bodyPr>
          <a:lstStyle/>
          <a:p>
            <a:pPr algn="l"/>
            <a:r>
              <a:rPr lang="en-US" sz="3600" dirty="0"/>
              <a:t>Snow </a:t>
            </a:r>
            <a:r>
              <a:rPr lang="en-US" sz="3600" b="1" u="sng" dirty="0"/>
              <a:t>albedo</a:t>
            </a:r>
            <a:r>
              <a:rPr lang="en-US" sz="3600" dirty="0"/>
              <a:t> combines </a:t>
            </a:r>
            <a:r>
              <a:rPr lang="en-US" sz="3600" u="sng" dirty="0"/>
              <a:t>grain size</a:t>
            </a:r>
            <a:r>
              <a:rPr lang="en-US" sz="3600" dirty="0"/>
              <a:t> and </a:t>
            </a:r>
            <a:r>
              <a:rPr lang="en-US" sz="3600" u="sng" dirty="0"/>
              <a:t>△ vis</a:t>
            </a:r>
            <a:br>
              <a:rPr lang="en-US" sz="3600" dirty="0"/>
            </a:br>
            <a:r>
              <a:rPr lang="en-US" sz="2200" dirty="0"/>
              <a:t>  </a:t>
            </a:r>
            <a:br>
              <a:rPr lang="en-US" sz="3800" dirty="0"/>
            </a:br>
            <a:r>
              <a:rPr lang="en-US" sz="2800" dirty="0"/>
              <a:t>In-situ observations from Sierra, CA; Senator Beck, CO</a:t>
            </a:r>
          </a:p>
        </p:txBody>
      </p:sp>
      <p:sp>
        <p:nvSpPr>
          <p:cNvPr id="7" name="TextBox 6"/>
          <p:cNvSpPr txBox="1"/>
          <p:nvPr/>
        </p:nvSpPr>
        <p:spPr>
          <a:xfrm>
            <a:off x="0" y="6493107"/>
            <a:ext cx="1665544" cy="369332"/>
          </a:xfrm>
          <a:prstGeom prst="rect">
            <a:avLst/>
          </a:prstGeom>
          <a:noFill/>
        </p:spPr>
        <p:txBody>
          <a:bodyPr wrap="square" rtlCol="0">
            <a:spAutoFit/>
          </a:bodyPr>
          <a:lstStyle/>
          <a:p>
            <a:r>
              <a:rPr lang="en-US" dirty="0"/>
              <a:t>Bair et al, 2019</a:t>
            </a:r>
          </a:p>
        </p:txBody>
      </p:sp>
      <p:sp>
        <p:nvSpPr>
          <p:cNvPr id="8" name="TextBox 7"/>
          <p:cNvSpPr txBox="1"/>
          <p:nvPr/>
        </p:nvSpPr>
        <p:spPr>
          <a:xfrm>
            <a:off x="7162343" y="5516362"/>
            <a:ext cx="1184940" cy="923330"/>
          </a:xfrm>
          <a:prstGeom prst="rect">
            <a:avLst/>
          </a:prstGeom>
          <a:noFill/>
        </p:spPr>
        <p:txBody>
          <a:bodyPr wrap="none" rtlCol="0">
            <a:spAutoFit/>
          </a:bodyPr>
          <a:lstStyle/>
          <a:p>
            <a:r>
              <a:rPr lang="en-US" dirty="0"/>
              <a:t>CUES 1.5%</a:t>
            </a:r>
          </a:p>
          <a:p>
            <a:r>
              <a:rPr lang="en-US" dirty="0"/>
              <a:t>SASP 1.6%</a:t>
            </a:r>
          </a:p>
          <a:p>
            <a:r>
              <a:rPr lang="en-US" dirty="0"/>
              <a:t>SBSP 1.3%</a:t>
            </a:r>
          </a:p>
        </p:txBody>
      </p:sp>
      <p:pic>
        <p:nvPicPr>
          <p:cNvPr id="10" name="Picture 9">
            <a:extLst>
              <a:ext uri="{FF2B5EF4-FFF2-40B4-BE49-F238E27FC236}">
                <a16:creationId xmlns:a16="http://schemas.microsoft.com/office/drawing/2014/main" id="{03990C81-D911-864E-A42D-3257D9D1D23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7630" r="3477"/>
          <a:stretch/>
        </p:blipFill>
        <p:spPr bwMode="auto">
          <a:xfrm>
            <a:off x="368301" y="2723345"/>
            <a:ext cx="4163389" cy="3825697"/>
          </a:xfrm>
          <a:prstGeom prst="rect">
            <a:avLst/>
          </a:prstGeom>
          <a:ln>
            <a:noFill/>
          </a:ln>
          <a:extLst>
            <a:ext uri="{53640926-AAD7-44d8-BBD7-CCE9431645EC}">
              <a14:shadowObscured xmlns:a14="http://schemas.microsoft.com/office/drawing/2010/main" xmlns=""/>
            </a:ext>
          </a:extLst>
        </p:spPr>
      </p:pic>
      <p:pic>
        <p:nvPicPr>
          <p:cNvPr id="9" name="Picture 8" descr="3sites_InterpComparisonMODISvInSitu.png">
            <a:extLst>
              <a:ext uri="{FF2B5EF4-FFF2-40B4-BE49-F238E27FC236}">
                <a16:creationId xmlns:a16="http://schemas.microsoft.com/office/drawing/2014/main" id="{3733A229-92D4-E443-AB39-2F7BF1664E67}"/>
              </a:ext>
            </a:extLst>
          </p:cNvPr>
          <p:cNvPicPr>
            <a:picLocks noChangeAspect="1"/>
          </p:cNvPicPr>
          <p:nvPr/>
        </p:nvPicPr>
        <p:blipFill rotWithShape="1">
          <a:blip r:embed="rId3">
            <a:extLst>
              <a:ext uri="{28A0092B-C50C-407E-A947-70E740481C1C}">
                <a14:useLocalDpi xmlns:a14="http://schemas.microsoft.com/office/drawing/2010/main" val="0"/>
              </a:ext>
            </a:extLst>
          </a:blip>
          <a:srcRect l="5139" t="14120" r="50612" b="15278"/>
          <a:stretch/>
        </p:blipFill>
        <p:spPr>
          <a:xfrm>
            <a:off x="5115718" y="39857"/>
            <a:ext cx="3437103" cy="3290451"/>
          </a:xfrm>
          <a:prstGeom prst="rect">
            <a:avLst/>
          </a:prstGeom>
        </p:spPr>
      </p:pic>
      <p:sp>
        <p:nvSpPr>
          <p:cNvPr id="4" name="TextBox 3">
            <a:extLst>
              <a:ext uri="{FF2B5EF4-FFF2-40B4-BE49-F238E27FC236}">
                <a16:creationId xmlns:a16="http://schemas.microsoft.com/office/drawing/2014/main" id="{DEF49FCD-3290-6A4F-8E96-B1D5E12D19C4}"/>
              </a:ext>
            </a:extLst>
          </p:cNvPr>
          <p:cNvSpPr txBox="1"/>
          <p:nvPr/>
        </p:nvSpPr>
        <p:spPr>
          <a:xfrm>
            <a:off x="1718431" y="2407281"/>
            <a:ext cx="2070182" cy="369332"/>
          </a:xfrm>
          <a:prstGeom prst="rect">
            <a:avLst/>
          </a:prstGeom>
          <a:noFill/>
        </p:spPr>
        <p:txBody>
          <a:bodyPr wrap="none" rtlCol="0">
            <a:spAutoFit/>
          </a:bodyPr>
          <a:lstStyle/>
          <a:p>
            <a:r>
              <a:rPr lang="en-US" dirty="0"/>
              <a:t>Comparison to BATS</a:t>
            </a:r>
          </a:p>
        </p:txBody>
      </p:sp>
      <p:sp>
        <p:nvSpPr>
          <p:cNvPr id="6" name="TextBox 5"/>
          <p:cNvSpPr txBox="1"/>
          <p:nvPr/>
        </p:nvSpPr>
        <p:spPr>
          <a:xfrm>
            <a:off x="6899914" y="2037646"/>
            <a:ext cx="1447369" cy="923330"/>
          </a:xfrm>
          <a:prstGeom prst="rect">
            <a:avLst/>
          </a:prstGeom>
          <a:noFill/>
        </p:spPr>
        <p:txBody>
          <a:bodyPr wrap="none" rtlCol="0">
            <a:spAutoFit/>
          </a:bodyPr>
          <a:lstStyle/>
          <a:p>
            <a:r>
              <a:rPr lang="en-US" dirty="0"/>
              <a:t>CUES 64.6μm</a:t>
            </a:r>
          </a:p>
          <a:p>
            <a:r>
              <a:rPr lang="en-US" dirty="0"/>
              <a:t>SASP 0.8um</a:t>
            </a:r>
          </a:p>
          <a:p>
            <a:r>
              <a:rPr lang="en-US" dirty="0"/>
              <a:t>SBSP 6.0um</a:t>
            </a:r>
          </a:p>
        </p:txBody>
      </p:sp>
    </p:spTree>
    <p:extLst>
      <p:ext uri="{BB962C8B-B14F-4D97-AF65-F5344CB8AC3E}">
        <p14:creationId xmlns:p14="http://schemas.microsoft.com/office/powerpoint/2010/main" val="2518475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8EB078-02E6-F746-88C2-87D369F17A06}"/>
              </a:ext>
            </a:extLst>
          </p:cNvPr>
          <p:cNvPicPr>
            <a:picLocks noChangeAspect="1"/>
          </p:cNvPicPr>
          <p:nvPr/>
        </p:nvPicPr>
        <p:blipFill>
          <a:blip r:embed="rId3"/>
          <a:stretch>
            <a:fillRect/>
          </a:stretch>
        </p:blipFill>
        <p:spPr>
          <a:xfrm>
            <a:off x="2482243" y="52204"/>
            <a:ext cx="6661758" cy="6805796"/>
          </a:xfrm>
          <a:prstGeom prst="rect">
            <a:avLst/>
          </a:prstGeom>
        </p:spPr>
      </p:pic>
      <p:sp>
        <p:nvSpPr>
          <p:cNvPr id="5" name="Slide Number Placeholder 4">
            <a:extLst>
              <a:ext uri="{FF2B5EF4-FFF2-40B4-BE49-F238E27FC236}">
                <a16:creationId xmlns:a16="http://schemas.microsoft.com/office/drawing/2014/main" id="{4C90D18E-DC59-8A4B-89A0-CC34D27F819E}"/>
              </a:ext>
            </a:extLst>
          </p:cNvPr>
          <p:cNvSpPr>
            <a:spLocks noGrp="1"/>
          </p:cNvSpPr>
          <p:nvPr>
            <p:ph type="sldNum" sz="quarter" idx="12"/>
          </p:nvPr>
        </p:nvSpPr>
        <p:spPr/>
        <p:txBody>
          <a:bodyPr/>
          <a:lstStyle/>
          <a:p>
            <a:fld id="{BDC7FDD3-5479-B94B-92D6-80C8B6A72FC9}" type="slidenum">
              <a:rPr lang="en-US" smtClean="0"/>
              <a:t>18</a:t>
            </a:fld>
            <a:endParaRPr lang="en-US"/>
          </a:p>
        </p:txBody>
      </p:sp>
      <p:sp>
        <p:nvSpPr>
          <p:cNvPr id="6" name="TextBox 5">
            <a:extLst>
              <a:ext uri="{FF2B5EF4-FFF2-40B4-BE49-F238E27FC236}">
                <a16:creationId xmlns:a16="http://schemas.microsoft.com/office/drawing/2014/main" id="{B94E7C6C-F8F8-0C4B-9EC6-BDBDC75E80F8}"/>
              </a:ext>
            </a:extLst>
          </p:cNvPr>
          <p:cNvSpPr txBox="1"/>
          <p:nvPr/>
        </p:nvSpPr>
        <p:spPr>
          <a:xfrm>
            <a:off x="81023" y="6352143"/>
            <a:ext cx="1912703" cy="369332"/>
          </a:xfrm>
          <a:prstGeom prst="rect">
            <a:avLst/>
          </a:prstGeom>
          <a:noFill/>
        </p:spPr>
        <p:txBody>
          <a:bodyPr wrap="none" rtlCol="0">
            <a:spAutoFit/>
          </a:bodyPr>
          <a:lstStyle/>
          <a:p>
            <a:r>
              <a:rPr lang="en-US" dirty="0"/>
              <a:t>Rittger et al., 2019</a:t>
            </a:r>
          </a:p>
        </p:txBody>
      </p:sp>
      <p:sp>
        <p:nvSpPr>
          <p:cNvPr id="10" name="Title 1">
            <a:extLst>
              <a:ext uri="{FF2B5EF4-FFF2-40B4-BE49-F238E27FC236}">
                <a16:creationId xmlns:a16="http://schemas.microsoft.com/office/drawing/2014/main" id="{0FD06D54-4A8D-5A4D-A24E-8AE7D7BE61F6}"/>
              </a:ext>
            </a:extLst>
          </p:cNvPr>
          <p:cNvSpPr txBox="1">
            <a:spLocks noChangeAspect="1"/>
          </p:cNvSpPr>
          <p:nvPr/>
        </p:nvSpPr>
        <p:spPr>
          <a:xfrm>
            <a:off x="0" y="2123544"/>
            <a:ext cx="2482243" cy="3642954"/>
          </a:xfrm>
          <a:prstGeom prst="rect">
            <a:avLst/>
          </a:prstGeom>
        </p:spPr>
        <p:txBody>
          <a:bodyPr vert="horz" lIns="91440" tIns="45720" rIns="91440" bIns="45720" rtlCol="0" anchor="ctr">
            <a:normAutofit fontScale="8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Near-real time MODIS snow cover fraction and snow cover days</a:t>
            </a:r>
          </a:p>
        </p:txBody>
      </p:sp>
      <p:sp>
        <p:nvSpPr>
          <p:cNvPr id="2" name="Rectangle 1">
            <a:extLst>
              <a:ext uri="{FF2B5EF4-FFF2-40B4-BE49-F238E27FC236}">
                <a16:creationId xmlns:a16="http://schemas.microsoft.com/office/drawing/2014/main" id="{72017ED0-6276-744B-9D31-EDBAC2192266}"/>
              </a:ext>
            </a:extLst>
          </p:cNvPr>
          <p:cNvSpPr/>
          <p:nvPr/>
        </p:nvSpPr>
        <p:spPr>
          <a:xfrm>
            <a:off x="81023" y="293378"/>
            <a:ext cx="2942857" cy="369332"/>
          </a:xfrm>
          <a:prstGeom prst="rect">
            <a:avLst/>
          </a:prstGeom>
        </p:spPr>
        <p:txBody>
          <a:bodyPr wrap="none">
            <a:spAutoFit/>
          </a:bodyPr>
          <a:lstStyle/>
          <a:p>
            <a:r>
              <a:rPr lang="en-US" dirty="0">
                <a:hlinkClick r:id="rId4"/>
              </a:rPr>
              <a:t>https://nsidc.org/snow-today</a:t>
            </a:r>
            <a:endParaRPr lang="en-US" dirty="0"/>
          </a:p>
        </p:txBody>
      </p:sp>
      <p:sp>
        <p:nvSpPr>
          <p:cNvPr id="8" name="Rectangle 7">
            <a:extLst>
              <a:ext uri="{FF2B5EF4-FFF2-40B4-BE49-F238E27FC236}">
                <a16:creationId xmlns:a16="http://schemas.microsoft.com/office/drawing/2014/main" id="{A13F722F-E421-0D4E-91DC-AB50AB2CAA5A}"/>
              </a:ext>
            </a:extLst>
          </p:cNvPr>
          <p:cNvSpPr/>
          <p:nvPr/>
        </p:nvSpPr>
        <p:spPr>
          <a:xfrm>
            <a:off x="118904" y="792962"/>
            <a:ext cx="2061975" cy="830997"/>
          </a:xfrm>
          <a:prstGeom prst="rect">
            <a:avLst/>
          </a:prstGeom>
        </p:spPr>
        <p:txBody>
          <a:bodyPr wrap="none">
            <a:spAutoFit/>
          </a:bodyPr>
          <a:lstStyle/>
          <a:p>
            <a:r>
              <a:rPr lang="en-US" sz="2400" dirty="0"/>
              <a:t>Live:</a:t>
            </a:r>
          </a:p>
          <a:p>
            <a:r>
              <a:rPr lang="en-US" sz="2400" dirty="0"/>
              <a:t>February 2020</a:t>
            </a:r>
          </a:p>
        </p:txBody>
      </p:sp>
    </p:spTree>
    <p:extLst>
      <p:ext uri="{BB962C8B-B14F-4D97-AF65-F5344CB8AC3E}">
        <p14:creationId xmlns:p14="http://schemas.microsoft.com/office/powerpoint/2010/main" val="22310093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E6770-6F3C-F043-B5D1-041706897E9E}"/>
              </a:ext>
            </a:extLst>
          </p:cNvPr>
          <p:cNvSpPr>
            <a:spLocks noGrp="1"/>
          </p:cNvSpPr>
          <p:nvPr>
            <p:ph type="title"/>
          </p:nvPr>
        </p:nvSpPr>
        <p:spPr>
          <a:xfrm>
            <a:off x="0" y="616316"/>
            <a:ext cx="3914325" cy="1889962"/>
          </a:xfrm>
        </p:spPr>
        <p:txBody>
          <a:bodyPr>
            <a:normAutofit fontScale="90000"/>
          </a:bodyPr>
          <a:lstStyle/>
          <a:p>
            <a:r>
              <a:rPr lang="en-US" dirty="0"/>
              <a:t>Snow covered area, trends in snow cover days</a:t>
            </a:r>
          </a:p>
        </p:txBody>
      </p:sp>
      <p:sp>
        <p:nvSpPr>
          <p:cNvPr id="4" name="Slide Number Placeholder 3">
            <a:extLst>
              <a:ext uri="{FF2B5EF4-FFF2-40B4-BE49-F238E27FC236}">
                <a16:creationId xmlns:a16="http://schemas.microsoft.com/office/drawing/2014/main" id="{F3844B61-3878-034D-8013-1A664E241D2B}"/>
              </a:ext>
            </a:extLst>
          </p:cNvPr>
          <p:cNvSpPr>
            <a:spLocks noGrp="1"/>
          </p:cNvSpPr>
          <p:nvPr>
            <p:ph type="sldNum" sz="quarter" idx="11"/>
          </p:nvPr>
        </p:nvSpPr>
        <p:spPr/>
        <p:txBody>
          <a:bodyPr/>
          <a:lstStyle/>
          <a:p>
            <a:pPr>
              <a:defRPr/>
            </a:pPr>
            <a:fld id="{AFC17C94-2B9A-4A41-92F2-450B76FB4EBF}" type="slidenum">
              <a:rPr lang="en-US" smtClean="0"/>
              <a:pPr>
                <a:defRPr/>
              </a:pPr>
              <a:t>19</a:t>
            </a:fld>
            <a:endParaRPr lang="en-US"/>
          </a:p>
        </p:txBody>
      </p:sp>
      <p:pic>
        <p:nvPicPr>
          <p:cNvPr id="6" name="Picture 5" descr="WesternUS_SCD_trend_by_elevatio.png"/>
          <p:cNvPicPr>
            <a:picLocks noChangeAspect="1"/>
          </p:cNvPicPr>
          <p:nvPr/>
        </p:nvPicPr>
        <p:blipFill rotWithShape="1">
          <a:blip r:embed="rId3">
            <a:extLst>
              <a:ext uri="{28A0092B-C50C-407E-A947-70E740481C1C}">
                <a14:useLocalDpi xmlns:a14="http://schemas.microsoft.com/office/drawing/2010/main" val="0"/>
              </a:ext>
            </a:extLst>
          </a:blip>
          <a:srcRect l="8195" t="1948" r="8473" b="6801"/>
          <a:stretch/>
        </p:blipFill>
        <p:spPr>
          <a:xfrm>
            <a:off x="1170777" y="3159648"/>
            <a:ext cx="6347610" cy="3470027"/>
          </a:xfrm>
          <a:prstGeom prst="rect">
            <a:avLst/>
          </a:prstGeom>
        </p:spPr>
      </p:pic>
      <p:pic>
        <p:nvPicPr>
          <p:cNvPr id="5" name="Picture 4" descr="WesternUS_SCD_trend.png">
            <a:extLst>
              <a:ext uri="{FF2B5EF4-FFF2-40B4-BE49-F238E27FC236}">
                <a16:creationId xmlns:a16="http://schemas.microsoft.com/office/drawing/2014/main" id="{705D757B-70DF-6148-9618-74E06527F547}"/>
              </a:ext>
            </a:extLst>
          </p:cNvPr>
          <p:cNvPicPr>
            <a:picLocks noChangeAspect="1"/>
          </p:cNvPicPr>
          <p:nvPr/>
        </p:nvPicPr>
        <p:blipFill rotWithShape="1">
          <a:blip r:embed="rId4">
            <a:extLst>
              <a:ext uri="{28A0092B-C50C-407E-A947-70E740481C1C}">
                <a14:useLocalDpi xmlns:a14="http://schemas.microsoft.com/office/drawing/2010/main" val="0"/>
              </a:ext>
            </a:extLst>
          </a:blip>
          <a:srcRect l="7892" r="8638" b="5822"/>
          <a:stretch/>
        </p:blipFill>
        <p:spPr>
          <a:xfrm>
            <a:off x="3870836" y="136525"/>
            <a:ext cx="5124659" cy="2886598"/>
          </a:xfrm>
          <a:prstGeom prst="rect">
            <a:avLst/>
          </a:prstGeom>
        </p:spPr>
      </p:pic>
    </p:spTree>
    <p:extLst>
      <p:ext uri="{BB962C8B-B14F-4D97-AF65-F5344CB8AC3E}">
        <p14:creationId xmlns:p14="http://schemas.microsoft.com/office/powerpoint/2010/main" val="2580060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60D23-2E30-114E-87B9-D456DB026C3C}"/>
              </a:ext>
            </a:extLst>
          </p:cNvPr>
          <p:cNvSpPr>
            <a:spLocks noGrp="1"/>
          </p:cNvSpPr>
          <p:nvPr>
            <p:ph type="title"/>
          </p:nvPr>
        </p:nvSpPr>
        <p:spPr/>
        <p:txBody>
          <a:bodyPr>
            <a:normAutofit fontScale="90000"/>
          </a:bodyPr>
          <a:lstStyle/>
          <a:p>
            <a:r>
              <a:rPr lang="en-US" dirty="0"/>
              <a:t>Methods for mapping snow and snow surface properties</a:t>
            </a:r>
          </a:p>
        </p:txBody>
      </p:sp>
      <p:sp>
        <p:nvSpPr>
          <p:cNvPr id="3" name="Content Placeholder 2">
            <a:extLst>
              <a:ext uri="{FF2B5EF4-FFF2-40B4-BE49-F238E27FC236}">
                <a16:creationId xmlns:a16="http://schemas.microsoft.com/office/drawing/2014/main" id="{42B76EB7-EB44-1142-A196-B9B9A75FB425}"/>
              </a:ext>
            </a:extLst>
          </p:cNvPr>
          <p:cNvSpPr>
            <a:spLocks noGrp="1"/>
          </p:cNvSpPr>
          <p:nvPr>
            <p:ph idx="1"/>
          </p:nvPr>
        </p:nvSpPr>
        <p:spPr>
          <a:xfrm>
            <a:off x="457200" y="1600200"/>
            <a:ext cx="8501605" cy="4756150"/>
          </a:xfrm>
        </p:spPr>
        <p:txBody>
          <a:bodyPr>
            <a:normAutofit/>
          </a:bodyPr>
          <a:lstStyle/>
          <a:p>
            <a:r>
              <a:rPr lang="en-US" dirty="0">
                <a:solidFill>
                  <a:schemeClr val="bg1">
                    <a:lumMod val="50000"/>
                  </a:schemeClr>
                </a:solidFill>
              </a:rPr>
              <a:t>Simple: </a:t>
            </a:r>
          </a:p>
          <a:p>
            <a:pPr lvl="1"/>
            <a:r>
              <a:rPr lang="en-US" dirty="0">
                <a:solidFill>
                  <a:schemeClr val="bg1">
                    <a:lumMod val="50000"/>
                  </a:schemeClr>
                </a:solidFill>
              </a:rPr>
              <a:t>Normalized difference snow index (NDSI)</a:t>
            </a:r>
          </a:p>
          <a:p>
            <a:r>
              <a:rPr lang="en-US" dirty="0"/>
              <a:t>Physically based :</a:t>
            </a:r>
          </a:p>
          <a:p>
            <a:pPr lvl="1"/>
            <a:r>
              <a:rPr lang="en-US" dirty="0"/>
              <a:t>Spectral mixture analysis </a:t>
            </a:r>
          </a:p>
          <a:p>
            <a:pPr lvl="1"/>
            <a:r>
              <a:rPr lang="en-US" dirty="0"/>
              <a:t>Spectral differencing </a:t>
            </a:r>
          </a:p>
          <a:p>
            <a:r>
              <a:rPr lang="en-US" dirty="0">
                <a:solidFill>
                  <a:schemeClr val="bg1">
                    <a:lumMod val="50000"/>
                  </a:schemeClr>
                </a:solidFill>
              </a:rPr>
              <a:t>Other sophisticated models </a:t>
            </a:r>
          </a:p>
          <a:p>
            <a:pPr lvl="1"/>
            <a:r>
              <a:rPr lang="en-US" dirty="0">
                <a:solidFill>
                  <a:schemeClr val="bg1">
                    <a:lumMod val="50000"/>
                  </a:schemeClr>
                </a:solidFill>
              </a:rPr>
              <a:t>Machine learning</a:t>
            </a:r>
          </a:p>
          <a:p>
            <a:pPr lvl="2"/>
            <a:r>
              <a:rPr lang="en-US" dirty="0">
                <a:solidFill>
                  <a:schemeClr val="bg1">
                    <a:lumMod val="50000"/>
                  </a:schemeClr>
                </a:solidFill>
              </a:rPr>
              <a:t>Neural networks</a:t>
            </a:r>
          </a:p>
          <a:p>
            <a:pPr lvl="2"/>
            <a:r>
              <a:rPr lang="en-US" dirty="0">
                <a:solidFill>
                  <a:schemeClr val="bg1">
                    <a:lumMod val="50000"/>
                  </a:schemeClr>
                </a:solidFill>
              </a:rPr>
              <a:t>Random forests</a:t>
            </a:r>
          </a:p>
        </p:txBody>
      </p:sp>
      <p:sp>
        <p:nvSpPr>
          <p:cNvPr id="4" name="Slide Number Placeholder 3">
            <a:extLst>
              <a:ext uri="{FF2B5EF4-FFF2-40B4-BE49-F238E27FC236}">
                <a16:creationId xmlns:a16="http://schemas.microsoft.com/office/drawing/2014/main" id="{4F49291B-4F59-3A4D-8B17-4F308D04AC52}"/>
              </a:ext>
            </a:extLst>
          </p:cNvPr>
          <p:cNvSpPr>
            <a:spLocks noGrp="1"/>
          </p:cNvSpPr>
          <p:nvPr>
            <p:ph type="sldNum" sz="quarter" idx="12"/>
          </p:nvPr>
        </p:nvSpPr>
        <p:spPr/>
        <p:txBody>
          <a:bodyPr/>
          <a:lstStyle/>
          <a:p>
            <a:fld id="{BDC7FDD3-5479-B94B-92D6-80C8B6A72FC9}" type="slidenum">
              <a:rPr lang="en-US" smtClean="0"/>
              <a:t>2</a:t>
            </a:fld>
            <a:endParaRPr lang="en-US"/>
          </a:p>
        </p:txBody>
      </p:sp>
      <p:sp>
        <p:nvSpPr>
          <p:cNvPr id="5" name="TextBox 4">
            <a:extLst>
              <a:ext uri="{FF2B5EF4-FFF2-40B4-BE49-F238E27FC236}">
                <a16:creationId xmlns:a16="http://schemas.microsoft.com/office/drawing/2014/main" id="{49266261-952E-D949-8692-C43E7B2F990B}"/>
              </a:ext>
            </a:extLst>
          </p:cNvPr>
          <p:cNvSpPr txBox="1"/>
          <p:nvPr/>
        </p:nvSpPr>
        <p:spPr>
          <a:xfrm>
            <a:off x="7379839" y="2268071"/>
            <a:ext cx="1306961" cy="369332"/>
          </a:xfrm>
          <a:prstGeom prst="rect">
            <a:avLst/>
          </a:prstGeom>
          <a:noFill/>
        </p:spPr>
        <p:txBody>
          <a:bodyPr wrap="none" rtlCol="0">
            <a:spAutoFit/>
          </a:bodyPr>
          <a:lstStyle/>
          <a:p>
            <a:r>
              <a:rPr lang="en-US" i="1" dirty="0">
                <a:solidFill>
                  <a:schemeClr val="bg1">
                    <a:lumMod val="50000"/>
                  </a:schemeClr>
                </a:solidFill>
              </a:rPr>
              <a:t>Dozier 1989</a:t>
            </a:r>
          </a:p>
        </p:txBody>
      </p:sp>
      <p:sp>
        <p:nvSpPr>
          <p:cNvPr id="6" name="TextBox 5">
            <a:extLst>
              <a:ext uri="{FF2B5EF4-FFF2-40B4-BE49-F238E27FC236}">
                <a16:creationId xmlns:a16="http://schemas.microsoft.com/office/drawing/2014/main" id="{2B70A15F-FF2E-EE44-9EED-A5E39475CE8F}"/>
              </a:ext>
            </a:extLst>
          </p:cNvPr>
          <p:cNvSpPr txBox="1"/>
          <p:nvPr/>
        </p:nvSpPr>
        <p:spPr>
          <a:xfrm>
            <a:off x="5335886" y="3343835"/>
            <a:ext cx="1951240" cy="369332"/>
          </a:xfrm>
          <a:prstGeom prst="rect">
            <a:avLst/>
          </a:prstGeom>
          <a:noFill/>
        </p:spPr>
        <p:txBody>
          <a:bodyPr wrap="none" rtlCol="0">
            <a:spAutoFit/>
          </a:bodyPr>
          <a:lstStyle/>
          <a:p>
            <a:r>
              <a:rPr lang="en-US" i="1" dirty="0"/>
              <a:t>Painter 2003, 2009</a:t>
            </a:r>
          </a:p>
        </p:txBody>
      </p:sp>
      <p:sp>
        <p:nvSpPr>
          <p:cNvPr id="7" name="TextBox 6">
            <a:extLst>
              <a:ext uri="{FF2B5EF4-FFF2-40B4-BE49-F238E27FC236}">
                <a16:creationId xmlns:a16="http://schemas.microsoft.com/office/drawing/2014/main" id="{FD5AA169-67E3-564D-A4CC-C875F16CE2C6}"/>
              </a:ext>
            </a:extLst>
          </p:cNvPr>
          <p:cNvSpPr txBox="1"/>
          <p:nvPr/>
        </p:nvSpPr>
        <p:spPr>
          <a:xfrm>
            <a:off x="5335886" y="3886574"/>
            <a:ext cx="1372555" cy="369332"/>
          </a:xfrm>
          <a:prstGeom prst="rect">
            <a:avLst/>
          </a:prstGeom>
          <a:noFill/>
        </p:spPr>
        <p:txBody>
          <a:bodyPr wrap="none" rtlCol="0">
            <a:spAutoFit/>
          </a:bodyPr>
          <a:lstStyle/>
          <a:p>
            <a:r>
              <a:rPr lang="en-US" i="1" dirty="0"/>
              <a:t>Painter 2012</a:t>
            </a:r>
          </a:p>
        </p:txBody>
      </p:sp>
      <p:sp>
        <p:nvSpPr>
          <p:cNvPr id="8" name="TextBox 7">
            <a:extLst>
              <a:ext uri="{FF2B5EF4-FFF2-40B4-BE49-F238E27FC236}">
                <a16:creationId xmlns:a16="http://schemas.microsoft.com/office/drawing/2014/main" id="{12812455-B5E5-4C41-8121-D6D60070EA61}"/>
              </a:ext>
            </a:extLst>
          </p:cNvPr>
          <p:cNvSpPr txBox="1"/>
          <p:nvPr/>
        </p:nvSpPr>
        <p:spPr>
          <a:xfrm>
            <a:off x="5487849" y="4834412"/>
            <a:ext cx="3701141" cy="1200329"/>
          </a:xfrm>
          <a:prstGeom prst="rect">
            <a:avLst/>
          </a:prstGeom>
          <a:noFill/>
        </p:spPr>
        <p:txBody>
          <a:bodyPr wrap="none" rtlCol="0">
            <a:spAutoFit/>
          </a:bodyPr>
          <a:lstStyle/>
          <a:p>
            <a:r>
              <a:rPr lang="en-US" dirty="0">
                <a:solidFill>
                  <a:schemeClr val="bg1">
                    <a:lumMod val="50000"/>
                  </a:schemeClr>
                </a:solidFill>
              </a:rPr>
              <a:t>Snow cover fraction only</a:t>
            </a:r>
          </a:p>
          <a:p>
            <a:r>
              <a:rPr lang="en-US" dirty="0">
                <a:solidFill>
                  <a:schemeClr val="bg1">
                    <a:lumMod val="50000"/>
                  </a:schemeClr>
                </a:solidFill>
              </a:rPr>
              <a:t>Not physically based</a:t>
            </a:r>
          </a:p>
          <a:p>
            <a:r>
              <a:rPr lang="en-US" dirty="0"/>
              <a:t>Snow cover fraction and snow albedo</a:t>
            </a:r>
          </a:p>
          <a:p>
            <a:r>
              <a:rPr lang="en-US" dirty="0"/>
              <a:t>Physically based</a:t>
            </a:r>
          </a:p>
        </p:txBody>
      </p:sp>
      <p:sp>
        <p:nvSpPr>
          <p:cNvPr id="10" name="Rectangle 9">
            <a:extLst>
              <a:ext uri="{FF2B5EF4-FFF2-40B4-BE49-F238E27FC236}">
                <a16:creationId xmlns:a16="http://schemas.microsoft.com/office/drawing/2014/main" id="{8BF3A97C-8FEC-5D4A-8ED4-B3C4BD92CB24}"/>
              </a:ext>
            </a:extLst>
          </p:cNvPr>
          <p:cNvSpPr/>
          <p:nvPr/>
        </p:nvSpPr>
        <p:spPr>
          <a:xfrm>
            <a:off x="5487850" y="4834412"/>
            <a:ext cx="3598552" cy="1244779"/>
          </a:xfrm>
          <a:prstGeom prst="rect">
            <a:avLst/>
          </a:prstGeom>
          <a:noFill/>
          <a:ln w="730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23020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 daily snow cover from the fusion of MODIS and Landsat</a:t>
            </a:r>
          </a:p>
        </p:txBody>
      </p:sp>
      <p:sp>
        <p:nvSpPr>
          <p:cNvPr id="5" name="Slide Number Placeholder 4">
            <a:extLst>
              <a:ext uri="{FF2B5EF4-FFF2-40B4-BE49-F238E27FC236}">
                <a16:creationId xmlns:a16="http://schemas.microsoft.com/office/drawing/2014/main" id="{9CCA2E33-8BAA-0843-8499-808F6F5C7F5A}"/>
              </a:ext>
            </a:extLst>
          </p:cNvPr>
          <p:cNvSpPr>
            <a:spLocks noGrp="1"/>
          </p:cNvSpPr>
          <p:nvPr>
            <p:ph type="sldNum" sz="quarter" idx="12"/>
          </p:nvPr>
        </p:nvSpPr>
        <p:spPr/>
        <p:txBody>
          <a:bodyPr/>
          <a:lstStyle/>
          <a:p>
            <a:fld id="{BDC7FDD3-5479-B94B-92D6-80C8B6A72FC9}" type="slidenum">
              <a:rPr lang="en-US" smtClean="0"/>
              <a:t>20</a:t>
            </a:fld>
            <a:endParaRPr lang="en-US"/>
          </a:p>
        </p:txBody>
      </p:sp>
      <p:pic>
        <p:nvPicPr>
          <p:cNvPr id="8" name="Picture 7" descr="Macintosh HD:Users:rittger:Google Drive:2019:Projects:DFW_fusedsnow:downscaledv2_browse:SSN.downscaled.20070317.v2.browse.png">
            <a:extLst>
              <a:ext uri="{FF2B5EF4-FFF2-40B4-BE49-F238E27FC236}">
                <a16:creationId xmlns:a16="http://schemas.microsoft.com/office/drawing/2014/main" id="{8F9C2303-EDE8-5F40-98D7-FAD131AF0612}"/>
              </a:ext>
            </a:extLst>
          </p:cNvPr>
          <p:cNvPicPr>
            <a:picLocks noChangeAspect="1"/>
          </p:cNvPicPr>
          <p:nvPr/>
        </p:nvPicPr>
        <p:blipFill rotWithShape="1">
          <a:blip r:embed="rId3">
            <a:extLst>
              <a:ext uri="{28A0092B-C50C-407E-A947-70E740481C1C}">
                <a14:useLocalDpi xmlns:a14="http://schemas.microsoft.com/office/drawing/2010/main" val="0"/>
              </a:ext>
            </a:extLst>
          </a:blip>
          <a:srcRect l="67463"/>
          <a:stretch/>
        </p:blipFill>
        <p:spPr bwMode="auto">
          <a:xfrm>
            <a:off x="3201214" y="2156721"/>
            <a:ext cx="2818586" cy="3781342"/>
          </a:xfrm>
          <a:prstGeom prst="rect">
            <a:avLst/>
          </a:prstGeom>
          <a:noFill/>
          <a:ln>
            <a:noFill/>
          </a:ln>
        </p:spPr>
      </p:pic>
      <p:sp>
        <p:nvSpPr>
          <p:cNvPr id="9" name="TextBox 8">
            <a:extLst>
              <a:ext uri="{FF2B5EF4-FFF2-40B4-BE49-F238E27FC236}">
                <a16:creationId xmlns:a16="http://schemas.microsoft.com/office/drawing/2014/main" id="{08036579-A294-E546-BFC2-E6B4706CCC7E}"/>
              </a:ext>
            </a:extLst>
          </p:cNvPr>
          <p:cNvSpPr txBox="1"/>
          <p:nvPr/>
        </p:nvSpPr>
        <p:spPr>
          <a:xfrm>
            <a:off x="433045" y="1800301"/>
            <a:ext cx="2465227" cy="369332"/>
          </a:xfrm>
          <a:prstGeom prst="rect">
            <a:avLst/>
          </a:prstGeom>
          <a:noFill/>
        </p:spPr>
        <p:txBody>
          <a:bodyPr wrap="none" rtlCol="0">
            <a:spAutoFit/>
          </a:bodyPr>
          <a:lstStyle/>
          <a:p>
            <a:r>
              <a:rPr lang="en-US" dirty="0"/>
              <a:t>From daily 500m MODIS</a:t>
            </a:r>
          </a:p>
        </p:txBody>
      </p:sp>
      <p:sp>
        <p:nvSpPr>
          <p:cNvPr id="10" name="TextBox 9">
            <a:extLst>
              <a:ext uri="{FF2B5EF4-FFF2-40B4-BE49-F238E27FC236}">
                <a16:creationId xmlns:a16="http://schemas.microsoft.com/office/drawing/2014/main" id="{24EF67E3-1E09-0A40-82D2-D521FE5E6030}"/>
              </a:ext>
            </a:extLst>
          </p:cNvPr>
          <p:cNvSpPr txBox="1"/>
          <p:nvPr/>
        </p:nvSpPr>
        <p:spPr>
          <a:xfrm>
            <a:off x="3264847" y="1828203"/>
            <a:ext cx="2614305" cy="369332"/>
          </a:xfrm>
          <a:prstGeom prst="rect">
            <a:avLst/>
          </a:prstGeom>
          <a:noFill/>
        </p:spPr>
        <p:txBody>
          <a:bodyPr wrap="none" rtlCol="0">
            <a:spAutoFit/>
          </a:bodyPr>
          <a:lstStyle/>
          <a:p>
            <a:r>
              <a:rPr lang="en-US" dirty="0"/>
              <a:t>From 16-day 30m Landsat</a:t>
            </a:r>
          </a:p>
        </p:txBody>
      </p:sp>
      <p:pic>
        <p:nvPicPr>
          <p:cNvPr id="11" name="Picture 10" descr="Macintosh HD:Users:rittger:Google Drive:2019:Projects:DFW_fusedsnow:downscaledv2_browse:SSN.downscaled.20070317.v2.browse.png">
            <a:extLst>
              <a:ext uri="{FF2B5EF4-FFF2-40B4-BE49-F238E27FC236}">
                <a16:creationId xmlns:a16="http://schemas.microsoft.com/office/drawing/2014/main" id="{27AE4099-18CE-954F-8BE6-C5C38BC8CB11}"/>
              </a:ext>
            </a:extLst>
          </p:cNvPr>
          <p:cNvPicPr>
            <a:picLocks noChangeAspect="1"/>
          </p:cNvPicPr>
          <p:nvPr/>
        </p:nvPicPr>
        <p:blipFill rotWithShape="1">
          <a:blip r:embed="rId3">
            <a:extLst>
              <a:ext uri="{28A0092B-C50C-407E-A947-70E740481C1C}">
                <a14:useLocalDpi xmlns:a14="http://schemas.microsoft.com/office/drawing/2010/main" val="0"/>
              </a:ext>
            </a:extLst>
          </a:blip>
          <a:srcRect r="66563"/>
          <a:stretch/>
        </p:blipFill>
        <p:spPr bwMode="auto">
          <a:xfrm>
            <a:off x="171466" y="2156721"/>
            <a:ext cx="2896570" cy="3781342"/>
          </a:xfrm>
          <a:prstGeom prst="rect">
            <a:avLst/>
          </a:prstGeom>
          <a:noFill/>
          <a:ln>
            <a:noFill/>
          </a:ln>
        </p:spPr>
      </p:pic>
      <p:pic>
        <p:nvPicPr>
          <p:cNvPr id="12" name="Picture 11" descr="Macintosh HD:Users:rittger:Google Drive:2019:Projects:DFW_fusedsnow:downscaledv2_browse:SSN.downscaled.20070317.v2.browse.png">
            <a:extLst>
              <a:ext uri="{FF2B5EF4-FFF2-40B4-BE49-F238E27FC236}">
                <a16:creationId xmlns:a16="http://schemas.microsoft.com/office/drawing/2014/main" id="{E0C7216A-4F07-1D49-AE6A-1DC82135E1F8}"/>
              </a:ext>
            </a:extLst>
          </p:cNvPr>
          <p:cNvPicPr>
            <a:picLocks noChangeAspect="1"/>
          </p:cNvPicPr>
          <p:nvPr/>
        </p:nvPicPr>
        <p:blipFill rotWithShape="1">
          <a:blip r:embed="rId3">
            <a:extLst>
              <a:ext uri="{28A0092B-C50C-407E-A947-70E740481C1C}">
                <a14:useLocalDpi xmlns:a14="http://schemas.microsoft.com/office/drawing/2010/main" val="0"/>
              </a:ext>
            </a:extLst>
          </a:blip>
          <a:srcRect l="34981" r="32451"/>
          <a:stretch/>
        </p:blipFill>
        <p:spPr bwMode="auto">
          <a:xfrm>
            <a:off x="6322742" y="2141515"/>
            <a:ext cx="2821258" cy="3781342"/>
          </a:xfrm>
          <a:prstGeom prst="rect">
            <a:avLst/>
          </a:prstGeom>
          <a:noFill/>
          <a:ln>
            <a:noFill/>
          </a:ln>
        </p:spPr>
      </p:pic>
      <p:sp>
        <p:nvSpPr>
          <p:cNvPr id="13" name="TextBox 12">
            <a:extLst>
              <a:ext uri="{FF2B5EF4-FFF2-40B4-BE49-F238E27FC236}">
                <a16:creationId xmlns:a16="http://schemas.microsoft.com/office/drawing/2014/main" id="{B5453086-F857-5943-B74F-D9560CAC2745}"/>
              </a:ext>
            </a:extLst>
          </p:cNvPr>
          <p:cNvSpPr txBox="1"/>
          <p:nvPr/>
        </p:nvSpPr>
        <p:spPr>
          <a:xfrm>
            <a:off x="7250347" y="1803204"/>
            <a:ext cx="739305" cy="369332"/>
          </a:xfrm>
          <a:prstGeom prst="rect">
            <a:avLst/>
          </a:prstGeom>
          <a:noFill/>
        </p:spPr>
        <p:txBody>
          <a:bodyPr wrap="none" rtlCol="0">
            <a:spAutoFit/>
          </a:bodyPr>
          <a:lstStyle/>
          <a:p>
            <a:r>
              <a:rPr lang="en-US" dirty="0"/>
              <a:t>Fused</a:t>
            </a:r>
          </a:p>
        </p:txBody>
      </p:sp>
      <p:sp>
        <p:nvSpPr>
          <p:cNvPr id="4" name="TextBox 3">
            <a:extLst>
              <a:ext uri="{FF2B5EF4-FFF2-40B4-BE49-F238E27FC236}">
                <a16:creationId xmlns:a16="http://schemas.microsoft.com/office/drawing/2014/main" id="{25EBCBFA-AD6D-A44E-9EAE-634A2C98190B}"/>
              </a:ext>
            </a:extLst>
          </p:cNvPr>
          <p:cNvSpPr txBox="1"/>
          <p:nvPr/>
        </p:nvSpPr>
        <p:spPr>
          <a:xfrm>
            <a:off x="2260376" y="5987018"/>
            <a:ext cx="4700261" cy="369332"/>
          </a:xfrm>
          <a:prstGeom prst="rect">
            <a:avLst/>
          </a:prstGeom>
          <a:noFill/>
        </p:spPr>
        <p:txBody>
          <a:bodyPr wrap="none" rtlCol="0">
            <a:spAutoFit/>
          </a:bodyPr>
          <a:lstStyle/>
          <a:p>
            <a:r>
              <a:rPr lang="en-US" dirty="0"/>
              <a:t>2 stage machine learning model (random forest)</a:t>
            </a:r>
          </a:p>
        </p:txBody>
      </p:sp>
      <p:sp>
        <p:nvSpPr>
          <p:cNvPr id="14" name="TextBox 13">
            <a:extLst>
              <a:ext uri="{FF2B5EF4-FFF2-40B4-BE49-F238E27FC236}">
                <a16:creationId xmlns:a16="http://schemas.microsoft.com/office/drawing/2014/main" id="{DA3072D6-7E7E-DD4F-8BC1-7A3A07463E0D}"/>
              </a:ext>
            </a:extLst>
          </p:cNvPr>
          <p:cNvSpPr txBox="1"/>
          <p:nvPr/>
        </p:nvSpPr>
        <p:spPr>
          <a:xfrm>
            <a:off x="-55612" y="6536809"/>
            <a:ext cx="3350725" cy="369332"/>
          </a:xfrm>
          <a:prstGeom prst="rect">
            <a:avLst/>
          </a:prstGeom>
          <a:noFill/>
        </p:spPr>
        <p:txBody>
          <a:bodyPr wrap="none" rtlCol="0">
            <a:spAutoFit/>
          </a:bodyPr>
          <a:lstStyle/>
          <a:p>
            <a:r>
              <a:rPr lang="en-US" dirty="0"/>
              <a:t>Rittger et al, in prep for April 30th</a:t>
            </a:r>
          </a:p>
        </p:txBody>
      </p:sp>
    </p:spTree>
    <p:extLst>
      <p:ext uri="{BB962C8B-B14F-4D97-AF65-F5344CB8AC3E}">
        <p14:creationId xmlns:p14="http://schemas.microsoft.com/office/powerpoint/2010/main" val="33909645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9D643-0D29-8B43-A437-7586F6A26306}"/>
              </a:ext>
            </a:extLst>
          </p:cNvPr>
          <p:cNvSpPr>
            <a:spLocks noGrp="1"/>
          </p:cNvSpPr>
          <p:nvPr>
            <p:ph type="title"/>
          </p:nvPr>
        </p:nvSpPr>
        <p:spPr/>
        <p:txBody>
          <a:bodyPr>
            <a:normAutofit fontScale="90000"/>
          </a:bodyPr>
          <a:lstStyle/>
          <a:p>
            <a:r>
              <a:rPr lang="en-US" dirty="0"/>
              <a:t>30 m daily snow cover from the fusion of MODIS and Landsat</a:t>
            </a:r>
          </a:p>
        </p:txBody>
      </p:sp>
      <p:sp>
        <p:nvSpPr>
          <p:cNvPr id="4" name="Slide Number Placeholder 3">
            <a:extLst>
              <a:ext uri="{FF2B5EF4-FFF2-40B4-BE49-F238E27FC236}">
                <a16:creationId xmlns:a16="http://schemas.microsoft.com/office/drawing/2014/main" id="{C06D270D-763E-1347-8A79-45B83B460080}"/>
              </a:ext>
            </a:extLst>
          </p:cNvPr>
          <p:cNvSpPr>
            <a:spLocks noGrp="1"/>
          </p:cNvSpPr>
          <p:nvPr>
            <p:ph type="sldNum" sz="quarter" idx="12"/>
          </p:nvPr>
        </p:nvSpPr>
        <p:spPr/>
        <p:txBody>
          <a:bodyPr/>
          <a:lstStyle/>
          <a:p>
            <a:fld id="{BDC7FDD3-5479-B94B-92D6-80C8B6A72FC9}" type="slidenum">
              <a:rPr lang="en-US" smtClean="0"/>
              <a:t>21</a:t>
            </a:fld>
            <a:endParaRPr lang="en-US"/>
          </a:p>
        </p:txBody>
      </p:sp>
      <p:pic>
        <p:nvPicPr>
          <p:cNvPr id="6" name="Picture 5">
            <a:extLst>
              <a:ext uri="{FF2B5EF4-FFF2-40B4-BE49-F238E27FC236}">
                <a16:creationId xmlns:a16="http://schemas.microsoft.com/office/drawing/2014/main" id="{DB02F733-F803-6947-9D3D-281A039AFDAD}"/>
              </a:ext>
            </a:extLst>
          </p:cNvPr>
          <p:cNvPicPr>
            <a:picLocks noChangeAspect="1"/>
          </p:cNvPicPr>
          <p:nvPr/>
        </p:nvPicPr>
        <p:blipFill rotWithShape="1">
          <a:blip r:embed="rId3"/>
          <a:srcRect l="16437" t="3743" r="61150" b="55660"/>
          <a:stretch/>
        </p:blipFill>
        <p:spPr>
          <a:xfrm>
            <a:off x="76946" y="1669960"/>
            <a:ext cx="2049522" cy="2197668"/>
          </a:xfrm>
          <a:prstGeom prst="rect">
            <a:avLst/>
          </a:prstGeom>
        </p:spPr>
      </p:pic>
      <p:pic>
        <p:nvPicPr>
          <p:cNvPr id="7" name="Picture 6">
            <a:extLst>
              <a:ext uri="{FF2B5EF4-FFF2-40B4-BE49-F238E27FC236}">
                <a16:creationId xmlns:a16="http://schemas.microsoft.com/office/drawing/2014/main" id="{5C559764-9933-DA49-85CA-8FFA8ADDDBD7}"/>
              </a:ext>
            </a:extLst>
          </p:cNvPr>
          <p:cNvPicPr>
            <a:picLocks noChangeAspect="1"/>
          </p:cNvPicPr>
          <p:nvPr/>
        </p:nvPicPr>
        <p:blipFill rotWithShape="1">
          <a:blip r:embed="rId3"/>
          <a:srcRect l="59958" t="52368" r="14713" b="8500"/>
          <a:stretch/>
        </p:blipFill>
        <p:spPr>
          <a:xfrm>
            <a:off x="6815179" y="1753742"/>
            <a:ext cx="2316079" cy="2118436"/>
          </a:xfrm>
          <a:prstGeom prst="rect">
            <a:avLst/>
          </a:prstGeom>
        </p:spPr>
      </p:pic>
      <p:pic>
        <p:nvPicPr>
          <p:cNvPr id="8" name="Picture 7">
            <a:extLst>
              <a:ext uri="{FF2B5EF4-FFF2-40B4-BE49-F238E27FC236}">
                <a16:creationId xmlns:a16="http://schemas.microsoft.com/office/drawing/2014/main" id="{ACA3B38A-397F-E84F-9150-128FED3FA7CC}"/>
              </a:ext>
            </a:extLst>
          </p:cNvPr>
          <p:cNvPicPr>
            <a:picLocks noChangeAspect="1"/>
          </p:cNvPicPr>
          <p:nvPr/>
        </p:nvPicPr>
        <p:blipFill rotWithShape="1">
          <a:blip r:embed="rId3"/>
          <a:srcRect l="60490" t="3743" r="14713" b="55660"/>
          <a:stretch/>
        </p:blipFill>
        <p:spPr>
          <a:xfrm>
            <a:off x="2254334" y="1669960"/>
            <a:ext cx="2267441" cy="2197668"/>
          </a:xfrm>
          <a:prstGeom prst="rect">
            <a:avLst/>
          </a:prstGeom>
        </p:spPr>
      </p:pic>
      <p:pic>
        <p:nvPicPr>
          <p:cNvPr id="9" name="Picture 8">
            <a:extLst>
              <a:ext uri="{FF2B5EF4-FFF2-40B4-BE49-F238E27FC236}">
                <a16:creationId xmlns:a16="http://schemas.microsoft.com/office/drawing/2014/main" id="{2DB8E6D8-1C90-AD41-9F47-9790AA833351}"/>
              </a:ext>
            </a:extLst>
          </p:cNvPr>
          <p:cNvPicPr>
            <a:picLocks noChangeAspect="1"/>
          </p:cNvPicPr>
          <p:nvPr/>
        </p:nvPicPr>
        <p:blipFill rotWithShape="1">
          <a:blip r:embed="rId3"/>
          <a:srcRect l="16437" t="50903" r="58766" b="8500"/>
          <a:stretch/>
        </p:blipFill>
        <p:spPr>
          <a:xfrm>
            <a:off x="4548858" y="1669960"/>
            <a:ext cx="2267441" cy="2197669"/>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A192BC7E-5F6E-E84A-8FAC-21102C9E02E3}"/>
              </a:ext>
            </a:extLst>
          </p:cNvPr>
          <p:cNvPicPr>
            <a:picLocks noChangeAspect="1"/>
          </p:cNvPicPr>
          <p:nvPr/>
        </p:nvPicPr>
        <p:blipFill rotWithShape="1">
          <a:blip r:embed="rId4"/>
          <a:srcRect l="60522" t="52288" r="14149" b="8555"/>
          <a:stretch/>
        </p:blipFill>
        <p:spPr>
          <a:xfrm>
            <a:off x="6826249" y="4242048"/>
            <a:ext cx="2316079" cy="2118437"/>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5F7E490A-874D-414F-87DB-DED523DE3EF0}"/>
              </a:ext>
            </a:extLst>
          </p:cNvPr>
          <p:cNvPicPr>
            <a:picLocks noChangeAspect="1"/>
          </p:cNvPicPr>
          <p:nvPr/>
        </p:nvPicPr>
        <p:blipFill rotWithShape="1">
          <a:blip r:embed="rId4"/>
          <a:srcRect l="16383" t="4780" r="61203" b="54599"/>
          <a:stretch/>
        </p:blipFill>
        <p:spPr>
          <a:xfrm>
            <a:off x="73895" y="4242049"/>
            <a:ext cx="2049522" cy="2197668"/>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144A390A-26CB-0849-9320-80B6F947B174}"/>
              </a:ext>
            </a:extLst>
          </p:cNvPr>
          <p:cNvPicPr>
            <a:picLocks noChangeAspect="1"/>
          </p:cNvPicPr>
          <p:nvPr/>
        </p:nvPicPr>
        <p:blipFill rotWithShape="1">
          <a:blip r:embed="rId4"/>
          <a:srcRect l="60522" t="4779" r="14149" b="56064"/>
          <a:stretch/>
        </p:blipFill>
        <p:spPr>
          <a:xfrm>
            <a:off x="2255921" y="4242049"/>
            <a:ext cx="2316079" cy="2118436"/>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B7207672-5A97-5643-9CE7-334C0315AA5A}"/>
              </a:ext>
            </a:extLst>
          </p:cNvPr>
          <p:cNvPicPr>
            <a:picLocks noChangeAspect="1"/>
          </p:cNvPicPr>
          <p:nvPr/>
        </p:nvPicPr>
        <p:blipFill rotWithShape="1">
          <a:blip r:embed="rId4"/>
          <a:srcRect l="16383" t="52288" r="58288" b="8555"/>
          <a:stretch/>
        </p:blipFill>
        <p:spPr>
          <a:xfrm>
            <a:off x="4529404" y="4242048"/>
            <a:ext cx="2316079" cy="2118437"/>
          </a:xfrm>
          <a:prstGeom prst="rect">
            <a:avLst/>
          </a:prstGeom>
        </p:spPr>
      </p:pic>
      <p:sp>
        <p:nvSpPr>
          <p:cNvPr id="15" name="TextBox 14">
            <a:extLst>
              <a:ext uri="{FF2B5EF4-FFF2-40B4-BE49-F238E27FC236}">
                <a16:creationId xmlns:a16="http://schemas.microsoft.com/office/drawing/2014/main" id="{B1D53222-E9F8-834B-89FF-F69A84D2E2F7}"/>
              </a:ext>
            </a:extLst>
          </p:cNvPr>
          <p:cNvSpPr txBox="1"/>
          <p:nvPr/>
        </p:nvSpPr>
        <p:spPr>
          <a:xfrm>
            <a:off x="112806" y="1401024"/>
            <a:ext cx="2023311" cy="369332"/>
          </a:xfrm>
          <a:prstGeom prst="rect">
            <a:avLst/>
          </a:prstGeom>
          <a:noFill/>
        </p:spPr>
        <p:txBody>
          <a:bodyPr wrap="none" rtlCol="0">
            <a:spAutoFit/>
          </a:bodyPr>
          <a:lstStyle/>
          <a:p>
            <a:r>
              <a:rPr lang="en-US" dirty="0"/>
              <a:t>December 08, 2002</a:t>
            </a:r>
          </a:p>
        </p:txBody>
      </p:sp>
      <p:sp>
        <p:nvSpPr>
          <p:cNvPr id="16" name="TextBox 15">
            <a:extLst>
              <a:ext uri="{FF2B5EF4-FFF2-40B4-BE49-F238E27FC236}">
                <a16:creationId xmlns:a16="http://schemas.microsoft.com/office/drawing/2014/main" id="{31460CF2-94FB-7547-A737-690B7DC93D56}"/>
              </a:ext>
            </a:extLst>
          </p:cNvPr>
          <p:cNvSpPr txBox="1"/>
          <p:nvPr/>
        </p:nvSpPr>
        <p:spPr>
          <a:xfrm>
            <a:off x="73895" y="3935284"/>
            <a:ext cx="1491114" cy="369332"/>
          </a:xfrm>
          <a:prstGeom prst="rect">
            <a:avLst/>
          </a:prstGeom>
          <a:noFill/>
        </p:spPr>
        <p:txBody>
          <a:bodyPr wrap="none" rtlCol="0">
            <a:spAutoFit/>
          </a:bodyPr>
          <a:lstStyle/>
          <a:p>
            <a:r>
              <a:rPr lang="en-US" dirty="0"/>
              <a:t>April 23, 2003</a:t>
            </a:r>
          </a:p>
        </p:txBody>
      </p:sp>
      <p:sp>
        <p:nvSpPr>
          <p:cNvPr id="17" name="TextBox 16">
            <a:extLst>
              <a:ext uri="{FF2B5EF4-FFF2-40B4-BE49-F238E27FC236}">
                <a16:creationId xmlns:a16="http://schemas.microsoft.com/office/drawing/2014/main" id="{5CC32083-94E3-2C43-B494-6D61D4C85CF7}"/>
              </a:ext>
            </a:extLst>
          </p:cNvPr>
          <p:cNvSpPr txBox="1"/>
          <p:nvPr/>
        </p:nvSpPr>
        <p:spPr>
          <a:xfrm>
            <a:off x="-55612" y="6536809"/>
            <a:ext cx="3350725" cy="369332"/>
          </a:xfrm>
          <a:prstGeom prst="rect">
            <a:avLst/>
          </a:prstGeom>
          <a:noFill/>
        </p:spPr>
        <p:txBody>
          <a:bodyPr wrap="none" rtlCol="0">
            <a:spAutoFit/>
          </a:bodyPr>
          <a:lstStyle/>
          <a:p>
            <a:r>
              <a:rPr lang="en-US" dirty="0"/>
              <a:t>Rittger et al, in prep for April 30th</a:t>
            </a:r>
          </a:p>
        </p:txBody>
      </p:sp>
    </p:spTree>
    <p:extLst>
      <p:ext uri="{BB962C8B-B14F-4D97-AF65-F5344CB8AC3E}">
        <p14:creationId xmlns:p14="http://schemas.microsoft.com/office/powerpoint/2010/main" val="38237056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9D643-0D29-8B43-A437-7586F6A26306}"/>
              </a:ext>
            </a:extLst>
          </p:cNvPr>
          <p:cNvSpPr>
            <a:spLocks noGrp="1"/>
          </p:cNvSpPr>
          <p:nvPr>
            <p:ph type="title"/>
          </p:nvPr>
        </p:nvSpPr>
        <p:spPr/>
        <p:txBody>
          <a:bodyPr>
            <a:normAutofit fontScale="90000"/>
          </a:bodyPr>
          <a:lstStyle/>
          <a:p>
            <a:r>
              <a:rPr lang="en-US" dirty="0"/>
              <a:t>30 m daily snow cover from the fusion of MODIS and Landsat</a:t>
            </a:r>
          </a:p>
        </p:txBody>
      </p:sp>
      <p:sp>
        <p:nvSpPr>
          <p:cNvPr id="4" name="Slide Number Placeholder 3">
            <a:extLst>
              <a:ext uri="{FF2B5EF4-FFF2-40B4-BE49-F238E27FC236}">
                <a16:creationId xmlns:a16="http://schemas.microsoft.com/office/drawing/2014/main" id="{C06D270D-763E-1347-8A79-45B83B460080}"/>
              </a:ext>
            </a:extLst>
          </p:cNvPr>
          <p:cNvSpPr>
            <a:spLocks noGrp="1"/>
          </p:cNvSpPr>
          <p:nvPr>
            <p:ph type="sldNum" sz="quarter" idx="12"/>
          </p:nvPr>
        </p:nvSpPr>
        <p:spPr/>
        <p:txBody>
          <a:bodyPr/>
          <a:lstStyle/>
          <a:p>
            <a:fld id="{BDC7FDD3-5479-B94B-92D6-80C8B6A72FC9}" type="slidenum">
              <a:rPr lang="en-US" smtClean="0"/>
              <a:t>22</a:t>
            </a:fld>
            <a:endParaRPr lang="en-US"/>
          </a:p>
        </p:txBody>
      </p:sp>
      <p:sp>
        <p:nvSpPr>
          <p:cNvPr id="17" name="TextBox 16">
            <a:extLst>
              <a:ext uri="{FF2B5EF4-FFF2-40B4-BE49-F238E27FC236}">
                <a16:creationId xmlns:a16="http://schemas.microsoft.com/office/drawing/2014/main" id="{5CC32083-94E3-2C43-B494-6D61D4C85CF7}"/>
              </a:ext>
            </a:extLst>
          </p:cNvPr>
          <p:cNvSpPr txBox="1"/>
          <p:nvPr/>
        </p:nvSpPr>
        <p:spPr>
          <a:xfrm>
            <a:off x="-55612" y="6536809"/>
            <a:ext cx="3350725" cy="369332"/>
          </a:xfrm>
          <a:prstGeom prst="rect">
            <a:avLst/>
          </a:prstGeom>
          <a:noFill/>
        </p:spPr>
        <p:txBody>
          <a:bodyPr wrap="none" rtlCol="0">
            <a:spAutoFit/>
          </a:bodyPr>
          <a:lstStyle/>
          <a:p>
            <a:r>
              <a:rPr lang="en-US" dirty="0"/>
              <a:t>Rittger et al, in prep for April 30th</a:t>
            </a:r>
          </a:p>
        </p:txBody>
      </p:sp>
      <p:pic>
        <p:nvPicPr>
          <p:cNvPr id="18" name="Picture 4">
            <a:extLst>
              <a:ext uri="{FF2B5EF4-FFF2-40B4-BE49-F238E27FC236}">
                <a16:creationId xmlns:a16="http://schemas.microsoft.com/office/drawing/2014/main" id="{290EEEED-3C6E-8147-9B83-ADA28974ED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000" r="50000" b="50330"/>
          <a:stretch/>
        </p:blipFill>
        <p:spPr bwMode="auto">
          <a:xfrm>
            <a:off x="4716505" y="1707838"/>
            <a:ext cx="4044677" cy="370890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a:extLst>
              <a:ext uri="{FF2B5EF4-FFF2-40B4-BE49-F238E27FC236}">
                <a16:creationId xmlns:a16="http://schemas.microsoft.com/office/drawing/2014/main" id="{28E05348-3D3E-EC4F-A983-23E487B78F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50165" r="25000"/>
          <a:stretch/>
        </p:blipFill>
        <p:spPr bwMode="auto">
          <a:xfrm>
            <a:off x="457201" y="1719077"/>
            <a:ext cx="4044676" cy="3721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9964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8796759" cy="1324928"/>
          </a:xfrm>
        </p:spPr>
        <p:txBody>
          <a:bodyPr>
            <a:normAutofit fontScale="90000"/>
          </a:bodyPr>
          <a:lstStyle/>
          <a:p>
            <a:r>
              <a:rPr lang="en-US" dirty="0"/>
              <a:t>Next fusion: grain size for snow albedo</a:t>
            </a:r>
          </a:p>
        </p:txBody>
      </p:sp>
      <p:sp>
        <p:nvSpPr>
          <p:cNvPr id="5" name="Slide Number Placeholder 4">
            <a:extLst>
              <a:ext uri="{FF2B5EF4-FFF2-40B4-BE49-F238E27FC236}">
                <a16:creationId xmlns:a16="http://schemas.microsoft.com/office/drawing/2014/main" id="{9CCA2E33-8BAA-0843-8499-808F6F5C7F5A}"/>
              </a:ext>
            </a:extLst>
          </p:cNvPr>
          <p:cNvSpPr>
            <a:spLocks noGrp="1"/>
          </p:cNvSpPr>
          <p:nvPr>
            <p:ph type="sldNum" sz="quarter" idx="12"/>
          </p:nvPr>
        </p:nvSpPr>
        <p:spPr/>
        <p:txBody>
          <a:bodyPr/>
          <a:lstStyle/>
          <a:p>
            <a:fld id="{BDC7FDD3-5479-B94B-92D6-80C8B6A72FC9}" type="slidenum">
              <a:rPr lang="en-US" smtClean="0"/>
              <a:t>23</a:t>
            </a:fld>
            <a:endParaRPr lang="en-US"/>
          </a:p>
        </p:txBody>
      </p:sp>
      <p:pic>
        <p:nvPicPr>
          <p:cNvPr id="8" name="Content Placeholder 7" descr="Macintosh HD:Users:rittger:Google Drive:2016:Proposals:A48_HMA:Figures:snow_MODSCAG_Landsat_20130623.jpg">
            <a:extLst>
              <a:ext uri="{FF2B5EF4-FFF2-40B4-BE49-F238E27FC236}">
                <a16:creationId xmlns:a16="http://schemas.microsoft.com/office/drawing/2014/main" id="{5C8CFE74-8FE0-B943-8F15-C2DDDDF152E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12588" y="1618670"/>
            <a:ext cx="5416554" cy="4920242"/>
          </a:xfrm>
          <a:prstGeom prst="rect">
            <a:avLst/>
          </a:prstGeom>
          <a:noFill/>
          <a:ln>
            <a:noFill/>
          </a:ln>
        </p:spPr>
      </p:pic>
      <p:sp>
        <p:nvSpPr>
          <p:cNvPr id="3" name="TextBox 2">
            <a:extLst>
              <a:ext uri="{FF2B5EF4-FFF2-40B4-BE49-F238E27FC236}">
                <a16:creationId xmlns:a16="http://schemas.microsoft.com/office/drawing/2014/main" id="{5E407DAB-6F4B-604C-8D01-FA2C06736D27}"/>
              </a:ext>
            </a:extLst>
          </p:cNvPr>
          <p:cNvSpPr txBox="1"/>
          <p:nvPr/>
        </p:nvSpPr>
        <p:spPr>
          <a:xfrm>
            <a:off x="208742" y="2488367"/>
            <a:ext cx="2103846" cy="584775"/>
          </a:xfrm>
          <a:prstGeom prst="rect">
            <a:avLst/>
          </a:prstGeom>
          <a:noFill/>
        </p:spPr>
        <p:txBody>
          <a:bodyPr wrap="none" rtlCol="0">
            <a:spAutoFit/>
          </a:bodyPr>
          <a:lstStyle/>
          <a:p>
            <a:r>
              <a:rPr lang="en-US" sz="3200" dirty="0"/>
              <a:t>Snow cover</a:t>
            </a:r>
          </a:p>
        </p:txBody>
      </p:sp>
      <p:sp>
        <p:nvSpPr>
          <p:cNvPr id="7" name="TextBox 6">
            <a:extLst>
              <a:ext uri="{FF2B5EF4-FFF2-40B4-BE49-F238E27FC236}">
                <a16:creationId xmlns:a16="http://schemas.microsoft.com/office/drawing/2014/main" id="{7C752AD7-4D92-994E-99BA-5EAFDC0D0144}"/>
              </a:ext>
            </a:extLst>
          </p:cNvPr>
          <p:cNvSpPr txBox="1"/>
          <p:nvPr/>
        </p:nvSpPr>
        <p:spPr>
          <a:xfrm>
            <a:off x="365228" y="4736783"/>
            <a:ext cx="1790875" cy="584775"/>
          </a:xfrm>
          <a:prstGeom prst="rect">
            <a:avLst/>
          </a:prstGeom>
          <a:noFill/>
        </p:spPr>
        <p:txBody>
          <a:bodyPr wrap="none" rtlCol="0">
            <a:spAutoFit/>
          </a:bodyPr>
          <a:lstStyle/>
          <a:p>
            <a:r>
              <a:rPr lang="en-US" sz="3200" dirty="0"/>
              <a:t>Grain size</a:t>
            </a:r>
          </a:p>
        </p:txBody>
      </p:sp>
      <p:sp>
        <p:nvSpPr>
          <p:cNvPr id="6" name="TextBox 5">
            <a:extLst>
              <a:ext uri="{FF2B5EF4-FFF2-40B4-BE49-F238E27FC236}">
                <a16:creationId xmlns:a16="http://schemas.microsoft.com/office/drawing/2014/main" id="{A64A5D56-CA75-6F4B-B763-1CFE102375CD}"/>
              </a:ext>
            </a:extLst>
          </p:cNvPr>
          <p:cNvSpPr txBox="1"/>
          <p:nvPr/>
        </p:nvSpPr>
        <p:spPr>
          <a:xfrm>
            <a:off x="3387777" y="1324928"/>
            <a:ext cx="1183337" cy="523220"/>
          </a:xfrm>
          <a:prstGeom prst="rect">
            <a:avLst/>
          </a:prstGeom>
          <a:noFill/>
        </p:spPr>
        <p:txBody>
          <a:bodyPr wrap="none" rtlCol="0">
            <a:spAutoFit/>
          </a:bodyPr>
          <a:lstStyle/>
          <a:p>
            <a:r>
              <a:rPr lang="en-US" sz="2800" dirty="0"/>
              <a:t>500 m </a:t>
            </a:r>
          </a:p>
        </p:txBody>
      </p:sp>
      <p:sp>
        <p:nvSpPr>
          <p:cNvPr id="9" name="TextBox 8">
            <a:extLst>
              <a:ext uri="{FF2B5EF4-FFF2-40B4-BE49-F238E27FC236}">
                <a16:creationId xmlns:a16="http://schemas.microsoft.com/office/drawing/2014/main" id="{41BAC916-02E8-C848-A7AC-734D0C06695E}"/>
              </a:ext>
            </a:extLst>
          </p:cNvPr>
          <p:cNvSpPr txBox="1"/>
          <p:nvPr/>
        </p:nvSpPr>
        <p:spPr>
          <a:xfrm>
            <a:off x="5646303" y="1329286"/>
            <a:ext cx="1000595" cy="523220"/>
          </a:xfrm>
          <a:prstGeom prst="rect">
            <a:avLst/>
          </a:prstGeom>
          <a:noFill/>
        </p:spPr>
        <p:txBody>
          <a:bodyPr wrap="none" rtlCol="0">
            <a:spAutoFit/>
          </a:bodyPr>
          <a:lstStyle/>
          <a:p>
            <a:r>
              <a:rPr lang="en-US" sz="2800" dirty="0"/>
              <a:t>30 m </a:t>
            </a:r>
          </a:p>
        </p:txBody>
      </p:sp>
      <p:cxnSp>
        <p:nvCxnSpPr>
          <p:cNvPr id="11" name="Straight Arrow Connector 10">
            <a:extLst>
              <a:ext uri="{FF2B5EF4-FFF2-40B4-BE49-F238E27FC236}">
                <a16:creationId xmlns:a16="http://schemas.microsoft.com/office/drawing/2014/main" id="{3BA4C7D3-1500-394E-89CD-D7A0011D2BF2}"/>
              </a:ext>
            </a:extLst>
          </p:cNvPr>
          <p:cNvCxnSpPr>
            <a:cxnSpLocks/>
          </p:cNvCxnSpPr>
          <p:nvPr/>
        </p:nvCxnSpPr>
        <p:spPr>
          <a:xfrm flipV="1">
            <a:off x="2312588" y="6225618"/>
            <a:ext cx="786984" cy="404576"/>
          </a:xfrm>
          <a:prstGeom prst="straightConnector1">
            <a:avLst/>
          </a:prstGeom>
          <a:ln w="57150">
            <a:solidFill>
              <a:srgbClr val="FF0000"/>
            </a:solidFill>
            <a:headEnd w="lg" len="lg"/>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7F53242A-B3D9-7B48-BD61-371EBB602868}"/>
              </a:ext>
            </a:extLst>
          </p:cNvPr>
          <p:cNvCxnSpPr>
            <a:cxnSpLocks/>
          </p:cNvCxnSpPr>
          <p:nvPr/>
        </p:nvCxnSpPr>
        <p:spPr>
          <a:xfrm flipV="1">
            <a:off x="3099572" y="4477404"/>
            <a:ext cx="786984" cy="404576"/>
          </a:xfrm>
          <a:prstGeom prst="straightConnector1">
            <a:avLst/>
          </a:prstGeom>
          <a:ln w="57150">
            <a:solidFill>
              <a:srgbClr val="FF0000"/>
            </a:solidFill>
            <a:headEnd w="lg" len="lg"/>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872FB374-A579-624F-ACB8-A9D929D58527}"/>
              </a:ext>
            </a:extLst>
          </p:cNvPr>
          <p:cNvCxnSpPr>
            <a:cxnSpLocks/>
          </p:cNvCxnSpPr>
          <p:nvPr/>
        </p:nvCxnSpPr>
        <p:spPr>
          <a:xfrm flipV="1">
            <a:off x="3784130" y="5002390"/>
            <a:ext cx="786984" cy="404576"/>
          </a:xfrm>
          <a:prstGeom prst="straightConnector1">
            <a:avLst/>
          </a:prstGeom>
          <a:ln w="57150">
            <a:solidFill>
              <a:srgbClr val="FF0000"/>
            </a:solidFill>
            <a:headEnd w="lg" len="lg"/>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93797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4666F-45B5-BB48-A29C-CB69841CAAB7}"/>
              </a:ext>
            </a:extLst>
          </p:cNvPr>
          <p:cNvSpPr>
            <a:spLocks noGrp="1"/>
          </p:cNvSpPr>
          <p:nvPr>
            <p:ph type="title"/>
          </p:nvPr>
        </p:nvSpPr>
        <p:spPr>
          <a:xfrm>
            <a:off x="457200" y="203712"/>
            <a:ext cx="8229600" cy="671259"/>
          </a:xfrm>
        </p:spPr>
        <p:txBody>
          <a:bodyPr>
            <a:normAutofit fontScale="90000"/>
          </a:bodyPr>
          <a:lstStyle/>
          <a:p>
            <a:r>
              <a:rPr lang="en-US" dirty="0"/>
              <a:t>SSP as inputs to models: </a:t>
            </a:r>
            <a:r>
              <a:rPr lang="en-US" dirty="0" err="1"/>
              <a:t>ParBal</a:t>
            </a:r>
            <a:endParaRPr lang="en-US" dirty="0"/>
          </a:p>
        </p:txBody>
      </p:sp>
      <p:sp>
        <p:nvSpPr>
          <p:cNvPr id="5" name="Slide Number Placeholder 4">
            <a:extLst>
              <a:ext uri="{FF2B5EF4-FFF2-40B4-BE49-F238E27FC236}">
                <a16:creationId xmlns:a16="http://schemas.microsoft.com/office/drawing/2014/main" id="{83481044-B50A-4547-B21E-42D6F87B1414}"/>
              </a:ext>
            </a:extLst>
          </p:cNvPr>
          <p:cNvSpPr>
            <a:spLocks noGrp="1"/>
          </p:cNvSpPr>
          <p:nvPr>
            <p:ph type="sldNum" sz="quarter" idx="12"/>
          </p:nvPr>
        </p:nvSpPr>
        <p:spPr/>
        <p:txBody>
          <a:bodyPr/>
          <a:lstStyle/>
          <a:p>
            <a:fld id="{BDC7FDD3-5479-B94B-92D6-80C8B6A72FC9}" type="slidenum">
              <a:rPr lang="en-US" smtClean="0"/>
              <a:t>24</a:t>
            </a:fld>
            <a:endParaRPr lang="en-US"/>
          </a:p>
        </p:txBody>
      </p:sp>
      <p:pic>
        <p:nvPicPr>
          <p:cNvPr id="14" name="Picture 13">
            <a:extLst>
              <a:ext uri="{FF2B5EF4-FFF2-40B4-BE49-F238E27FC236}">
                <a16:creationId xmlns:a16="http://schemas.microsoft.com/office/drawing/2014/main" id="{2E9A97E8-5387-2B46-A63C-5718A1F4D3AB}"/>
              </a:ext>
            </a:extLst>
          </p:cNvPr>
          <p:cNvPicPr/>
          <p:nvPr/>
        </p:nvPicPr>
        <p:blipFill>
          <a:blip r:embed="rId3">
            <a:extLst>
              <a:ext uri="{28A0092B-C50C-407E-A947-70E740481C1C}">
                <a14:useLocalDpi xmlns:a14="http://schemas.microsoft.com/office/drawing/2010/main" val="0"/>
              </a:ext>
            </a:extLst>
          </a:blip>
          <a:stretch>
            <a:fillRect/>
          </a:stretch>
        </p:blipFill>
        <p:spPr>
          <a:xfrm>
            <a:off x="4152900" y="1546509"/>
            <a:ext cx="4800600" cy="4610100"/>
          </a:xfrm>
          <a:prstGeom prst="rect">
            <a:avLst/>
          </a:prstGeom>
        </p:spPr>
      </p:pic>
      <p:pic>
        <p:nvPicPr>
          <p:cNvPr id="16" name="Picture 15">
            <a:extLst>
              <a:ext uri="{FF2B5EF4-FFF2-40B4-BE49-F238E27FC236}">
                <a16:creationId xmlns:a16="http://schemas.microsoft.com/office/drawing/2014/main" id="{A70278AA-104E-D742-8328-1083F24B2969}"/>
              </a:ext>
            </a:extLst>
          </p:cNvPr>
          <p:cNvPicPr>
            <a:picLocks noChangeAspect="1"/>
          </p:cNvPicPr>
          <p:nvPr/>
        </p:nvPicPr>
        <p:blipFill>
          <a:blip r:embed="rId4"/>
          <a:stretch>
            <a:fillRect/>
          </a:stretch>
        </p:blipFill>
        <p:spPr>
          <a:xfrm>
            <a:off x="247072" y="916132"/>
            <a:ext cx="3655127" cy="1924050"/>
          </a:xfrm>
          <a:prstGeom prst="rect">
            <a:avLst/>
          </a:prstGeom>
        </p:spPr>
      </p:pic>
      <p:pic>
        <p:nvPicPr>
          <p:cNvPr id="17" name="Picture 16">
            <a:extLst>
              <a:ext uri="{FF2B5EF4-FFF2-40B4-BE49-F238E27FC236}">
                <a16:creationId xmlns:a16="http://schemas.microsoft.com/office/drawing/2014/main" id="{D57347C1-8411-C44D-824F-A9EA0E16C1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520" y="3368242"/>
            <a:ext cx="4061810" cy="1205298"/>
          </a:xfrm>
          <a:prstGeom prst="rect">
            <a:avLst/>
          </a:prstGeom>
        </p:spPr>
      </p:pic>
      <p:pic>
        <p:nvPicPr>
          <p:cNvPr id="18" name="Picture 17">
            <a:extLst>
              <a:ext uri="{FF2B5EF4-FFF2-40B4-BE49-F238E27FC236}">
                <a16:creationId xmlns:a16="http://schemas.microsoft.com/office/drawing/2014/main" id="{1C20465B-A29C-4D49-BE37-631B0B138D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7072" y="4950330"/>
            <a:ext cx="4061810" cy="1206279"/>
          </a:xfrm>
          <a:prstGeom prst="rect">
            <a:avLst/>
          </a:prstGeom>
        </p:spPr>
      </p:pic>
      <p:sp>
        <p:nvSpPr>
          <p:cNvPr id="19" name="TextBox 18">
            <a:extLst>
              <a:ext uri="{FF2B5EF4-FFF2-40B4-BE49-F238E27FC236}">
                <a16:creationId xmlns:a16="http://schemas.microsoft.com/office/drawing/2014/main" id="{8509B392-6751-BB47-8A6A-6E9AC50DCA33}"/>
              </a:ext>
            </a:extLst>
          </p:cNvPr>
          <p:cNvSpPr txBox="1"/>
          <p:nvPr/>
        </p:nvSpPr>
        <p:spPr>
          <a:xfrm>
            <a:off x="1482436" y="3085447"/>
            <a:ext cx="1929118" cy="369332"/>
          </a:xfrm>
          <a:prstGeom prst="rect">
            <a:avLst/>
          </a:prstGeom>
          <a:noFill/>
        </p:spPr>
        <p:txBody>
          <a:bodyPr wrap="none" rtlCol="0">
            <a:spAutoFit/>
          </a:bodyPr>
          <a:lstStyle/>
          <a:p>
            <a:r>
              <a:rPr lang="en-US" dirty="0"/>
              <a:t>Downscaling solar</a:t>
            </a:r>
          </a:p>
        </p:txBody>
      </p:sp>
      <p:sp>
        <p:nvSpPr>
          <p:cNvPr id="20" name="TextBox 19">
            <a:extLst>
              <a:ext uri="{FF2B5EF4-FFF2-40B4-BE49-F238E27FC236}">
                <a16:creationId xmlns:a16="http://schemas.microsoft.com/office/drawing/2014/main" id="{95CA7D83-3B94-8B43-BE86-30D1960C3DCB}"/>
              </a:ext>
            </a:extLst>
          </p:cNvPr>
          <p:cNvSpPr txBox="1"/>
          <p:nvPr/>
        </p:nvSpPr>
        <p:spPr>
          <a:xfrm>
            <a:off x="1296866" y="4690828"/>
            <a:ext cx="2313197" cy="369332"/>
          </a:xfrm>
          <a:prstGeom prst="rect">
            <a:avLst/>
          </a:prstGeom>
          <a:noFill/>
        </p:spPr>
        <p:txBody>
          <a:bodyPr wrap="none" rtlCol="0">
            <a:spAutoFit/>
          </a:bodyPr>
          <a:lstStyle/>
          <a:p>
            <a:r>
              <a:rPr lang="en-US" dirty="0"/>
              <a:t>Downscaling longwave</a:t>
            </a:r>
          </a:p>
        </p:txBody>
      </p:sp>
      <p:sp>
        <p:nvSpPr>
          <p:cNvPr id="21" name="TextBox 20">
            <a:extLst>
              <a:ext uri="{FF2B5EF4-FFF2-40B4-BE49-F238E27FC236}">
                <a16:creationId xmlns:a16="http://schemas.microsoft.com/office/drawing/2014/main" id="{2AAD0334-7FDF-BE44-B70E-15733334FC99}"/>
              </a:ext>
            </a:extLst>
          </p:cNvPr>
          <p:cNvSpPr txBox="1"/>
          <p:nvPr/>
        </p:nvSpPr>
        <p:spPr>
          <a:xfrm>
            <a:off x="4152900" y="1233805"/>
            <a:ext cx="5090111" cy="369332"/>
          </a:xfrm>
          <a:prstGeom prst="rect">
            <a:avLst/>
          </a:prstGeom>
          <a:noFill/>
        </p:spPr>
        <p:txBody>
          <a:bodyPr wrap="none" rtlCol="0">
            <a:spAutoFit/>
          </a:bodyPr>
          <a:lstStyle/>
          <a:p>
            <a:r>
              <a:rPr lang="en-US" dirty="0"/>
              <a:t>SWE evaluation with snow pillows and snow courses</a:t>
            </a:r>
          </a:p>
        </p:txBody>
      </p:sp>
    </p:spTree>
    <p:extLst>
      <p:ext uri="{BB962C8B-B14F-4D97-AF65-F5344CB8AC3E}">
        <p14:creationId xmlns:p14="http://schemas.microsoft.com/office/powerpoint/2010/main" val="1080653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4666F-45B5-BB48-A29C-CB69841CAAB7}"/>
              </a:ext>
            </a:extLst>
          </p:cNvPr>
          <p:cNvSpPr>
            <a:spLocks noGrp="1"/>
          </p:cNvSpPr>
          <p:nvPr>
            <p:ph type="title"/>
          </p:nvPr>
        </p:nvSpPr>
        <p:spPr>
          <a:xfrm>
            <a:off x="457200" y="-16305"/>
            <a:ext cx="8229600" cy="671259"/>
          </a:xfrm>
        </p:spPr>
        <p:txBody>
          <a:bodyPr>
            <a:normAutofit fontScale="90000"/>
          </a:bodyPr>
          <a:lstStyle/>
          <a:p>
            <a:r>
              <a:rPr lang="en-US" dirty="0"/>
              <a:t>SSP as inputs to models: </a:t>
            </a:r>
            <a:r>
              <a:rPr lang="en-US" dirty="0" err="1"/>
              <a:t>ParBal</a:t>
            </a:r>
            <a:endParaRPr lang="en-US" dirty="0"/>
          </a:p>
        </p:txBody>
      </p:sp>
      <p:sp>
        <p:nvSpPr>
          <p:cNvPr id="5" name="Slide Number Placeholder 4">
            <a:extLst>
              <a:ext uri="{FF2B5EF4-FFF2-40B4-BE49-F238E27FC236}">
                <a16:creationId xmlns:a16="http://schemas.microsoft.com/office/drawing/2014/main" id="{83481044-B50A-4547-B21E-42D6F87B1414}"/>
              </a:ext>
            </a:extLst>
          </p:cNvPr>
          <p:cNvSpPr>
            <a:spLocks noGrp="1"/>
          </p:cNvSpPr>
          <p:nvPr>
            <p:ph type="sldNum" sz="quarter" idx="12"/>
          </p:nvPr>
        </p:nvSpPr>
        <p:spPr/>
        <p:txBody>
          <a:bodyPr/>
          <a:lstStyle/>
          <a:p>
            <a:fld id="{BDC7FDD3-5479-B94B-92D6-80C8B6A72FC9}" type="slidenum">
              <a:rPr lang="en-US" smtClean="0"/>
              <a:t>25</a:t>
            </a:fld>
            <a:endParaRPr lang="en-US"/>
          </a:p>
        </p:txBody>
      </p:sp>
      <p:pic>
        <p:nvPicPr>
          <p:cNvPr id="9" name="Picture 8">
            <a:extLst>
              <a:ext uri="{FF2B5EF4-FFF2-40B4-BE49-F238E27FC236}">
                <a16:creationId xmlns:a16="http://schemas.microsoft.com/office/drawing/2014/main" id="{AE87F4D5-6D4E-A549-8D69-94BC9A94306E}"/>
              </a:ext>
            </a:extLst>
          </p:cNvPr>
          <p:cNvPicPr>
            <a:picLocks noChangeAspect="1"/>
          </p:cNvPicPr>
          <p:nvPr/>
        </p:nvPicPr>
        <p:blipFill>
          <a:blip r:embed="rId3"/>
          <a:stretch>
            <a:fillRect/>
          </a:stretch>
        </p:blipFill>
        <p:spPr>
          <a:xfrm>
            <a:off x="245917" y="688318"/>
            <a:ext cx="5135325" cy="987197"/>
          </a:xfrm>
          <a:prstGeom prst="rect">
            <a:avLst/>
          </a:prstGeom>
        </p:spPr>
      </p:pic>
      <p:pic>
        <p:nvPicPr>
          <p:cNvPr id="11" name="Picture 10">
            <a:extLst>
              <a:ext uri="{FF2B5EF4-FFF2-40B4-BE49-F238E27FC236}">
                <a16:creationId xmlns:a16="http://schemas.microsoft.com/office/drawing/2014/main" id="{81739FE7-582E-9242-B154-E491DFEDE214}"/>
              </a:ext>
            </a:extLst>
          </p:cNvPr>
          <p:cNvPicPr>
            <a:picLocks noChangeAspect="1"/>
          </p:cNvPicPr>
          <p:nvPr/>
        </p:nvPicPr>
        <p:blipFill>
          <a:blip r:embed="rId4"/>
          <a:stretch>
            <a:fillRect/>
          </a:stretch>
        </p:blipFill>
        <p:spPr>
          <a:xfrm>
            <a:off x="5815445" y="796163"/>
            <a:ext cx="2057400" cy="584200"/>
          </a:xfrm>
          <a:prstGeom prst="rect">
            <a:avLst/>
          </a:prstGeom>
        </p:spPr>
      </p:pic>
      <p:pic>
        <p:nvPicPr>
          <p:cNvPr id="13" name="Picture 12">
            <a:extLst>
              <a:ext uri="{FF2B5EF4-FFF2-40B4-BE49-F238E27FC236}">
                <a16:creationId xmlns:a16="http://schemas.microsoft.com/office/drawing/2014/main" id="{2899F274-9494-8D4F-A873-35CEBC8ED28F}"/>
              </a:ext>
            </a:extLst>
          </p:cNvPr>
          <p:cNvPicPr>
            <a:picLocks noChangeAspect="1"/>
          </p:cNvPicPr>
          <p:nvPr/>
        </p:nvPicPr>
        <p:blipFill>
          <a:blip r:embed="rId5"/>
          <a:stretch>
            <a:fillRect/>
          </a:stretch>
        </p:blipFill>
        <p:spPr>
          <a:xfrm rot="16200000">
            <a:off x="572125" y="1807257"/>
            <a:ext cx="3600174" cy="4639030"/>
          </a:xfrm>
          <a:prstGeom prst="rect">
            <a:avLst/>
          </a:prstGeom>
        </p:spPr>
      </p:pic>
      <p:pic>
        <p:nvPicPr>
          <p:cNvPr id="6" name="Picture 5">
            <a:extLst>
              <a:ext uri="{FF2B5EF4-FFF2-40B4-BE49-F238E27FC236}">
                <a16:creationId xmlns:a16="http://schemas.microsoft.com/office/drawing/2014/main" id="{503DC807-4E5A-4C4B-83FB-1449E1506BE6}"/>
              </a:ext>
            </a:extLst>
          </p:cNvPr>
          <p:cNvPicPr>
            <a:picLocks noChangeAspect="1"/>
          </p:cNvPicPr>
          <p:nvPr/>
        </p:nvPicPr>
        <p:blipFill>
          <a:blip r:embed="rId6"/>
          <a:stretch>
            <a:fillRect/>
          </a:stretch>
        </p:blipFill>
        <p:spPr>
          <a:xfrm>
            <a:off x="4691727" y="1923896"/>
            <a:ext cx="4304836" cy="4184073"/>
          </a:xfrm>
          <a:prstGeom prst="rect">
            <a:avLst/>
          </a:prstGeom>
        </p:spPr>
      </p:pic>
      <p:sp>
        <p:nvSpPr>
          <p:cNvPr id="7" name="TextBox 6">
            <a:extLst>
              <a:ext uri="{FF2B5EF4-FFF2-40B4-BE49-F238E27FC236}">
                <a16:creationId xmlns:a16="http://schemas.microsoft.com/office/drawing/2014/main" id="{D2BEF633-5B03-8346-9252-1A6C3E9305B0}"/>
              </a:ext>
            </a:extLst>
          </p:cNvPr>
          <p:cNvSpPr txBox="1"/>
          <p:nvPr/>
        </p:nvSpPr>
        <p:spPr>
          <a:xfrm>
            <a:off x="52696" y="1744819"/>
            <a:ext cx="3688031" cy="646331"/>
          </a:xfrm>
          <a:prstGeom prst="rect">
            <a:avLst/>
          </a:prstGeom>
          <a:noFill/>
        </p:spPr>
        <p:txBody>
          <a:bodyPr wrap="square" rtlCol="0">
            <a:spAutoFit/>
          </a:bodyPr>
          <a:lstStyle/>
          <a:p>
            <a:r>
              <a:rPr lang="en-US" dirty="0"/>
              <a:t>ASO, Reconstruction, Interpolation, and SNODAS SWE</a:t>
            </a:r>
          </a:p>
        </p:txBody>
      </p:sp>
      <p:sp>
        <p:nvSpPr>
          <p:cNvPr id="8" name="Frame 7">
            <a:extLst>
              <a:ext uri="{FF2B5EF4-FFF2-40B4-BE49-F238E27FC236}">
                <a16:creationId xmlns:a16="http://schemas.microsoft.com/office/drawing/2014/main" id="{A00928D4-6BF5-1F4E-9F42-371CEB6FC840}"/>
              </a:ext>
            </a:extLst>
          </p:cNvPr>
          <p:cNvSpPr/>
          <p:nvPr/>
        </p:nvSpPr>
        <p:spPr>
          <a:xfrm>
            <a:off x="4691727" y="4946073"/>
            <a:ext cx="3995073" cy="789710"/>
          </a:xfrm>
          <a:prstGeom prst="frame">
            <a:avLst>
              <a:gd name="adj1" fmla="val 3929"/>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246460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4666F-45B5-BB48-A29C-CB69841CAAB7}"/>
              </a:ext>
            </a:extLst>
          </p:cNvPr>
          <p:cNvSpPr>
            <a:spLocks noGrp="1"/>
          </p:cNvSpPr>
          <p:nvPr>
            <p:ph type="title"/>
          </p:nvPr>
        </p:nvSpPr>
        <p:spPr>
          <a:xfrm>
            <a:off x="457200" y="-16305"/>
            <a:ext cx="8229600" cy="1290923"/>
          </a:xfrm>
        </p:spPr>
        <p:txBody>
          <a:bodyPr>
            <a:normAutofit/>
          </a:bodyPr>
          <a:lstStyle/>
          <a:p>
            <a:r>
              <a:rPr lang="en-US" dirty="0"/>
              <a:t>SSP as inputs to models: </a:t>
            </a:r>
            <a:r>
              <a:rPr lang="en-US" dirty="0" err="1"/>
              <a:t>ParBal</a:t>
            </a:r>
            <a:endParaRPr lang="en-US" dirty="0"/>
          </a:p>
        </p:txBody>
      </p:sp>
      <p:sp>
        <p:nvSpPr>
          <p:cNvPr id="5" name="Slide Number Placeholder 4">
            <a:extLst>
              <a:ext uri="{FF2B5EF4-FFF2-40B4-BE49-F238E27FC236}">
                <a16:creationId xmlns:a16="http://schemas.microsoft.com/office/drawing/2014/main" id="{83481044-B50A-4547-B21E-42D6F87B1414}"/>
              </a:ext>
            </a:extLst>
          </p:cNvPr>
          <p:cNvSpPr>
            <a:spLocks noGrp="1"/>
          </p:cNvSpPr>
          <p:nvPr>
            <p:ph type="sldNum" sz="quarter" idx="12"/>
          </p:nvPr>
        </p:nvSpPr>
        <p:spPr/>
        <p:txBody>
          <a:bodyPr/>
          <a:lstStyle/>
          <a:p>
            <a:fld id="{BDC7FDD3-5479-B94B-92D6-80C8B6A72FC9}" type="slidenum">
              <a:rPr lang="en-US" smtClean="0"/>
              <a:t>26</a:t>
            </a:fld>
            <a:endParaRPr lang="en-US"/>
          </a:p>
        </p:txBody>
      </p:sp>
      <p:pic>
        <p:nvPicPr>
          <p:cNvPr id="6" name="Picture 5">
            <a:extLst>
              <a:ext uri="{FF2B5EF4-FFF2-40B4-BE49-F238E27FC236}">
                <a16:creationId xmlns:a16="http://schemas.microsoft.com/office/drawing/2014/main" id="{7B999535-F7EA-4B43-BB55-11E00946A081}"/>
              </a:ext>
            </a:extLst>
          </p:cNvPr>
          <p:cNvPicPr>
            <a:picLocks noChangeAspect="1"/>
          </p:cNvPicPr>
          <p:nvPr/>
        </p:nvPicPr>
        <p:blipFill>
          <a:blip r:embed="rId3"/>
          <a:stretch>
            <a:fillRect/>
          </a:stretch>
        </p:blipFill>
        <p:spPr>
          <a:xfrm>
            <a:off x="0" y="1811181"/>
            <a:ext cx="4623515" cy="3001949"/>
          </a:xfrm>
          <a:prstGeom prst="rect">
            <a:avLst/>
          </a:prstGeom>
        </p:spPr>
      </p:pic>
      <p:pic>
        <p:nvPicPr>
          <p:cNvPr id="8" name="Picture 7">
            <a:extLst>
              <a:ext uri="{FF2B5EF4-FFF2-40B4-BE49-F238E27FC236}">
                <a16:creationId xmlns:a16="http://schemas.microsoft.com/office/drawing/2014/main" id="{8BDE9A47-BDC2-9F47-8158-E172A13E2A7A}"/>
              </a:ext>
            </a:extLst>
          </p:cNvPr>
          <p:cNvPicPr>
            <a:picLocks noChangeAspect="1"/>
          </p:cNvPicPr>
          <p:nvPr/>
        </p:nvPicPr>
        <p:blipFill>
          <a:blip r:embed="rId4"/>
          <a:stretch>
            <a:fillRect/>
          </a:stretch>
        </p:blipFill>
        <p:spPr>
          <a:xfrm>
            <a:off x="4434629" y="1811181"/>
            <a:ext cx="4709371" cy="2828714"/>
          </a:xfrm>
          <a:prstGeom prst="rect">
            <a:avLst/>
          </a:prstGeom>
        </p:spPr>
      </p:pic>
      <p:pic>
        <p:nvPicPr>
          <p:cNvPr id="10" name="Picture 9">
            <a:extLst>
              <a:ext uri="{FF2B5EF4-FFF2-40B4-BE49-F238E27FC236}">
                <a16:creationId xmlns:a16="http://schemas.microsoft.com/office/drawing/2014/main" id="{A29EC023-B4C0-AA44-8EAD-5D15D8F013DB}"/>
              </a:ext>
            </a:extLst>
          </p:cNvPr>
          <p:cNvPicPr>
            <a:picLocks noChangeAspect="1"/>
          </p:cNvPicPr>
          <p:nvPr/>
        </p:nvPicPr>
        <p:blipFill>
          <a:blip r:embed="rId5"/>
          <a:stretch>
            <a:fillRect/>
          </a:stretch>
        </p:blipFill>
        <p:spPr>
          <a:xfrm>
            <a:off x="1598646" y="4697380"/>
            <a:ext cx="6049737" cy="2160620"/>
          </a:xfrm>
          <a:prstGeom prst="rect">
            <a:avLst/>
          </a:prstGeom>
        </p:spPr>
      </p:pic>
      <p:pic>
        <p:nvPicPr>
          <p:cNvPr id="12" name="Picture 11">
            <a:extLst>
              <a:ext uri="{FF2B5EF4-FFF2-40B4-BE49-F238E27FC236}">
                <a16:creationId xmlns:a16="http://schemas.microsoft.com/office/drawing/2014/main" id="{B5166614-86D5-A04A-9D21-A531D64E7EA1}"/>
              </a:ext>
            </a:extLst>
          </p:cNvPr>
          <p:cNvPicPr>
            <a:picLocks noChangeAspect="1"/>
          </p:cNvPicPr>
          <p:nvPr/>
        </p:nvPicPr>
        <p:blipFill>
          <a:blip r:embed="rId6"/>
          <a:stretch>
            <a:fillRect/>
          </a:stretch>
        </p:blipFill>
        <p:spPr>
          <a:xfrm>
            <a:off x="1806480" y="904253"/>
            <a:ext cx="5531040" cy="832431"/>
          </a:xfrm>
          <a:prstGeom prst="rect">
            <a:avLst/>
          </a:prstGeom>
        </p:spPr>
      </p:pic>
    </p:spTree>
    <p:extLst>
      <p:ext uri="{BB962C8B-B14F-4D97-AF65-F5344CB8AC3E}">
        <p14:creationId xmlns:p14="http://schemas.microsoft.com/office/powerpoint/2010/main" val="23508148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unza_subset_2013_rgb_5cl_horizontal_4images_v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3779" y="141317"/>
            <a:ext cx="7180221" cy="3287683"/>
          </a:xfrm>
          <a:prstGeom prst="rect">
            <a:avLst/>
          </a:prstGeom>
        </p:spPr>
      </p:pic>
      <p:sp>
        <p:nvSpPr>
          <p:cNvPr id="5" name="Title 1"/>
          <p:cNvSpPr>
            <a:spLocks noGrp="1"/>
          </p:cNvSpPr>
          <p:nvPr>
            <p:ph type="title"/>
          </p:nvPr>
        </p:nvSpPr>
        <p:spPr>
          <a:xfrm>
            <a:off x="-114300" y="550718"/>
            <a:ext cx="2161309" cy="2096193"/>
          </a:xfrm>
        </p:spPr>
        <p:txBody>
          <a:bodyPr>
            <a:noAutofit/>
          </a:bodyPr>
          <a:lstStyle/>
          <a:p>
            <a:r>
              <a:rPr lang="en-US" sz="3200" dirty="0"/>
              <a:t>Snow melt source? Snow or Ice?</a:t>
            </a:r>
          </a:p>
        </p:txBody>
      </p:sp>
      <p:sp>
        <p:nvSpPr>
          <p:cNvPr id="2" name="TextBox 1"/>
          <p:cNvSpPr txBox="1"/>
          <p:nvPr/>
        </p:nvSpPr>
        <p:spPr>
          <a:xfrm>
            <a:off x="6619009" y="6211667"/>
            <a:ext cx="2377317" cy="646331"/>
          </a:xfrm>
          <a:prstGeom prst="rect">
            <a:avLst/>
          </a:prstGeom>
          <a:noFill/>
        </p:spPr>
        <p:txBody>
          <a:bodyPr wrap="none" rtlCol="0">
            <a:spAutoFit/>
          </a:bodyPr>
          <a:lstStyle/>
          <a:p>
            <a:r>
              <a:rPr lang="en-US" sz="1800" dirty="0"/>
              <a:t>Armstrong et al, 2018; </a:t>
            </a:r>
          </a:p>
          <a:p>
            <a:r>
              <a:rPr lang="en-US" sz="1800" dirty="0" err="1"/>
              <a:t>Racoviteanu</a:t>
            </a:r>
            <a:r>
              <a:rPr lang="en-US" sz="1800" dirty="0"/>
              <a:t> et al, 2019</a:t>
            </a:r>
          </a:p>
        </p:txBody>
      </p:sp>
      <p:pic>
        <p:nvPicPr>
          <p:cNvPr id="6" name="Picture 5" descr="UIB_average_contribution_by_volume_black_labels.eps.png">
            <a:extLst>
              <a:ext uri="{FF2B5EF4-FFF2-40B4-BE49-F238E27FC236}">
                <a16:creationId xmlns:a16="http://schemas.microsoft.com/office/drawing/2014/main" id="{8F2CC2EB-29EC-8F47-AAE5-B41DD20D624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3657601"/>
            <a:ext cx="6184343" cy="3200398"/>
          </a:xfrm>
          <a:prstGeom prst="rect">
            <a:avLst/>
          </a:prstGeom>
        </p:spPr>
      </p:pic>
      <p:pic>
        <p:nvPicPr>
          <p:cNvPr id="9" name="Picture 8" descr="A close up of a map&#10;&#10;Description automatically generated">
            <a:extLst>
              <a:ext uri="{FF2B5EF4-FFF2-40B4-BE49-F238E27FC236}">
                <a16:creationId xmlns:a16="http://schemas.microsoft.com/office/drawing/2014/main" id="{49C2AA3D-4D2F-D042-B8EE-3FDD584C222C}"/>
              </a:ext>
            </a:extLst>
          </p:cNvPr>
          <p:cNvPicPr>
            <a:picLocks noChangeAspect="1"/>
          </p:cNvPicPr>
          <p:nvPr/>
        </p:nvPicPr>
        <p:blipFill>
          <a:blip r:embed="rId5"/>
          <a:stretch>
            <a:fillRect/>
          </a:stretch>
        </p:blipFill>
        <p:spPr>
          <a:xfrm>
            <a:off x="6313524" y="4029388"/>
            <a:ext cx="2756718" cy="1768859"/>
          </a:xfrm>
          <a:prstGeom prst="rect">
            <a:avLst/>
          </a:prstGeom>
        </p:spPr>
      </p:pic>
    </p:spTree>
    <p:extLst>
      <p:ext uri="{BB962C8B-B14F-4D97-AF65-F5344CB8AC3E}">
        <p14:creationId xmlns:p14="http://schemas.microsoft.com/office/powerpoint/2010/main" val="12726770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9E9F8-E7C5-DE4B-9411-EB34FCDB7242}"/>
              </a:ext>
            </a:extLst>
          </p:cNvPr>
          <p:cNvSpPr>
            <a:spLocks noGrp="1"/>
          </p:cNvSpPr>
          <p:nvPr>
            <p:ph type="title"/>
          </p:nvPr>
        </p:nvSpPr>
        <p:spPr>
          <a:xfrm>
            <a:off x="457200" y="42688"/>
            <a:ext cx="8229600" cy="1143000"/>
          </a:xfrm>
        </p:spPr>
        <p:txBody>
          <a:bodyPr>
            <a:normAutofit fontScale="90000"/>
          </a:bodyPr>
          <a:lstStyle/>
          <a:p>
            <a:r>
              <a:rPr lang="en-US" dirty="0"/>
              <a:t>SSPs </a:t>
            </a:r>
            <a:r>
              <a:rPr lang="en-US" dirty="0">
                <a:sym typeface="Wingdings" pitchFamily="2" charset="2"/>
              </a:rPr>
              <a:t> SWE input for streamflow in HEC-HMS for Indus River basin</a:t>
            </a:r>
            <a:endParaRPr lang="en-US" dirty="0"/>
          </a:p>
        </p:txBody>
      </p:sp>
      <p:sp>
        <p:nvSpPr>
          <p:cNvPr id="4" name="Slide Number Placeholder 3">
            <a:extLst>
              <a:ext uri="{FF2B5EF4-FFF2-40B4-BE49-F238E27FC236}">
                <a16:creationId xmlns:a16="http://schemas.microsoft.com/office/drawing/2014/main" id="{908C550D-511D-9748-A796-E4423D8C5459}"/>
              </a:ext>
            </a:extLst>
          </p:cNvPr>
          <p:cNvSpPr>
            <a:spLocks noGrp="1"/>
          </p:cNvSpPr>
          <p:nvPr>
            <p:ph type="sldNum" sz="quarter" idx="12"/>
          </p:nvPr>
        </p:nvSpPr>
        <p:spPr/>
        <p:txBody>
          <a:bodyPr/>
          <a:lstStyle/>
          <a:p>
            <a:fld id="{BDC7FDD3-5479-B94B-92D6-80C8B6A72FC9}" type="slidenum">
              <a:rPr lang="en-US" smtClean="0"/>
              <a:t>28</a:t>
            </a:fld>
            <a:endParaRPr lang="en-US"/>
          </a:p>
        </p:txBody>
      </p:sp>
      <p:pic>
        <p:nvPicPr>
          <p:cNvPr id="5" name="Picture 4">
            <a:extLst>
              <a:ext uri="{FF2B5EF4-FFF2-40B4-BE49-F238E27FC236}">
                <a16:creationId xmlns:a16="http://schemas.microsoft.com/office/drawing/2014/main" id="{09B975C6-92A0-CF47-BAC9-8ECD993F7A93}"/>
              </a:ext>
            </a:extLst>
          </p:cNvPr>
          <p:cNvPicPr>
            <a:picLocks noChangeAspect="1"/>
          </p:cNvPicPr>
          <p:nvPr/>
        </p:nvPicPr>
        <p:blipFill rotWithShape="1">
          <a:blip r:embed="rId3"/>
          <a:srcRect l="21916" t="21679" r="6749" b="4580"/>
          <a:stretch/>
        </p:blipFill>
        <p:spPr>
          <a:xfrm>
            <a:off x="2511707" y="1414759"/>
            <a:ext cx="6632294" cy="3742287"/>
          </a:xfrm>
          <a:prstGeom prst="rect">
            <a:avLst/>
          </a:prstGeom>
        </p:spPr>
      </p:pic>
      <p:pic>
        <p:nvPicPr>
          <p:cNvPr id="6" name="Picture 5">
            <a:extLst>
              <a:ext uri="{FF2B5EF4-FFF2-40B4-BE49-F238E27FC236}">
                <a16:creationId xmlns:a16="http://schemas.microsoft.com/office/drawing/2014/main" id="{AE545D63-FDF7-5340-B964-33B7C6955253}"/>
              </a:ext>
            </a:extLst>
          </p:cNvPr>
          <p:cNvPicPr>
            <a:picLocks noChangeAspect="1"/>
          </p:cNvPicPr>
          <p:nvPr/>
        </p:nvPicPr>
        <p:blipFill>
          <a:blip r:embed="rId4"/>
          <a:stretch>
            <a:fillRect/>
          </a:stretch>
        </p:blipFill>
        <p:spPr>
          <a:xfrm>
            <a:off x="196770" y="5158971"/>
            <a:ext cx="2639028" cy="1412842"/>
          </a:xfrm>
          <a:prstGeom prst="rect">
            <a:avLst/>
          </a:prstGeom>
        </p:spPr>
      </p:pic>
      <p:pic>
        <p:nvPicPr>
          <p:cNvPr id="7" name="Picture 6">
            <a:extLst>
              <a:ext uri="{FF2B5EF4-FFF2-40B4-BE49-F238E27FC236}">
                <a16:creationId xmlns:a16="http://schemas.microsoft.com/office/drawing/2014/main" id="{77C0B203-43B6-7D48-86EA-42C8593565EE}"/>
              </a:ext>
            </a:extLst>
          </p:cNvPr>
          <p:cNvPicPr>
            <a:picLocks noChangeAspect="1"/>
          </p:cNvPicPr>
          <p:nvPr/>
        </p:nvPicPr>
        <p:blipFill>
          <a:blip r:embed="rId5"/>
          <a:stretch>
            <a:fillRect/>
          </a:stretch>
        </p:blipFill>
        <p:spPr>
          <a:xfrm>
            <a:off x="196770" y="3734576"/>
            <a:ext cx="2639028" cy="1361008"/>
          </a:xfrm>
          <a:prstGeom prst="rect">
            <a:avLst/>
          </a:prstGeom>
        </p:spPr>
      </p:pic>
      <p:pic>
        <p:nvPicPr>
          <p:cNvPr id="8" name="Picture 7">
            <a:extLst>
              <a:ext uri="{FF2B5EF4-FFF2-40B4-BE49-F238E27FC236}">
                <a16:creationId xmlns:a16="http://schemas.microsoft.com/office/drawing/2014/main" id="{AC72D292-B80B-CD4C-A411-AA08FD53B9D1}"/>
              </a:ext>
            </a:extLst>
          </p:cNvPr>
          <p:cNvPicPr>
            <a:picLocks noChangeAspect="1"/>
          </p:cNvPicPr>
          <p:nvPr/>
        </p:nvPicPr>
        <p:blipFill>
          <a:blip r:embed="rId6"/>
          <a:stretch>
            <a:fillRect/>
          </a:stretch>
        </p:blipFill>
        <p:spPr>
          <a:xfrm>
            <a:off x="196770" y="2422726"/>
            <a:ext cx="2639028" cy="1248463"/>
          </a:xfrm>
          <a:prstGeom prst="rect">
            <a:avLst/>
          </a:prstGeom>
        </p:spPr>
      </p:pic>
      <p:pic>
        <p:nvPicPr>
          <p:cNvPr id="9" name="Picture 8">
            <a:extLst>
              <a:ext uri="{FF2B5EF4-FFF2-40B4-BE49-F238E27FC236}">
                <a16:creationId xmlns:a16="http://schemas.microsoft.com/office/drawing/2014/main" id="{7316F420-5B38-6E4D-90CF-204712D38003}"/>
              </a:ext>
            </a:extLst>
          </p:cNvPr>
          <p:cNvPicPr>
            <a:picLocks noChangeAspect="1"/>
          </p:cNvPicPr>
          <p:nvPr/>
        </p:nvPicPr>
        <p:blipFill rotWithShape="1">
          <a:blip r:embed="rId7"/>
          <a:srcRect l="18455" t="9005" r="147" b="15280"/>
          <a:stretch/>
        </p:blipFill>
        <p:spPr>
          <a:xfrm>
            <a:off x="3280849" y="3762469"/>
            <a:ext cx="5718711" cy="2867105"/>
          </a:xfrm>
          <a:prstGeom prst="rect">
            <a:avLst/>
          </a:prstGeom>
        </p:spPr>
      </p:pic>
      <p:sp>
        <p:nvSpPr>
          <p:cNvPr id="10" name="TextBox 9">
            <a:extLst>
              <a:ext uri="{FF2B5EF4-FFF2-40B4-BE49-F238E27FC236}">
                <a16:creationId xmlns:a16="http://schemas.microsoft.com/office/drawing/2014/main" id="{67336841-4890-3C4C-BC42-7D98FCD678A0}"/>
              </a:ext>
            </a:extLst>
          </p:cNvPr>
          <p:cNvSpPr txBox="1"/>
          <p:nvPr/>
        </p:nvSpPr>
        <p:spPr>
          <a:xfrm>
            <a:off x="2939970" y="1293832"/>
            <a:ext cx="6400471" cy="1061829"/>
          </a:xfrm>
          <a:prstGeom prst="rect">
            <a:avLst/>
          </a:prstGeom>
          <a:noFill/>
        </p:spPr>
        <p:txBody>
          <a:bodyPr wrap="square" rtlCol="0">
            <a:spAutoFit/>
          </a:bodyPr>
          <a:lstStyle/>
          <a:p>
            <a:r>
              <a:rPr lang="en-US" sz="1600" dirty="0">
                <a:solidFill>
                  <a:schemeClr val="bg1"/>
                </a:solidFill>
              </a:rPr>
              <a:t>Using Par-Bal calculated snow water melt to estimate long-term and real-time </a:t>
            </a:r>
            <a:r>
              <a:rPr lang="en-US" sz="1600" dirty="0" err="1">
                <a:solidFill>
                  <a:schemeClr val="bg1"/>
                </a:solidFill>
              </a:rPr>
              <a:t>Tarbela</a:t>
            </a:r>
            <a:r>
              <a:rPr lang="en-US" sz="1600" dirty="0">
                <a:solidFill>
                  <a:schemeClr val="bg1"/>
                </a:solidFill>
              </a:rPr>
              <a:t> Reservoir Inflows and resulting WAPDA hydropower generation and IBIS irrigation support for summer and fall.</a:t>
            </a:r>
          </a:p>
          <a:p>
            <a:r>
              <a:rPr lang="en-US" sz="1500" dirty="0">
                <a:solidFill>
                  <a:schemeClr val="bg1"/>
                </a:solidFill>
              </a:rPr>
              <a:t>						</a:t>
            </a:r>
            <a:r>
              <a:rPr lang="en-US" sz="800" dirty="0">
                <a:solidFill>
                  <a:schemeClr val="bg1"/>
                </a:solidFill>
              </a:rPr>
              <a:t> </a:t>
            </a:r>
          </a:p>
        </p:txBody>
      </p:sp>
      <p:sp>
        <p:nvSpPr>
          <p:cNvPr id="11" name="Rectangle 10">
            <a:extLst>
              <a:ext uri="{FF2B5EF4-FFF2-40B4-BE49-F238E27FC236}">
                <a16:creationId xmlns:a16="http://schemas.microsoft.com/office/drawing/2014/main" id="{72FBE628-F6C8-3E4C-B1AF-1E8A862DC083}"/>
              </a:ext>
            </a:extLst>
          </p:cNvPr>
          <p:cNvSpPr/>
          <p:nvPr/>
        </p:nvSpPr>
        <p:spPr>
          <a:xfrm>
            <a:off x="330" y="1398933"/>
            <a:ext cx="2603974" cy="923330"/>
          </a:xfrm>
          <a:prstGeom prst="rect">
            <a:avLst/>
          </a:prstGeom>
        </p:spPr>
        <p:txBody>
          <a:bodyPr wrap="square">
            <a:spAutoFit/>
          </a:bodyPr>
          <a:lstStyle/>
          <a:p>
            <a:r>
              <a:rPr lang="en-US" b="1" dirty="0"/>
              <a:t>Upper Indus Basin broken-down into 49 </a:t>
            </a:r>
            <a:r>
              <a:rPr lang="en-US" b="1" dirty="0" err="1"/>
              <a:t>Subbasins</a:t>
            </a:r>
            <a:endParaRPr lang="en-US" b="1" dirty="0"/>
          </a:p>
        </p:txBody>
      </p:sp>
      <p:pic>
        <p:nvPicPr>
          <p:cNvPr id="12" name="Picture 11" descr="UIB_daily_streamflow_vs_ParBal_v2.png">
            <a:extLst>
              <a:ext uri="{FF2B5EF4-FFF2-40B4-BE49-F238E27FC236}">
                <a16:creationId xmlns:a16="http://schemas.microsoft.com/office/drawing/2014/main" id="{5492B3CA-9E9B-864E-B18D-C3F1D7E75073}"/>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722100" y="2241119"/>
            <a:ext cx="4211507" cy="1401027"/>
          </a:xfrm>
          <a:prstGeom prst="rect">
            <a:avLst/>
          </a:prstGeom>
        </p:spPr>
      </p:pic>
      <p:sp>
        <p:nvSpPr>
          <p:cNvPr id="13" name="TextBox 12">
            <a:extLst>
              <a:ext uri="{FF2B5EF4-FFF2-40B4-BE49-F238E27FC236}">
                <a16:creationId xmlns:a16="http://schemas.microsoft.com/office/drawing/2014/main" id="{B6EF041C-4F61-2948-BFCE-F9F418AE71D3}"/>
              </a:ext>
            </a:extLst>
          </p:cNvPr>
          <p:cNvSpPr txBox="1"/>
          <p:nvPr/>
        </p:nvSpPr>
        <p:spPr>
          <a:xfrm>
            <a:off x="3722100" y="4001122"/>
            <a:ext cx="1436738" cy="1384995"/>
          </a:xfrm>
          <a:prstGeom prst="rect">
            <a:avLst/>
          </a:prstGeom>
          <a:noFill/>
        </p:spPr>
        <p:txBody>
          <a:bodyPr wrap="square" rtlCol="0">
            <a:spAutoFit/>
          </a:bodyPr>
          <a:lstStyle/>
          <a:p>
            <a:r>
              <a:rPr lang="en-US" sz="1400" b="1" dirty="0"/>
              <a:t>Observed</a:t>
            </a:r>
            <a:r>
              <a:rPr lang="en-US" sz="1400" b="1" dirty="0">
                <a:solidFill>
                  <a:srgbClr val="3838FF"/>
                </a:solidFill>
              </a:rPr>
              <a:t> </a:t>
            </a:r>
            <a:r>
              <a:rPr lang="en-US" sz="1400" b="1" dirty="0">
                <a:solidFill>
                  <a:schemeClr val="bg2">
                    <a:lumMod val="50000"/>
                  </a:schemeClr>
                </a:solidFill>
              </a:rPr>
              <a:t>and </a:t>
            </a:r>
            <a:r>
              <a:rPr lang="en-US" sz="1400" b="1" dirty="0">
                <a:solidFill>
                  <a:srgbClr val="6E6EFF"/>
                </a:solidFill>
              </a:rPr>
              <a:t>Modelled</a:t>
            </a:r>
            <a:r>
              <a:rPr lang="en-US" sz="1400" b="1" dirty="0">
                <a:solidFill>
                  <a:schemeClr val="bg2">
                    <a:lumMod val="50000"/>
                  </a:schemeClr>
                </a:solidFill>
              </a:rPr>
              <a:t> Inflows to </a:t>
            </a:r>
            <a:r>
              <a:rPr lang="en-US" sz="1400" b="1" dirty="0" err="1">
                <a:solidFill>
                  <a:schemeClr val="bg2">
                    <a:lumMod val="50000"/>
                  </a:schemeClr>
                </a:solidFill>
              </a:rPr>
              <a:t>Tarbela</a:t>
            </a:r>
            <a:r>
              <a:rPr lang="en-US" sz="1400" b="1" dirty="0">
                <a:solidFill>
                  <a:schemeClr val="bg2">
                    <a:lumMod val="50000"/>
                  </a:schemeClr>
                </a:solidFill>
              </a:rPr>
              <a:t> Reservoir for 2017</a:t>
            </a:r>
          </a:p>
        </p:txBody>
      </p:sp>
    </p:spTree>
    <p:extLst>
      <p:ext uri="{BB962C8B-B14F-4D97-AF65-F5344CB8AC3E}">
        <p14:creationId xmlns:p14="http://schemas.microsoft.com/office/powerpoint/2010/main" val="7144966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460;p55">
            <a:extLst>
              <a:ext uri="{FF2B5EF4-FFF2-40B4-BE49-F238E27FC236}">
                <a16:creationId xmlns:a16="http://schemas.microsoft.com/office/drawing/2014/main" id="{FECE5CB8-C771-934C-B5DA-A37C08A38351}"/>
              </a:ext>
            </a:extLst>
          </p:cNvPr>
          <p:cNvSpPr txBox="1"/>
          <p:nvPr/>
        </p:nvSpPr>
        <p:spPr>
          <a:xfrm>
            <a:off x="5081285" y="-1"/>
            <a:ext cx="4051937" cy="903509"/>
          </a:xfrm>
          <a:prstGeom prst="rect">
            <a:avLst/>
          </a:prstGeom>
          <a:solidFill>
            <a:srgbClr val="328DC0"/>
          </a:solidFill>
          <a:ln>
            <a:noFill/>
          </a:ln>
        </p:spPr>
        <p:txBody>
          <a:bodyPr spcFirstLastPara="1" wrap="square" lIns="91425" tIns="45700" rIns="91425" bIns="45700" anchor="ctr" anchorCtr="0">
            <a:noAutofit/>
          </a:bodyPr>
          <a:lstStyle/>
          <a:p>
            <a:pPr marL="127000" marR="0" lvl="0" indent="0" algn="ctr" rtl="0">
              <a:lnSpc>
                <a:spcPct val="90000"/>
              </a:lnSpc>
              <a:spcBef>
                <a:spcPts val="0"/>
              </a:spcBef>
              <a:spcAft>
                <a:spcPts val="0"/>
              </a:spcAft>
              <a:buClr>
                <a:schemeClr val="lt1"/>
              </a:buClr>
              <a:buSzPts val="3000"/>
              <a:buFont typeface="Helvetica Neue"/>
              <a:buNone/>
            </a:pPr>
            <a:r>
              <a:rPr lang="en-US" sz="3000" dirty="0">
                <a:solidFill>
                  <a:schemeClr val="lt1"/>
                </a:solidFill>
                <a:latin typeface="Helvetica" pitchFamily="2" charset="0"/>
                <a:ea typeface="Helvetica Neue"/>
                <a:cs typeface="Arial" panose="020B0604020202020204" pitchFamily="34" charset="0"/>
                <a:sym typeface="Helvetica Neue"/>
              </a:rPr>
              <a:t>NOAA National Water Model (NWM)</a:t>
            </a:r>
            <a:endParaRPr sz="1800" dirty="0">
              <a:solidFill>
                <a:schemeClr val="dk1"/>
              </a:solidFill>
              <a:latin typeface="Helvetica" pitchFamily="2" charset="0"/>
              <a:ea typeface="Helvetica Neue"/>
              <a:cs typeface="Arial" panose="020B0604020202020204" pitchFamily="34" charset="0"/>
              <a:sym typeface="Helvetica Neue"/>
            </a:endParaRPr>
          </a:p>
        </p:txBody>
      </p:sp>
      <p:sp>
        <p:nvSpPr>
          <p:cNvPr id="5" name="Slide Number Placeholder 4">
            <a:extLst>
              <a:ext uri="{FF2B5EF4-FFF2-40B4-BE49-F238E27FC236}">
                <a16:creationId xmlns:a16="http://schemas.microsoft.com/office/drawing/2014/main" id="{55A109C0-9365-5745-A6CE-403B438CA2D5}"/>
              </a:ext>
            </a:extLst>
          </p:cNvPr>
          <p:cNvSpPr>
            <a:spLocks noGrp="1"/>
          </p:cNvSpPr>
          <p:nvPr>
            <p:ph type="sldNum" sz="quarter" idx="12"/>
          </p:nvPr>
        </p:nvSpPr>
        <p:spPr/>
        <p:txBody>
          <a:bodyPr/>
          <a:lstStyle/>
          <a:p>
            <a:fld id="{BDC7FDD3-5479-B94B-92D6-80C8B6A72FC9}" type="slidenum">
              <a:rPr lang="en-US" smtClean="0"/>
              <a:t>29</a:t>
            </a:fld>
            <a:endParaRPr lang="en-US"/>
          </a:p>
        </p:txBody>
      </p:sp>
      <p:sp>
        <p:nvSpPr>
          <p:cNvPr id="11" name="Title 1">
            <a:extLst>
              <a:ext uri="{FF2B5EF4-FFF2-40B4-BE49-F238E27FC236}">
                <a16:creationId xmlns:a16="http://schemas.microsoft.com/office/drawing/2014/main" id="{B74211D1-832B-494E-A5F5-55CD626376F6}"/>
              </a:ext>
            </a:extLst>
          </p:cNvPr>
          <p:cNvSpPr>
            <a:spLocks noGrp="1"/>
          </p:cNvSpPr>
          <p:nvPr>
            <p:ph type="title"/>
          </p:nvPr>
        </p:nvSpPr>
        <p:spPr>
          <a:xfrm>
            <a:off x="234913" y="232249"/>
            <a:ext cx="4730626" cy="671259"/>
          </a:xfrm>
        </p:spPr>
        <p:txBody>
          <a:bodyPr>
            <a:normAutofit fontScale="90000"/>
          </a:bodyPr>
          <a:lstStyle/>
          <a:p>
            <a:r>
              <a:rPr lang="en-US" dirty="0"/>
              <a:t>SSP to calibrate forecasting models</a:t>
            </a:r>
          </a:p>
        </p:txBody>
      </p:sp>
      <p:pic>
        <p:nvPicPr>
          <p:cNvPr id="14" name="Picture 13">
            <a:extLst>
              <a:ext uri="{FF2B5EF4-FFF2-40B4-BE49-F238E27FC236}">
                <a16:creationId xmlns:a16="http://schemas.microsoft.com/office/drawing/2014/main" id="{A9236F54-3D5E-794A-8AD7-69CB9D8C7475}"/>
              </a:ext>
            </a:extLst>
          </p:cNvPr>
          <p:cNvPicPr>
            <a:picLocks noChangeAspect="1"/>
          </p:cNvPicPr>
          <p:nvPr/>
        </p:nvPicPr>
        <p:blipFill>
          <a:blip r:embed="rId3"/>
          <a:stretch>
            <a:fillRect/>
          </a:stretch>
        </p:blipFill>
        <p:spPr>
          <a:xfrm>
            <a:off x="4804346" y="1160775"/>
            <a:ext cx="4198379" cy="2512585"/>
          </a:xfrm>
          <a:prstGeom prst="rect">
            <a:avLst/>
          </a:prstGeom>
        </p:spPr>
      </p:pic>
      <p:pic>
        <p:nvPicPr>
          <p:cNvPr id="15" name="Picture 14">
            <a:extLst>
              <a:ext uri="{FF2B5EF4-FFF2-40B4-BE49-F238E27FC236}">
                <a16:creationId xmlns:a16="http://schemas.microsoft.com/office/drawing/2014/main" id="{6A3E610A-C491-7F4E-8CB3-38BE556B28A8}"/>
              </a:ext>
            </a:extLst>
          </p:cNvPr>
          <p:cNvPicPr>
            <a:picLocks noChangeAspect="1"/>
          </p:cNvPicPr>
          <p:nvPr/>
        </p:nvPicPr>
        <p:blipFill rotWithShape="1">
          <a:blip r:embed="rId4">
            <a:extLst>
              <a:ext uri="{28A0092B-C50C-407E-A947-70E740481C1C}">
                <a14:useLocalDpi xmlns:a14="http://schemas.microsoft.com/office/drawing/2010/main" val="0"/>
              </a:ext>
            </a:extLst>
          </a:blip>
          <a:srcRect t="7585" b="8659"/>
          <a:stretch/>
        </p:blipFill>
        <p:spPr>
          <a:xfrm>
            <a:off x="422630" y="1160775"/>
            <a:ext cx="3999879" cy="2512585"/>
          </a:xfrm>
          <a:prstGeom prst="rect">
            <a:avLst/>
          </a:prstGeom>
        </p:spPr>
      </p:pic>
      <p:grpSp>
        <p:nvGrpSpPr>
          <p:cNvPr id="10" name="Group 9">
            <a:extLst>
              <a:ext uri="{FF2B5EF4-FFF2-40B4-BE49-F238E27FC236}">
                <a16:creationId xmlns:a16="http://schemas.microsoft.com/office/drawing/2014/main" id="{A73C7C80-32B0-D74D-99AB-78B0B5771321}"/>
              </a:ext>
            </a:extLst>
          </p:cNvPr>
          <p:cNvGrpSpPr>
            <a:grpSpLocks noChangeAspect="1"/>
          </p:cNvGrpSpPr>
          <p:nvPr/>
        </p:nvGrpSpPr>
        <p:grpSpPr>
          <a:xfrm>
            <a:off x="164575" y="4016449"/>
            <a:ext cx="5488248" cy="1680776"/>
            <a:chOff x="0" y="2078551"/>
            <a:chExt cx="9144000" cy="2800350"/>
          </a:xfrm>
        </p:grpSpPr>
        <p:sp>
          <p:nvSpPr>
            <p:cNvPr id="12" name="Rectangle 11">
              <a:extLst>
                <a:ext uri="{FF2B5EF4-FFF2-40B4-BE49-F238E27FC236}">
                  <a16:creationId xmlns:a16="http://schemas.microsoft.com/office/drawing/2014/main" id="{05A87936-1181-1F41-A3DD-1FFCAB9836F3}"/>
                </a:ext>
              </a:extLst>
            </p:cNvPr>
            <p:cNvSpPr/>
            <p:nvPr/>
          </p:nvSpPr>
          <p:spPr bwMode="auto">
            <a:xfrm>
              <a:off x="0" y="2196661"/>
              <a:ext cx="9144000" cy="2667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FD130D"/>
                </a:solidFill>
                <a:effectLst/>
                <a:latin typeface="Tahoma" pitchFamily="34" charset="0"/>
              </a:endParaRPr>
            </a:p>
          </p:txBody>
        </p:sp>
        <p:pic>
          <p:nvPicPr>
            <p:cNvPr id="13" name="Picture 12">
              <a:extLst>
                <a:ext uri="{FF2B5EF4-FFF2-40B4-BE49-F238E27FC236}">
                  <a16:creationId xmlns:a16="http://schemas.microsoft.com/office/drawing/2014/main" id="{252DDB28-C855-7241-8579-C4E916417C83}"/>
                </a:ext>
              </a:extLst>
            </p:cNvPr>
            <p:cNvPicPr>
              <a:picLocks noChangeAspect="1"/>
            </p:cNvPicPr>
            <p:nvPr/>
          </p:nvPicPr>
          <p:blipFill>
            <a:blip r:embed="rId5" cstate="screen">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a:ext>
              </a:extLst>
            </a:blip>
            <a:stretch>
              <a:fillRect/>
            </a:stretch>
          </p:blipFill>
          <p:spPr>
            <a:xfrm>
              <a:off x="0" y="2501461"/>
              <a:ext cx="1780993" cy="2377440"/>
            </a:xfrm>
            <a:prstGeom prst="rect">
              <a:avLst/>
            </a:prstGeom>
          </p:spPr>
        </p:pic>
        <p:sp>
          <p:nvSpPr>
            <p:cNvPr id="16" name="TextBox 15">
              <a:extLst>
                <a:ext uri="{FF2B5EF4-FFF2-40B4-BE49-F238E27FC236}">
                  <a16:creationId xmlns:a16="http://schemas.microsoft.com/office/drawing/2014/main" id="{8F655351-2843-2F44-84EB-3F563CA1C250}"/>
                </a:ext>
              </a:extLst>
            </p:cNvPr>
            <p:cNvSpPr txBox="1"/>
            <p:nvPr/>
          </p:nvSpPr>
          <p:spPr>
            <a:xfrm>
              <a:off x="457199" y="2078551"/>
              <a:ext cx="868647" cy="512789"/>
            </a:xfrm>
            <a:prstGeom prst="rect">
              <a:avLst/>
            </a:prstGeom>
            <a:noFill/>
          </p:spPr>
          <p:txBody>
            <a:bodyPr wrap="square" rtlCol="0">
              <a:spAutoFit/>
            </a:bodyPr>
            <a:lstStyle/>
            <a:p>
              <a:pPr algn="ctr"/>
              <a:r>
                <a:rPr lang="en-US" sz="1400" dirty="0">
                  <a:latin typeface="Garamond"/>
                  <a:cs typeface="Garamond"/>
                </a:rPr>
                <a:t>Feb </a:t>
              </a:r>
            </a:p>
          </p:txBody>
        </p:sp>
        <p:sp>
          <p:nvSpPr>
            <p:cNvPr id="17" name="TextBox 16">
              <a:extLst>
                <a:ext uri="{FF2B5EF4-FFF2-40B4-BE49-F238E27FC236}">
                  <a16:creationId xmlns:a16="http://schemas.microsoft.com/office/drawing/2014/main" id="{2ACA3235-9FA4-4244-80E1-528D1974110A}"/>
                </a:ext>
              </a:extLst>
            </p:cNvPr>
            <p:cNvSpPr txBox="1"/>
            <p:nvPr/>
          </p:nvSpPr>
          <p:spPr>
            <a:xfrm>
              <a:off x="2297438" y="2102525"/>
              <a:ext cx="868647" cy="307776"/>
            </a:xfrm>
            <a:prstGeom prst="rect">
              <a:avLst/>
            </a:prstGeom>
            <a:noFill/>
          </p:spPr>
          <p:txBody>
            <a:bodyPr wrap="square" rtlCol="0">
              <a:spAutoFit/>
            </a:bodyPr>
            <a:lstStyle/>
            <a:p>
              <a:pPr algn="ctr"/>
              <a:r>
                <a:rPr lang="en-US" sz="1400" dirty="0">
                  <a:latin typeface="Garamond"/>
                  <a:cs typeface="Garamond"/>
                </a:rPr>
                <a:t>Mar 1</a:t>
              </a:r>
            </a:p>
          </p:txBody>
        </p:sp>
        <p:sp>
          <p:nvSpPr>
            <p:cNvPr id="18" name="TextBox 17">
              <a:extLst>
                <a:ext uri="{FF2B5EF4-FFF2-40B4-BE49-F238E27FC236}">
                  <a16:creationId xmlns:a16="http://schemas.microsoft.com/office/drawing/2014/main" id="{4E07368A-72A0-0942-ADD6-4081E5EC7EF4}"/>
                </a:ext>
              </a:extLst>
            </p:cNvPr>
            <p:cNvSpPr txBox="1"/>
            <p:nvPr/>
          </p:nvSpPr>
          <p:spPr>
            <a:xfrm>
              <a:off x="4137675" y="2102525"/>
              <a:ext cx="868647" cy="307776"/>
            </a:xfrm>
            <a:prstGeom prst="rect">
              <a:avLst/>
            </a:prstGeom>
            <a:noFill/>
          </p:spPr>
          <p:txBody>
            <a:bodyPr wrap="square" rtlCol="0">
              <a:spAutoFit/>
            </a:bodyPr>
            <a:lstStyle/>
            <a:p>
              <a:pPr algn="ctr"/>
              <a:r>
                <a:rPr lang="en-US" sz="1400" dirty="0">
                  <a:latin typeface="Garamond"/>
                  <a:cs typeface="Garamond"/>
                </a:rPr>
                <a:t>Apr 1</a:t>
              </a:r>
            </a:p>
          </p:txBody>
        </p:sp>
        <p:sp>
          <p:nvSpPr>
            <p:cNvPr id="19" name="TextBox 18">
              <a:extLst>
                <a:ext uri="{FF2B5EF4-FFF2-40B4-BE49-F238E27FC236}">
                  <a16:creationId xmlns:a16="http://schemas.microsoft.com/office/drawing/2014/main" id="{606BDC6E-A078-8346-B23F-BB1B189E479D}"/>
                </a:ext>
              </a:extLst>
            </p:cNvPr>
            <p:cNvSpPr txBox="1"/>
            <p:nvPr/>
          </p:nvSpPr>
          <p:spPr>
            <a:xfrm>
              <a:off x="5978426" y="2125187"/>
              <a:ext cx="868647" cy="307776"/>
            </a:xfrm>
            <a:prstGeom prst="rect">
              <a:avLst/>
            </a:prstGeom>
            <a:noFill/>
          </p:spPr>
          <p:txBody>
            <a:bodyPr wrap="square" rtlCol="0">
              <a:spAutoFit/>
            </a:bodyPr>
            <a:lstStyle/>
            <a:p>
              <a:pPr algn="ctr"/>
              <a:r>
                <a:rPr lang="en-US" sz="1400" dirty="0">
                  <a:latin typeface="Garamond"/>
                  <a:cs typeface="Garamond"/>
                </a:rPr>
                <a:t>May 1</a:t>
              </a:r>
            </a:p>
          </p:txBody>
        </p:sp>
        <p:pic>
          <p:nvPicPr>
            <p:cNvPr id="20" name="Picture 19">
              <a:extLst>
                <a:ext uri="{FF2B5EF4-FFF2-40B4-BE49-F238E27FC236}">
                  <a16:creationId xmlns:a16="http://schemas.microsoft.com/office/drawing/2014/main" id="{644A8484-C53B-B240-A59B-B13889C44465}"/>
                </a:ext>
              </a:extLst>
            </p:cNvPr>
            <p:cNvPicPr>
              <a:picLocks noChangeAspect="1"/>
            </p:cNvPicPr>
            <p:nvPr/>
          </p:nvPicPr>
          <p:blipFill>
            <a:blip r:embed="rId7" cstate="screen">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a:ext>
              </a:extLst>
            </a:blip>
            <a:stretch>
              <a:fillRect/>
            </a:stretch>
          </p:blipFill>
          <p:spPr>
            <a:xfrm>
              <a:off x="1840751" y="2501461"/>
              <a:ext cx="1780993" cy="2377440"/>
            </a:xfrm>
            <a:prstGeom prst="rect">
              <a:avLst/>
            </a:prstGeom>
          </p:spPr>
        </p:pic>
        <p:pic>
          <p:nvPicPr>
            <p:cNvPr id="21" name="Picture 20">
              <a:extLst>
                <a:ext uri="{FF2B5EF4-FFF2-40B4-BE49-F238E27FC236}">
                  <a16:creationId xmlns:a16="http://schemas.microsoft.com/office/drawing/2014/main" id="{B5FDD518-CEC8-BC40-9B24-A9B0753D6818}"/>
                </a:ext>
              </a:extLst>
            </p:cNvPr>
            <p:cNvPicPr>
              <a:picLocks noChangeAspect="1"/>
            </p:cNvPicPr>
            <p:nvPr/>
          </p:nvPicPr>
          <p:blipFill>
            <a:blip r:embed="rId9" cstate="screen">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a:ext>
              </a:extLst>
            </a:blip>
            <a:stretch>
              <a:fillRect/>
            </a:stretch>
          </p:blipFill>
          <p:spPr>
            <a:xfrm>
              <a:off x="3681501" y="2501461"/>
              <a:ext cx="1780993" cy="2377440"/>
            </a:xfrm>
            <a:prstGeom prst="rect">
              <a:avLst/>
            </a:prstGeom>
          </p:spPr>
        </p:pic>
        <p:pic>
          <p:nvPicPr>
            <p:cNvPr id="22" name="Picture 21">
              <a:extLst>
                <a:ext uri="{FF2B5EF4-FFF2-40B4-BE49-F238E27FC236}">
                  <a16:creationId xmlns:a16="http://schemas.microsoft.com/office/drawing/2014/main" id="{6F201D4D-B13B-454C-A462-324E87B66105}"/>
                </a:ext>
              </a:extLst>
            </p:cNvPr>
            <p:cNvPicPr>
              <a:picLocks noChangeAspect="1"/>
            </p:cNvPicPr>
            <p:nvPr/>
          </p:nvPicPr>
          <p:blipFill>
            <a:blip r:embed="rId11" cstate="screen">
              <a:extLst>
                <a:ext uri="{BEBA8EAE-BF5A-486C-A8C5-ECC9F3942E4B}">
                  <a14:imgProps xmlns:a14="http://schemas.microsoft.com/office/drawing/2010/main">
                    <a14:imgLayer r:embed="rId12">
                      <a14:imgEffect>
                        <a14:saturation sat="200000"/>
                      </a14:imgEffect>
                    </a14:imgLayer>
                  </a14:imgProps>
                </a:ext>
                <a:ext uri="{28A0092B-C50C-407E-A947-70E740481C1C}">
                  <a14:useLocalDpi xmlns:a14="http://schemas.microsoft.com/office/drawing/2010/main"/>
                </a:ext>
              </a:extLst>
            </a:blip>
            <a:stretch>
              <a:fillRect/>
            </a:stretch>
          </p:blipFill>
          <p:spPr>
            <a:xfrm>
              <a:off x="5522252" y="2501461"/>
              <a:ext cx="1780993" cy="2377440"/>
            </a:xfrm>
            <a:prstGeom prst="rect">
              <a:avLst/>
            </a:prstGeom>
          </p:spPr>
        </p:pic>
        <p:pic>
          <p:nvPicPr>
            <p:cNvPr id="23" name="Picture 22">
              <a:extLst>
                <a:ext uri="{FF2B5EF4-FFF2-40B4-BE49-F238E27FC236}">
                  <a16:creationId xmlns:a16="http://schemas.microsoft.com/office/drawing/2014/main" id="{8A3F3532-C1A8-9E47-97CB-4A7DA2B99178}"/>
                </a:ext>
              </a:extLst>
            </p:cNvPr>
            <p:cNvPicPr>
              <a:picLocks noChangeAspect="1"/>
            </p:cNvPicPr>
            <p:nvPr/>
          </p:nvPicPr>
          <p:blipFill>
            <a:blip r:embed="rId13" cstate="screen">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a:ext>
              </a:extLst>
            </a:blip>
            <a:stretch>
              <a:fillRect/>
            </a:stretch>
          </p:blipFill>
          <p:spPr>
            <a:xfrm>
              <a:off x="7363007" y="2501461"/>
              <a:ext cx="1780993" cy="2377440"/>
            </a:xfrm>
            <a:prstGeom prst="rect">
              <a:avLst/>
            </a:prstGeom>
          </p:spPr>
        </p:pic>
        <p:sp>
          <p:nvSpPr>
            <p:cNvPr id="24" name="TextBox 23">
              <a:extLst>
                <a:ext uri="{FF2B5EF4-FFF2-40B4-BE49-F238E27FC236}">
                  <a16:creationId xmlns:a16="http://schemas.microsoft.com/office/drawing/2014/main" id="{3A236324-F8CE-9A4A-A5C9-34AEA08F8D9E}"/>
                </a:ext>
              </a:extLst>
            </p:cNvPr>
            <p:cNvSpPr txBox="1"/>
            <p:nvPr/>
          </p:nvSpPr>
          <p:spPr>
            <a:xfrm>
              <a:off x="7818663" y="2097150"/>
              <a:ext cx="868647" cy="512789"/>
            </a:xfrm>
            <a:prstGeom prst="rect">
              <a:avLst/>
            </a:prstGeom>
            <a:noFill/>
          </p:spPr>
          <p:txBody>
            <a:bodyPr wrap="square" rtlCol="0">
              <a:spAutoFit/>
            </a:bodyPr>
            <a:lstStyle/>
            <a:p>
              <a:pPr algn="ctr"/>
              <a:r>
                <a:rPr lang="en-US" sz="1400" dirty="0">
                  <a:latin typeface="Garamond"/>
                  <a:cs typeface="Garamond"/>
                </a:rPr>
                <a:t>Jun</a:t>
              </a:r>
            </a:p>
          </p:txBody>
        </p:sp>
      </p:grpSp>
      <p:pic>
        <p:nvPicPr>
          <p:cNvPr id="9" name="Picture 8">
            <a:extLst>
              <a:ext uri="{FF2B5EF4-FFF2-40B4-BE49-F238E27FC236}">
                <a16:creationId xmlns:a16="http://schemas.microsoft.com/office/drawing/2014/main" id="{90CBACE7-ACD8-7440-9675-E6AF7CFD3CFD}"/>
              </a:ext>
            </a:extLst>
          </p:cNvPr>
          <p:cNvPicPr>
            <a:picLocks noChangeAspect="1"/>
          </p:cNvPicPr>
          <p:nvPr/>
        </p:nvPicPr>
        <p:blipFill rotWithShape="1">
          <a:blip r:embed="rId15">
            <a:extLst>
              <a:ext uri="{28A0092B-C50C-407E-A947-70E740481C1C}">
                <a14:useLocalDpi xmlns:a14="http://schemas.microsoft.com/office/drawing/2010/main" val="0"/>
              </a:ext>
            </a:extLst>
          </a:blip>
          <a:srcRect t="29189"/>
          <a:stretch/>
        </p:blipFill>
        <p:spPr>
          <a:xfrm>
            <a:off x="3476380" y="3868551"/>
            <a:ext cx="5634551" cy="2260943"/>
          </a:xfrm>
          <a:prstGeom prst="rect">
            <a:avLst/>
          </a:prstGeom>
        </p:spPr>
      </p:pic>
    </p:spTree>
    <p:extLst>
      <p:ext uri="{BB962C8B-B14F-4D97-AF65-F5344CB8AC3E}">
        <p14:creationId xmlns:p14="http://schemas.microsoft.com/office/powerpoint/2010/main" val="2355415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Snow surface properties (SSPs)</a:t>
            </a:r>
          </a:p>
        </p:txBody>
      </p:sp>
      <p:sp>
        <p:nvSpPr>
          <p:cNvPr id="3" name="Content Placeholder 2"/>
          <p:cNvSpPr>
            <a:spLocks noGrp="1"/>
          </p:cNvSpPr>
          <p:nvPr>
            <p:ph sz="half" idx="1"/>
          </p:nvPr>
        </p:nvSpPr>
        <p:spPr>
          <a:xfrm>
            <a:off x="250902" y="1417638"/>
            <a:ext cx="7817006" cy="2511890"/>
          </a:xfrm>
        </p:spPr>
        <p:txBody>
          <a:bodyPr>
            <a:normAutofit/>
          </a:bodyPr>
          <a:lstStyle/>
          <a:p>
            <a:r>
              <a:rPr lang="en-US" dirty="0"/>
              <a:t>Fractional snow covered area</a:t>
            </a:r>
          </a:p>
          <a:p>
            <a:r>
              <a:rPr lang="en-US" dirty="0"/>
              <a:t>Snow grain size</a:t>
            </a:r>
          </a:p>
          <a:p>
            <a:pPr lvl="1"/>
            <a:r>
              <a:rPr lang="en-US" dirty="0"/>
              <a:t>Clean snow albedo</a:t>
            </a:r>
          </a:p>
          <a:p>
            <a:r>
              <a:rPr lang="en-US" dirty="0"/>
              <a:t>Additional absorption from dust (△ vis)</a:t>
            </a:r>
          </a:p>
          <a:p>
            <a:pPr lvl="1"/>
            <a:r>
              <a:rPr lang="en-US" dirty="0"/>
              <a:t>Combined with grain size, actual (dirty) snow albedo</a:t>
            </a:r>
          </a:p>
        </p:txBody>
      </p:sp>
      <p:sp>
        <p:nvSpPr>
          <p:cNvPr id="6" name="Content Placeholder 5">
            <a:extLst>
              <a:ext uri="{FF2B5EF4-FFF2-40B4-BE49-F238E27FC236}">
                <a16:creationId xmlns:a16="http://schemas.microsoft.com/office/drawing/2014/main" id="{69CD1588-2BD9-CA45-B8CE-791462F35EC5}"/>
              </a:ext>
            </a:extLst>
          </p:cNvPr>
          <p:cNvSpPr>
            <a:spLocks noGrp="1"/>
          </p:cNvSpPr>
          <p:nvPr>
            <p:ph sz="half" idx="2"/>
          </p:nvPr>
        </p:nvSpPr>
        <p:spPr>
          <a:xfrm>
            <a:off x="250902" y="4272505"/>
            <a:ext cx="8642196" cy="2266407"/>
          </a:xfrm>
        </p:spPr>
        <p:txBody>
          <a:bodyPr>
            <a:normAutofit/>
          </a:bodyPr>
          <a:lstStyle/>
          <a:p>
            <a:pPr marL="0" indent="0">
              <a:buNone/>
            </a:pPr>
            <a:r>
              <a:rPr lang="en-US" u="sng" dirty="0"/>
              <a:t>Considerations for satellite observations</a:t>
            </a:r>
          </a:p>
          <a:p>
            <a:r>
              <a:rPr lang="en-US" dirty="0"/>
              <a:t>Temporal resolution: Varies from daily to 16 day</a:t>
            </a:r>
          </a:p>
          <a:p>
            <a:r>
              <a:rPr lang="en-US" dirty="0"/>
              <a:t>Spatial resolution: Varies from 1 m to 1 km</a:t>
            </a:r>
          </a:p>
          <a:p>
            <a:r>
              <a:rPr lang="en-US" dirty="0"/>
              <a:t>Spectral characteristics: Wavelengths, Calibration</a:t>
            </a:r>
          </a:p>
        </p:txBody>
      </p:sp>
      <p:sp>
        <p:nvSpPr>
          <p:cNvPr id="5" name="Slide Number Placeholder 4">
            <a:extLst>
              <a:ext uri="{FF2B5EF4-FFF2-40B4-BE49-F238E27FC236}">
                <a16:creationId xmlns:a16="http://schemas.microsoft.com/office/drawing/2014/main" id="{4DB6FB58-35A6-B246-9E4C-919B4D3224B4}"/>
              </a:ext>
            </a:extLst>
          </p:cNvPr>
          <p:cNvSpPr>
            <a:spLocks noGrp="1"/>
          </p:cNvSpPr>
          <p:nvPr>
            <p:ph type="sldNum" sz="quarter" idx="12"/>
          </p:nvPr>
        </p:nvSpPr>
        <p:spPr/>
        <p:txBody>
          <a:bodyPr/>
          <a:lstStyle/>
          <a:p>
            <a:fld id="{BDC7FDD3-5479-B94B-92D6-80C8B6A72FC9}" type="slidenum">
              <a:rPr lang="en-US" smtClean="0"/>
              <a:t>3</a:t>
            </a:fld>
            <a:endParaRPr lang="en-US"/>
          </a:p>
        </p:txBody>
      </p:sp>
    </p:spTree>
    <p:extLst>
      <p:ext uri="{BB962C8B-B14F-4D97-AF65-F5344CB8AC3E}">
        <p14:creationId xmlns:p14="http://schemas.microsoft.com/office/powerpoint/2010/main" val="4714473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65" y="64169"/>
            <a:ext cx="8418002" cy="1065160"/>
          </a:xfrm>
        </p:spPr>
        <p:txBody>
          <a:bodyPr>
            <a:normAutofit fontScale="90000"/>
          </a:bodyPr>
          <a:lstStyle/>
          <a:p>
            <a:r>
              <a:rPr lang="en-US" dirty="0"/>
              <a:t>SSPs to validate or improve models</a:t>
            </a:r>
            <a:br>
              <a:rPr lang="en-US" dirty="0"/>
            </a:br>
            <a:r>
              <a:rPr lang="en-US" dirty="0"/>
              <a:t>GFDL: snow cover</a:t>
            </a:r>
          </a:p>
        </p:txBody>
      </p:sp>
      <p:sp>
        <p:nvSpPr>
          <p:cNvPr id="5" name="Slide Number Placeholder 4">
            <a:extLst>
              <a:ext uri="{FF2B5EF4-FFF2-40B4-BE49-F238E27FC236}">
                <a16:creationId xmlns:a16="http://schemas.microsoft.com/office/drawing/2014/main" id="{6A4F8441-7398-7D45-BF3F-A1ACCF367CB6}"/>
              </a:ext>
            </a:extLst>
          </p:cNvPr>
          <p:cNvSpPr>
            <a:spLocks noGrp="1"/>
          </p:cNvSpPr>
          <p:nvPr>
            <p:ph type="sldNum" sz="quarter" idx="12"/>
          </p:nvPr>
        </p:nvSpPr>
        <p:spPr/>
        <p:txBody>
          <a:bodyPr/>
          <a:lstStyle/>
          <a:p>
            <a:fld id="{BDC7FDD3-5479-B94B-92D6-80C8B6A72FC9}" type="slidenum">
              <a:rPr lang="en-US" smtClean="0"/>
              <a:t>30</a:t>
            </a:fld>
            <a:endParaRPr lang="en-US"/>
          </a:p>
        </p:txBody>
      </p:sp>
      <p:pic>
        <p:nvPicPr>
          <p:cNvPr id="18" name="Picture 17">
            <a:extLst>
              <a:ext uri="{FF2B5EF4-FFF2-40B4-BE49-F238E27FC236}">
                <a16:creationId xmlns:a16="http://schemas.microsoft.com/office/drawing/2014/main" id="{38C3844B-281E-7A44-ACC4-7FD9FC8E36DC}"/>
              </a:ext>
            </a:extLst>
          </p:cNvPr>
          <p:cNvPicPr>
            <a:picLocks noChangeAspect="1"/>
          </p:cNvPicPr>
          <p:nvPr/>
        </p:nvPicPr>
        <p:blipFill>
          <a:blip r:embed="rId3"/>
          <a:stretch>
            <a:fillRect/>
          </a:stretch>
        </p:blipFill>
        <p:spPr>
          <a:xfrm>
            <a:off x="6828211" y="4823137"/>
            <a:ext cx="2032084" cy="2000333"/>
          </a:xfrm>
          <a:prstGeom prst="rect">
            <a:avLst/>
          </a:prstGeom>
        </p:spPr>
      </p:pic>
      <p:pic>
        <p:nvPicPr>
          <p:cNvPr id="20" name="Picture 19">
            <a:extLst>
              <a:ext uri="{FF2B5EF4-FFF2-40B4-BE49-F238E27FC236}">
                <a16:creationId xmlns:a16="http://schemas.microsoft.com/office/drawing/2014/main" id="{DE6D725C-6716-5444-A854-82FFFBDFF000}"/>
              </a:ext>
            </a:extLst>
          </p:cNvPr>
          <p:cNvPicPr>
            <a:picLocks noChangeAspect="1"/>
          </p:cNvPicPr>
          <p:nvPr/>
        </p:nvPicPr>
        <p:blipFill>
          <a:blip r:embed="rId4"/>
          <a:stretch>
            <a:fillRect/>
          </a:stretch>
        </p:blipFill>
        <p:spPr>
          <a:xfrm>
            <a:off x="6844086" y="2870431"/>
            <a:ext cx="2024146" cy="1952706"/>
          </a:xfrm>
          <a:prstGeom prst="rect">
            <a:avLst/>
          </a:prstGeom>
        </p:spPr>
      </p:pic>
      <p:pic>
        <p:nvPicPr>
          <p:cNvPr id="22" name="Picture 21">
            <a:extLst>
              <a:ext uri="{FF2B5EF4-FFF2-40B4-BE49-F238E27FC236}">
                <a16:creationId xmlns:a16="http://schemas.microsoft.com/office/drawing/2014/main" id="{2FA3B31F-87B2-784F-B317-5D43CE768E5C}"/>
              </a:ext>
            </a:extLst>
          </p:cNvPr>
          <p:cNvPicPr>
            <a:picLocks noChangeAspect="1"/>
          </p:cNvPicPr>
          <p:nvPr/>
        </p:nvPicPr>
        <p:blipFill>
          <a:blip r:embed="rId5"/>
          <a:stretch>
            <a:fillRect/>
          </a:stretch>
        </p:blipFill>
        <p:spPr>
          <a:xfrm>
            <a:off x="6852024" y="900974"/>
            <a:ext cx="2008271" cy="1952706"/>
          </a:xfrm>
          <a:prstGeom prst="rect">
            <a:avLst/>
          </a:prstGeom>
        </p:spPr>
      </p:pic>
      <p:pic>
        <p:nvPicPr>
          <p:cNvPr id="24" name="Picture 23">
            <a:extLst>
              <a:ext uri="{FF2B5EF4-FFF2-40B4-BE49-F238E27FC236}">
                <a16:creationId xmlns:a16="http://schemas.microsoft.com/office/drawing/2014/main" id="{AF6C1454-74FC-2343-BFB3-CD7CDC8DEC01}"/>
              </a:ext>
            </a:extLst>
          </p:cNvPr>
          <p:cNvPicPr>
            <a:picLocks noChangeAspect="1"/>
          </p:cNvPicPr>
          <p:nvPr/>
        </p:nvPicPr>
        <p:blipFill>
          <a:blip r:embed="rId6"/>
          <a:stretch>
            <a:fillRect/>
          </a:stretch>
        </p:blipFill>
        <p:spPr>
          <a:xfrm>
            <a:off x="3220016" y="1369773"/>
            <a:ext cx="3159919" cy="2058505"/>
          </a:xfrm>
          <a:prstGeom prst="rect">
            <a:avLst/>
          </a:prstGeom>
        </p:spPr>
      </p:pic>
      <p:pic>
        <p:nvPicPr>
          <p:cNvPr id="10" name="Picture 9">
            <a:extLst>
              <a:ext uri="{FF2B5EF4-FFF2-40B4-BE49-F238E27FC236}">
                <a16:creationId xmlns:a16="http://schemas.microsoft.com/office/drawing/2014/main" id="{2FE3BA01-D3CB-EE49-BDC5-60B306B0F829}"/>
              </a:ext>
            </a:extLst>
          </p:cNvPr>
          <p:cNvPicPr>
            <a:picLocks noChangeAspect="1"/>
          </p:cNvPicPr>
          <p:nvPr/>
        </p:nvPicPr>
        <p:blipFill>
          <a:blip r:embed="rId7"/>
          <a:stretch>
            <a:fillRect/>
          </a:stretch>
        </p:blipFill>
        <p:spPr>
          <a:xfrm>
            <a:off x="100964" y="4021709"/>
            <a:ext cx="3009687" cy="1977547"/>
          </a:xfrm>
          <a:prstGeom prst="rect">
            <a:avLst/>
          </a:prstGeom>
        </p:spPr>
      </p:pic>
      <p:pic>
        <p:nvPicPr>
          <p:cNvPr id="11" name="Picture 10">
            <a:extLst>
              <a:ext uri="{FF2B5EF4-FFF2-40B4-BE49-F238E27FC236}">
                <a16:creationId xmlns:a16="http://schemas.microsoft.com/office/drawing/2014/main" id="{061B2BB7-8334-7F41-876C-3398458282CB}"/>
              </a:ext>
            </a:extLst>
          </p:cNvPr>
          <p:cNvPicPr>
            <a:picLocks noChangeAspect="1"/>
          </p:cNvPicPr>
          <p:nvPr/>
        </p:nvPicPr>
        <p:blipFill>
          <a:blip r:embed="rId8"/>
          <a:stretch>
            <a:fillRect/>
          </a:stretch>
        </p:blipFill>
        <p:spPr>
          <a:xfrm>
            <a:off x="3265190" y="4052011"/>
            <a:ext cx="3195770" cy="1938551"/>
          </a:xfrm>
          <a:prstGeom prst="rect">
            <a:avLst/>
          </a:prstGeom>
        </p:spPr>
      </p:pic>
      <p:pic>
        <p:nvPicPr>
          <p:cNvPr id="12" name="Picture 11">
            <a:extLst>
              <a:ext uri="{FF2B5EF4-FFF2-40B4-BE49-F238E27FC236}">
                <a16:creationId xmlns:a16="http://schemas.microsoft.com/office/drawing/2014/main" id="{84895D76-990E-1C45-A18B-AD76765E0F36}"/>
              </a:ext>
            </a:extLst>
          </p:cNvPr>
          <p:cNvPicPr>
            <a:picLocks noChangeAspect="1"/>
          </p:cNvPicPr>
          <p:nvPr/>
        </p:nvPicPr>
        <p:blipFill>
          <a:blip r:embed="rId9"/>
          <a:stretch>
            <a:fillRect/>
          </a:stretch>
        </p:blipFill>
        <p:spPr>
          <a:xfrm>
            <a:off x="796468" y="6136237"/>
            <a:ext cx="5299551" cy="517731"/>
          </a:xfrm>
          <a:prstGeom prst="rect">
            <a:avLst/>
          </a:prstGeom>
        </p:spPr>
      </p:pic>
      <p:sp>
        <p:nvSpPr>
          <p:cNvPr id="13" name="TextBox 12">
            <a:extLst>
              <a:ext uri="{FF2B5EF4-FFF2-40B4-BE49-F238E27FC236}">
                <a16:creationId xmlns:a16="http://schemas.microsoft.com/office/drawing/2014/main" id="{C7399F48-214B-6E4C-A8BD-932F3CFC09B5}"/>
              </a:ext>
            </a:extLst>
          </p:cNvPr>
          <p:cNvSpPr txBox="1"/>
          <p:nvPr/>
        </p:nvSpPr>
        <p:spPr>
          <a:xfrm>
            <a:off x="4560243" y="3789937"/>
            <a:ext cx="840295" cy="369332"/>
          </a:xfrm>
          <a:prstGeom prst="rect">
            <a:avLst/>
          </a:prstGeom>
          <a:noFill/>
        </p:spPr>
        <p:txBody>
          <a:bodyPr wrap="none" rtlCol="0">
            <a:spAutoFit/>
          </a:bodyPr>
          <a:lstStyle/>
          <a:p>
            <a:r>
              <a:rPr lang="en-US" dirty="0"/>
              <a:t>MODIS</a:t>
            </a:r>
          </a:p>
        </p:txBody>
      </p:sp>
      <p:sp>
        <p:nvSpPr>
          <p:cNvPr id="14" name="TextBox 13">
            <a:extLst>
              <a:ext uri="{FF2B5EF4-FFF2-40B4-BE49-F238E27FC236}">
                <a16:creationId xmlns:a16="http://schemas.microsoft.com/office/drawing/2014/main" id="{9589806C-7397-0F4E-A0DB-22C5F002F536}"/>
              </a:ext>
            </a:extLst>
          </p:cNvPr>
          <p:cNvSpPr txBox="1"/>
          <p:nvPr/>
        </p:nvSpPr>
        <p:spPr>
          <a:xfrm>
            <a:off x="1079823" y="3700062"/>
            <a:ext cx="1213794" cy="369332"/>
          </a:xfrm>
          <a:prstGeom prst="rect">
            <a:avLst/>
          </a:prstGeom>
          <a:noFill/>
        </p:spPr>
        <p:txBody>
          <a:bodyPr wrap="none" rtlCol="0">
            <a:spAutoFit/>
          </a:bodyPr>
          <a:lstStyle/>
          <a:p>
            <a:r>
              <a:rPr lang="en-US" dirty="0"/>
              <a:t>GFDL-GCM</a:t>
            </a:r>
          </a:p>
        </p:txBody>
      </p:sp>
      <p:sp>
        <p:nvSpPr>
          <p:cNvPr id="15" name="Rectangle 14">
            <a:extLst>
              <a:ext uri="{FF2B5EF4-FFF2-40B4-BE49-F238E27FC236}">
                <a16:creationId xmlns:a16="http://schemas.microsoft.com/office/drawing/2014/main" id="{3914B8AF-1F5C-9440-9353-F9787668866A}"/>
              </a:ext>
            </a:extLst>
          </p:cNvPr>
          <p:cNvSpPr/>
          <p:nvPr/>
        </p:nvSpPr>
        <p:spPr>
          <a:xfrm>
            <a:off x="153424" y="1441584"/>
            <a:ext cx="3066592" cy="1938992"/>
          </a:xfrm>
          <a:prstGeom prst="rect">
            <a:avLst/>
          </a:prstGeom>
        </p:spPr>
        <p:txBody>
          <a:bodyPr wrap="square">
            <a:spAutoFit/>
          </a:bodyPr>
          <a:lstStyle/>
          <a:p>
            <a:r>
              <a:rPr lang="en-US" sz="1600" dirty="0">
                <a:solidFill>
                  <a:srgbClr val="262626"/>
                </a:solidFill>
                <a:latin typeface="Roboto"/>
              </a:rPr>
              <a:t>Courtesy of:  Veronica Chan</a:t>
            </a:r>
          </a:p>
          <a:p>
            <a:endParaRPr lang="en-US" sz="1200" dirty="0">
              <a:solidFill>
                <a:srgbClr val="262626"/>
              </a:solidFill>
              <a:latin typeface="Roboto"/>
            </a:endParaRPr>
          </a:p>
          <a:p>
            <a:r>
              <a:rPr lang="en-US" sz="1200" dirty="0">
                <a:solidFill>
                  <a:srgbClr val="262626"/>
                </a:solidFill>
                <a:latin typeface="Roboto"/>
              </a:rPr>
              <a:t>C43C-08 - Albedo Reduction by Light Absorbing Impurities and the Associated Radiative Forcing over High Mountain Asia: GFDL Global Climate Model and MODIS Observations. </a:t>
            </a:r>
          </a:p>
          <a:p>
            <a:r>
              <a:rPr lang="en-US" sz="1600" b="1" dirty="0">
                <a:solidFill>
                  <a:srgbClr val="262626"/>
                </a:solidFill>
                <a:latin typeface="Roboto"/>
              </a:rPr>
              <a:t>Moscone West, 2006-L2 3:25pm</a:t>
            </a:r>
            <a:endParaRPr lang="en-US" sz="1600" b="1" dirty="0"/>
          </a:p>
        </p:txBody>
      </p:sp>
    </p:spTree>
    <p:extLst>
      <p:ext uri="{BB962C8B-B14F-4D97-AF65-F5344CB8AC3E}">
        <p14:creationId xmlns:p14="http://schemas.microsoft.com/office/powerpoint/2010/main" val="5589519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152400" y="1830387"/>
            <a:ext cx="8812306" cy="4525963"/>
          </a:xfrm>
        </p:spPr>
        <p:txBody>
          <a:bodyPr>
            <a:normAutofit/>
          </a:bodyPr>
          <a:lstStyle/>
          <a:p>
            <a:r>
              <a:rPr lang="en-US" dirty="0"/>
              <a:t>Not just snow cover, but snow surface properties (SSPs) with multispectral sensors</a:t>
            </a:r>
          </a:p>
          <a:p>
            <a:r>
              <a:rPr lang="en-US" dirty="0"/>
              <a:t>Accurate snow cover and snow albedo</a:t>
            </a:r>
          </a:p>
          <a:p>
            <a:pPr lvl="1"/>
            <a:r>
              <a:rPr lang="en-US" i="1" dirty="0"/>
              <a:t>Physically based methods</a:t>
            </a:r>
          </a:p>
          <a:p>
            <a:r>
              <a:rPr lang="en-US" dirty="0"/>
              <a:t>SSPs can drive models to accurately estimate SWE</a:t>
            </a:r>
          </a:p>
          <a:p>
            <a:r>
              <a:rPr lang="en-US" dirty="0"/>
              <a:t>SSPs can be used to calibrate and validate large scale models land surface models</a:t>
            </a:r>
          </a:p>
        </p:txBody>
      </p:sp>
      <p:sp>
        <p:nvSpPr>
          <p:cNvPr id="5" name="Slide Number Placeholder 4">
            <a:extLst>
              <a:ext uri="{FF2B5EF4-FFF2-40B4-BE49-F238E27FC236}">
                <a16:creationId xmlns:a16="http://schemas.microsoft.com/office/drawing/2014/main" id="{0A8DC4B4-86F7-8E46-A496-E7CE830F5C9A}"/>
              </a:ext>
            </a:extLst>
          </p:cNvPr>
          <p:cNvSpPr>
            <a:spLocks noGrp="1"/>
          </p:cNvSpPr>
          <p:nvPr>
            <p:ph type="sldNum" sz="quarter" idx="12"/>
          </p:nvPr>
        </p:nvSpPr>
        <p:spPr/>
        <p:txBody>
          <a:bodyPr/>
          <a:lstStyle/>
          <a:p>
            <a:fld id="{BDC7FDD3-5479-B94B-92D6-80C8B6A72FC9}" type="slidenum">
              <a:rPr lang="en-US" smtClean="0"/>
              <a:t>31</a:t>
            </a:fld>
            <a:endParaRPr lang="en-US"/>
          </a:p>
        </p:txBody>
      </p:sp>
    </p:spTree>
    <p:extLst>
      <p:ext uri="{BB962C8B-B14F-4D97-AF65-F5344CB8AC3E}">
        <p14:creationId xmlns:p14="http://schemas.microsoft.com/office/powerpoint/2010/main" val="17169823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6E7EC-4D42-A140-9EB4-D7A933597783}"/>
              </a:ext>
            </a:extLst>
          </p:cNvPr>
          <p:cNvSpPr>
            <a:spLocks noGrp="1"/>
          </p:cNvSpPr>
          <p:nvPr>
            <p:ph type="title"/>
          </p:nvPr>
        </p:nvSpPr>
        <p:spPr/>
        <p:txBody>
          <a:bodyPr/>
          <a:lstStyle/>
          <a:p>
            <a:r>
              <a:rPr lang="en-US" dirty="0"/>
              <a:t>Request for collaboration</a:t>
            </a:r>
          </a:p>
        </p:txBody>
      </p:sp>
      <p:sp>
        <p:nvSpPr>
          <p:cNvPr id="3" name="Content Placeholder 2">
            <a:extLst>
              <a:ext uri="{FF2B5EF4-FFF2-40B4-BE49-F238E27FC236}">
                <a16:creationId xmlns:a16="http://schemas.microsoft.com/office/drawing/2014/main" id="{1004BC61-6224-CB4F-8552-D70A37E805B3}"/>
              </a:ext>
            </a:extLst>
          </p:cNvPr>
          <p:cNvSpPr>
            <a:spLocks noGrp="1"/>
          </p:cNvSpPr>
          <p:nvPr>
            <p:ph idx="1"/>
          </p:nvPr>
        </p:nvSpPr>
        <p:spPr>
          <a:xfrm>
            <a:off x="170329" y="1600200"/>
            <a:ext cx="8821271" cy="4525963"/>
          </a:xfrm>
        </p:spPr>
        <p:txBody>
          <a:bodyPr>
            <a:normAutofit/>
          </a:bodyPr>
          <a:lstStyle/>
          <a:p>
            <a:r>
              <a:rPr lang="en-US" dirty="0"/>
              <a:t>Future of satellite remote sensing is </a:t>
            </a:r>
          </a:p>
          <a:p>
            <a:pPr lvl="1"/>
            <a:r>
              <a:rPr lang="en-US" i="1" dirty="0"/>
              <a:t>fractional snow cover at 500 m or even 30 m</a:t>
            </a:r>
          </a:p>
          <a:p>
            <a:pPr lvl="1"/>
            <a:r>
              <a:rPr lang="en-US" i="1" dirty="0"/>
              <a:t>snow albedo (fractional pixel), not just whole pixel albedo</a:t>
            </a:r>
          </a:p>
          <a:p>
            <a:r>
              <a:rPr lang="en-US" dirty="0"/>
              <a:t>Not yet a global product</a:t>
            </a:r>
          </a:p>
          <a:p>
            <a:pPr lvl="1"/>
            <a:r>
              <a:rPr lang="en-US" i="1" dirty="0"/>
              <a:t>Continuing validation (Alps?!!)</a:t>
            </a:r>
          </a:p>
          <a:p>
            <a:pPr lvl="1"/>
            <a:r>
              <a:rPr lang="en-US" i="1" dirty="0"/>
              <a:t>Regional model validation (USA, High Mountain Asia)</a:t>
            </a:r>
          </a:p>
          <a:p>
            <a:r>
              <a:rPr lang="en-US" dirty="0"/>
              <a:t>Contact: </a:t>
            </a:r>
            <a:r>
              <a:rPr lang="en-US" dirty="0">
                <a:hlinkClick r:id="rId3"/>
              </a:rPr>
              <a:t>Karl.Rittger@Colorado.edu</a:t>
            </a:r>
            <a:endParaRPr lang="en-US" dirty="0"/>
          </a:p>
        </p:txBody>
      </p:sp>
      <p:sp>
        <p:nvSpPr>
          <p:cNvPr id="4" name="Slide Number Placeholder 3">
            <a:extLst>
              <a:ext uri="{FF2B5EF4-FFF2-40B4-BE49-F238E27FC236}">
                <a16:creationId xmlns:a16="http://schemas.microsoft.com/office/drawing/2014/main" id="{3D625FB2-2E1B-7F4E-9124-14A7C5A1F1C1}"/>
              </a:ext>
            </a:extLst>
          </p:cNvPr>
          <p:cNvSpPr>
            <a:spLocks noGrp="1"/>
          </p:cNvSpPr>
          <p:nvPr>
            <p:ph type="sldNum" sz="quarter" idx="12"/>
          </p:nvPr>
        </p:nvSpPr>
        <p:spPr/>
        <p:txBody>
          <a:bodyPr/>
          <a:lstStyle/>
          <a:p>
            <a:fld id="{BDC7FDD3-5479-B94B-92D6-80C8B6A72FC9}" type="slidenum">
              <a:rPr lang="en-US" smtClean="0"/>
              <a:t>32</a:t>
            </a:fld>
            <a:endParaRPr lang="en-US" dirty="0"/>
          </a:p>
        </p:txBody>
      </p:sp>
    </p:spTree>
    <p:extLst>
      <p:ext uri="{BB962C8B-B14F-4D97-AF65-F5344CB8AC3E}">
        <p14:creationId xmlns:p14="http://schemas.microsoft.com/office/powerpoint/2010/main" val="895217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Satellites/Sensors in this talk</a:t>
            </a:r>
          </a:p>
        </p:txBody>
      </p:sp>
      <p:sp>
        <p:nvSpPr>
          <p:cNvPr id="5" name="Slide Number Placeholder 4">
            <a:extLst>
              <a:ext uri="{FF2B5EF4-FFF2-40B4-BE49-F238E27FC236}">
                <a16:creationId xmlns:a16="http://schemas.microsoft.com/office/drawing/2014/main" id="{11D81512-8C3A-B045-ABE5-6EB71177E682}"/>
              </a:ext>
            </a:extLst>
          </p:cNvPr>
          <p:cNvSpPr>
            <a:spLocks noGrp="1"/>
          </p:cNvSpPr>
          <p:nvPr>
            <p:ph type="sldNum" sz="quarter" idx="12"/>
          </p:nvPr>
        </p:nvSpPr>
        <p:spPr/>
        <p:txBody>
          <a:bodyPr/>
          <a:lstStyle/>
          <a:p>
            <a:fld id="{BDC7FDD3-5479-B94B-92D6-80C8B6A72FC9}" type="slidenum">
              <a:rPr lang="en-US" smtClean="0"/>
              <a:t>4</a:t>
            </a:fld>
            <a:endParaRPr lang="en-US"/>
          </a:p>
        </p:txBody>
      </p:sp>
      <p:graphicFrame>
        <p:nvGraphicFramePr>
          <p:cNvPr id="6" name="Table 5">
            <a:extLst>
              <a:ext uri="{FF2B5EF4-FFF2-40B4-BE49-F238E27FC236}">
                <a16:creationId xmlns:a16="http://schemas.microsoft.com/office/drawing/2014/main" id="{116165FC-678C-5B49-B53A-0C9BFA506716}"/>
              </a:ext>
            </a:extLst>
          </p:cNvPr>
          <p:cNvGraphicFramePr>
            <a:graphicFrameLocks noGrp="1"/>
          </p:cNvGraphicFramePr>
          <p:nvPr>
            <p:extLst>
              <p:ext uri="{D42A27DB-BD31-4B8C-83A1-F6EECF244321}">
                <p14:modId xmlns:p14="http://schemas.microsoft.com/office/powerpoint/2010/main" val="3614589579"/>
              </p:ext>
            </p:extLst>
          </p:nvPr>
        </p:nvGraphicFramePr>
        <p:xfrm>
          <a:off x="662650" y="1634683"/>
          <a:ext cx="7818700" cy="4297680"/>
        </p:xfrm>
        <a:graphic>
          <a:graphicData uri="http://schemas.openxmlformats.org/drawingml/2006/table">
            <a:tbl>
              <a:tblPr firstRow="1" bandRow="1">
                <a:tableStyleId>{5C22544A-7EE6-4342-B048-85BDC9FD1C3A}</a:tableStyleId>
              </a:tblPr>
              <a:tblGrid>
                <a:gridCol w="973645">
                  <a:extLst>
                    <a:ext uri="{9D8B030D-6E8A-4147-A177-3AD203B41FA5}">
                      <a16:colId xmlns:a16="http://schemas.microsoft.com/office/drawing/2014/main" val="1581263145"/>
                    </a:ext>
                  </a:extLst>
                </a:gridCol>
                <a:gridCol w="1143000">
                  <a:extLst>
                    <a:ext uri="{9D8B030D-6E8A-4147-A177-3AD203B41FA5}">
                      <a16:colId xmlns:a16="http://schemas.microsoft.com/office/drawing/2014/main" val="1011021668"/>
                    </a:ext>
                  </a:extLst>
                </a:gridCol>
                <a:gridCol w="1215189">
                  <a:extLst>
                    <a:ext uri="{9D8B030D-6E8A-4147-A177-3AD203B41FA5}">
                      <a16:colId xmlns:a16="http://schemas.microsoft.com/office/drawing/2014/main" val="1720756801"/>
                    </a:ext>
                  </a:extLst>
                </a:gridCol>
                <a:gridCol w="1239253">
                  <a:extLst>
                    <a:ext uri="{9D8B030D-6E8A-4147-A177-3AD203B41FA5}">
                      <a16:colId xmlns:a16="http://schemas.microsoft.com/office/drawing/2014/main" val="3076525770"/>
                    </a:ext>
                  </a:extLst>
                </a:gridCol>
                <a:gridCol w="1708484">
                  <a:extLst>
                    <a:ext uri="{9D8B030D-6E8A-4147-A177-3AD203B41FA5}">
                      <a16:colId xmlns:a16="http://schemas.microsoft.com/office/drawing/2014/main" val="4191890840"/>
                    </a:ext>
                  </a:extLst>
                </a:gridCol>
                <a:gridCol w="1539129">
                  <a:extLst>
                    <a:ext uri="{9D8B030D-6E8A-4147-A177-3AD203B41FA5}">
                      <a16:colId xmlns:a16="http://schemas.microsoft.com/office/drawing/2014/main" val="390676148"/>
                    </a:ext>
                  </a:extLst>
                </a:gridCol>
              </a:tblGrid>
              <a:tr h="557097">
                <a:tc>
                  <a:txBody>
                    <a:bodyPr/>
                    <a:lstStyle/>
                    <a:p>
                      <a:r>
                        <a:rPr lang="en-US" dirty="0"/>
                        <a:t>Satellite</a:t>
                      </a:r>
                    </a:p>
                  </a:txBody>
                  <a:tcPr/>
                </a:tc>
                <a:tc>
                  <a:txBody>
                    <a:bodyPr/>
                    <a:lstStyle/>
                    <a:p>
                      <a:r>
                        <a:rPr lang="en-US" dirty="0"/>
                        <a:t>Sensor</a:t>
                      </a:r>
                    </a:p>
                  </a:txBody>
                  <a:tcPr/>
                </a:tc>
                <a:tc>
                  <a:txBody>
                    <a:bodyPr/>
                    <a:lstStyle/>
                    <a:p>
                      <a:r>
                        <a:rPr lang="en-US" dirty="0"/>
                        <a:t>Spatial Resolution</a:t>
                      </a:r>
                    </a:p>
                  </a:txBody>
                  <a:tcPr/>
                </a:tc>
                <a:tc>
                  <a:txBody>
                    <a:bodyPr/>
                    <a:lstStyle/>
                    <a:p>
                      <a:r>
                        <a:rPr lang="en-US" dirty="0"/>
                        <a:t>Temporal Resolution</a:t>
                      </a:r>
                    </a:p>
                  </a:txBody>
                  <a:tcPr/>
                </a:tc>
                <a:tc>
                  <a:txBody>
                    <a:bodyPr/>
                    <a:lstStyle/>
                    <a:p>
                      <a:r>
                        <a:rPr lang="en-US" dirty="0"/>
                        <a:t>Wavelengths</a:t>
                      </a:r>
                    </a:p>
                  </a:txBody>
                  <a:tcPr/>
                </a:tc>
                <a:tc>
                  <a:txBody>
                    <a:bodyPr/>
                    <a:lstStyle/>
                    <a:p>
                      <a:r>
                        <a:rPr lang="en-US" dirty="0"/>
                        <a:t>Time period</a:t>
                      </a:r>
                    </a:p>
                  </a:txBody>
                  <a:tcPr/>
                </a:tc>
                <a:extLst>
                  <a:ext uri="{0D108BD9-81ED-4DB2-BD59-A6C34878D82A}">
                    <a16:rowId xmlns:a16="http://schemas.microsoft.com/office/drawing/2014/main" val="1313448212"/>
                  </a:ext>
                </a:extLst>
              </a:tr>
              <a:tr h="322763">
                <a:tc>
                  <a:txBody>
                    <a:bodyPr/>
                    <a:lstStyle/>
                    <a:p>
                      <a:pPr algn="ctr"/>
                      <a:r>
                        <a:rPr lang="en-US" dirty="0"/>
                        <a:t>Terra</a:t>
                      </a:r>
                    </a:p>
                  </a:txBody>
                  <a:tcPr/>
                </a:tc>
                <a:tc>
                  <a:txBody>
                    <a:bodyPr/>
                    <a:lstStyle/>
                    <a:p>
                      <a:pPr algn="ctr"/>
                      <a:r>
                        <a:rPr lang="en-US" dirty="0"/>
                        <a:t>MODIS</a:t>
                      </a:r>
                    </a:p>
                  </a:txBody>
                  <a:tcPr/>
                </a:tc>
                <a:tc>
                  <a:txBody>
                    <a:bodyPr/>
                    <a:lstStyle/>
                    <a:p>
                      <a:pPr algn="ctr"/>
                      <a:r>
                        <a:rPr lang="en-US" dirty="0"/>
                        <a:t>500 m</a:t>
                      </a:r>
                    </a:p>
                  </a:txBody>
                  <a:tcPr/>
                </a:tc>
                <a:tc>
                  <a:txBody>
                    <a:bodyPr/>
                    <a:lstStyle/>
                    <a:p>
                      <a:pPr algn="ctr"/>
                      <a:r>
                        <a:rPr lang="en-US" dirty="0"/>
                        <a:t>Daily</a:t>
                      </a:r>
                    </a:p>
                  </a:txBody>
                  <a:tcPr/>
                </a:tc>
                <a:tc>
                  <a:txBody>
                    <a:bodyPr/>
                    <a:lstStyle/>
                    <a:p>
                      <a:pPr algn="ctr"/>
                      <a:r>
                        <a:rPr lang="en-US" dirty="0"/>
                        <a:t>VIS,NIR, SWIR</a:t>
                      </a:r>
                    </a:p>
                  </a:txBody>
                  <a:tcPr/>
                </a:tc>
                <a:tc>
                  <a:txBody>
                    <a:bodyPr/>
                    <a:lstStyle/>
                    <a:p>
                      <a:pPr algn="ctr"/>
                      <a:r>
                        <a:rPr lang="en-US" dirty="0"/>
                        <a:t>2000 - present</a:t>
                      </a:r>
                    </a:p>
                  </a:txBody>
                  <a:tcPr/>
                </a:tc>
                <a:extLst>
                  <a:ext uri="{0D108BD9-81ED-4DB2-BD59-A6C34878D82A}">
                    <a16:rowId xmlns:a16="http://schemas.microsoft.com/office/drawing/2014/main" val="3869336119"/>
                  </a:ext>
                </a:extLst>
              </a:tr>
              <a:tr h="322763">
                <a:tc>
                  <a:txBody>
                    <a:bodyPr/>
                    <a:lstStyle/>
                    <a:p>
                      <a:pPr algn="ctr"/>
                      <a:r>
                        <a:rPr lang="en-US" dirty="0"/>
                        <a:t>Suomi</a:t>
                      </a:r>
                    </a:p>
                  </a:txBody>
                  <a:tcPr/>
                </a:tc>
                <a:tc>
                  <a:txBody>
                    <a:bodyPr/>
                    <a:lstStyle/>
                    <a:p>
                      <a:pPr algn="ctr"/>
                      <a:r>
                        <a:rPr lang="en-US" dirty="0"/>
                        <a:t>VIIRS</a:t>
                      </a:r>
                    </a:p>
                  </a:txBody>
                  <a:tcPr/>
                </a:tc>
                <a:tc>
                  <a:txBody>
                    <a:bodyPr/>
                    <a:lstStyle/>
                    <a:p>
                      <a:pPr algn="ctr"/>
                      <a:r>
                        <a:rPr lang="en-US" dirty="0"/>
                        <a:t>1 km</a:t>
                      </a:r>
                    </a:p>
                  </a:txBody>
                  <a:tcPr/>
                </a:tc>
                <a:tc>
                  <a:txBody>
                    <a:bodyPr/>
                    <a:lstStyle/>
                    <a:p>
                      <a:pPr algn="ctr"/>
                      <a:r>
                        <a:rPr lang="en-US" dirty="0"/>
                        <a:t>Daily</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t>VIS,NIR, SWIR</a:t>
                      </a:r>
                    </a:p>
                  </a:txBody>
                  <a:tcPr/>
                </a:tc>
                <a:tc>
                  <a:txBody>
                    <a:bodyPr/>
                    <a:lstStyle/>
                    <a:p>
                      <a:pPr algn="ctr"/>
                      <a:r>
                        <a:rPr lang="en-US" dirty="0"/>
                        <a:t>2011 - present</a:t>
                      </a:r>
                    </a:p>
                  </a:txBody>
                  <a:tcPr/>
                </a:tc>
                <a:extLst>
                  <a:ext uri="{0D108BD9-81ED-4DB2-BD59-A6C34878D82A}">
                    <a16:rowId xmlns:a16="http://schemas.microsoft.com/office/drawing/2014/main" val="225354729"/>
                  </a:ext>
                </a:extLst>
              </a:tr>
              <a:tr h="557097">
                <a:tc>
                  <a:txBody>
                    <a:bodyPr/>
                    <a:lstStyle/>
                    <a:p>
                      <a:pPr algn="ctr"/>
                      <a:r>
                        <a:rPr lang="en-US" dirty="0"/>
                        <a:t>Landsat 4/5/7</a:t>
                      </a:r>
                    </a:p>
                  </a:txBody>
                  <a:tcPr/>
                </a:tc>
                <a:tc>
                  <a:txBody>
                    <a:bodyPr/>
                    <a:lstStyle/>
                    <a:p>
                      <a:pPr algn="ctr"/>
                      <a:r>
                        <a:rPr lang="en-US" dirty="0"/>
                        <a:t>TM/ETM+</a:t>
                      </a:r>
                    </a:p>
                  </a:txBody>
                  <a:tcPr/>
                </a:tc>
                <a:tc>
                  <a:txBody>
                    <a:bodyPr/>
                    <a:lstStyle/>
                    <a:p>
                      <a:pPr algn="ctr"/>
                      <a:r>
                        <a:rPr lang="en-US" dirty="0"/>
                        <a:t>30 m</a:t>
                      </a:r>
                    </a:p>
                  </a:txBody>
                  <a:tcPr/>
                </a:tc>
                <a:tc>
                  <a:txBody>
                    <a:bodyPr/>
                    <a:lstStyle/>
                    <a:p>
                      <a:pPr algn="ctr"/>
                      <a:r>
                        <a:rPr lang="en-US" dirty="0"/>
                        <a:t>16-day</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t>VIS,NIR, SWIR</a:t>
                      </a:r>
                    </a:p>
                  </a:txBody>
                  <a:tcPr/>
                </a:tc>
                <a:tc>
                  <a:txBody>
                    <a:bodyPr/>
                    <a:lstStyle/>
                    <a:p>
                      <a:pPr algn="ctr"/>
                      <a:r>
                        <a:rPr lang="en-US" dirty="0"/>
                        <a:t>1984 - present</a:t>
                      </a:r>
                    </a:p>
                  </a:txBody>
                  <a:tcPr/>
                </a:tc>
                <a:extLst>
                  <a:ext uri="{0D108BD9-81ED-4DB2-BD59-A6C34878D82A}">
                    <a16:rowId xmlns:a16="http://schemas.microsoft.com/office/drawing/2014/main" val="1470835518"/>
                  </a:ext>
                </a:extLst>
              </a:tr>
              <a:tr h="557097">
                <a:tc>
                  <a:txBody>
                    <a:bodyPr/>
                    <a:lstStyle/>
                    <a:p>
                      <a:pPr algn="ctr"/>
                      <a:r>
                        <a:rPr lang="en-US" dirty="0"/>
                        <a:t>Landsat 8</a:t>
                      </a:r>
                    </a:p>
                  </a:txBody>
                  <a:tcPr/>
                </a:tc>
                <a:tc>
                  <a:txBody>
                    <a:bodyPr/>
                    <a:lstStyle/>
                    <a:p>
                      <a:pPr algn="ctr"/>
                      <a:r>
                        <a:rPr lang="en-US" dirty="0"/>
                        <a:t>OLI</a:t>
                      </a:r>
                    </a:p>
                  </a:txBody>
                  <a:tcPr/>
                </a:tc>
                <a:tc>
                  <a:txBody>
                    <a:bodyPr/>
                    <a:lstStyle/>
                    <a:p>
                      <a:pPr algn="ctr"/>
                      <a:r>
                        <a:rPr lang="en-US" dirty="0"/>
                        <a:t>30 m</a:t>
                      </a:r>
                    </a:p>
                  </a:txBody>
                  <a:tcPr/>
                </a:tc>
                <a:tc>
                  <a:txBody>
                    <a:bodyPr/>
                    <a:lstStyle/>
                    <a:p>
                      <a:pPr algn="ctr"/>
                      <a:r>
                        <a:rPr lang="en-US" dirty="0"/>
                        <a:t>16-day</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t>VIS,NIR, SWIR</a:t>
                      </a:r>
                    </a:p>
                  </a:txBody>
                  <a:tcPr/>
                </a:tc>
                <a:tc>
                  <a:txBody>
                    <a:bodyPr/>
                    <a:lstStyle/>
                    <a:p>
                      <a:pPr algn="ctr"/>
                      <a:r>
                        <a:rPr lang="en-US" dirty="0"/>
                        <a:t>2013 - present</a:t>
                      </a:r>
                    </a:p>
                  </a:txBody>
                  <a:tcPr/>
                </a:tc>
                <a:extLst>
                  <a:ext uri="{0D108BD9-81ED-4DB2-BD59-A6C34878D82A}">
                    <a16:rowId xmlns:a16="http://schemas.microsoft.com/office/drawing/2014/main" val="1363665960"/>
                  </a:ext>
                </a:extLst>
              </a:tr>
              <a:tr h="557097">
                <a:tc>
                  <a:txBody>
                    <a:bodyPr/>
                    <a:lstStyle/>
                    <a:p>
                      <a:pPr algn="ctr"/>
                      <a:r>
                        <a:rPr lang="en-US" dirty="0">
                          <a:solidFill>
                            <a:schemeClr val="bg1">
                              <a:lumMod val="50000"/>
                            </a:schemeClr>
                          </a:solidFill>
                        </a:rPr>
                        <a:t>Sentinel 2a/b</a:t>
                      </a:r>
                    </a:p>
                  </a:txBody>
                  <a:tcPr/>
                </a:tc>
                <a:tc>
                  <a:txBody>
                    <a:bodyPr/>
                    <a:lstStyle/>
                    <a:p>
                      <a:pPr algn="ctr"/>
                      <a:r>
                        <a:rPr lang="en-US" dirty="0">
                          <a:solidFill>
                            <a:schemeClr val="bg1">
                              <a:lumMod val="50000"/>
                            </a:schemeClr>
                          </a:solidFill>
                        </a:rPr>
                        <a:t>MSI</a:t>
                      </a:r>
                    </a:p>
                  </a:txBody>
                  <a:tcPr/>
                </a:tc>
                <a:tc>
                  <a:txBody>
                    <a:bodyPr/>
                    <a:lstStyle/>
                    <a:p>
                      <a:pPr algn="ctr"/>
                      <a:r>
                        <a:rPr lang="en-US" dirty="0">
                          <a:solidFill>
                            <a:schemeClr val="bg1">
                              <a:lumMod val="50000"/>
                            </a:schemeClr>
                          </a:solidFill>
                        </a:rPr>
                        <a:t>20 m</a:t>
                      </a:r>
                    </a:p>
                  </a:txBody>
                  <a:tcPr/>
                </a:tc>
                <a:tc>
                  <a:txBody>
                    <a:bodyPr/>
                    <a:lstStyle/>
                    <a:p>
                      <a:pPr algn="ctr"/>
                      <a:r>
                        <a:rPr lang="en-US" dirty="0">
                          <a:solidFill>
                            <a:schemeClr val="bg1">
                              <a:lumMod val="50000"/>
                            </a:schemeClr>
                          </a:solidFill>
                        </a:rPr>
                        <a:t>10-day (1)</a:t>
                      </a:r>
                    </a:p>
                    <a:p>
                      <a:pPr algn="ctr"/>
                      <a:r>
                        <a:rPr lang="en-US" dirty="0">
                          <a:solidFill>
                            <a:schemeClr val="bg1">
                              <a:lumMod val="50000"/>
                            </a:schemeClr>
                          </a:solidFill>
                        </a:rPr>
                        <a:t>5-day (2)</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chemeClr val="bg1">
                              <a:lumMod val="50000"/>
                            </a:schemeClr>
                          </a:solidFill>
                        </a:rPr>
                        <a:t>VIS,NIR, SWIR</a:t>
                      </a:r>
                    </a:p>
                  </a:txBody>
                  <a:tcPr/>
                </a:tc>
                <a:tc>
                  <a:txBody>
                    <a:bodyPr/>
                    <a:lstStyle/>
                    <a:p>
                      <a:pPr algn="ctr"/>
                      <a:r>
                        <a:rPr lang="en-US" dirty="0">
                          <a:solidFill>
                            <a:schemeClr val="bg1">
                              <a:lumMod val="50000"/>
                            </a:schemeClr>
                          </a:solidFill>
                        </a:rPr>
                        <a:t>2015 and 2017 - present</a:t>
                      </a:r>
                    </a:p>
                  </a:txBody>
                  <a:tcPr/>
                </a:tc>
                <a:extLst>
                  <a:ext uri="{0D108BD9-81ED-4DB2-BD59-A6C34878D82A}">
                    <a16:rowId xmlns:a16="http://schemas.microsoft.com/office/drawing/2014/main" val="2899608853"/>
                  </a:ext>
                </a:extLst>
              </a:tr>
              <a:tr h="557097">
                <a:tc>
                  <a:txBody>
                    <a:bodyPr/>
                    <a:lstStyle/>
                    <a:p>
                      <a:pPr algn="ctr"/>
                      <a:r>
                        <a:rPr lang="en-US" dirty="0">
                          <a:solidFill>
                            <a:schemeClr val="bg1">
                              <a:lumMod val="50000"/>
                            </a:schemeClr>
                          </a:solidFill>
                        </a:rPr>
                        <a:t>Digital Globe</a:t>
                      </a:r>
                    </a:p>
                  </a:txBody>
                  <a:tcPr/>
                </a:tc>
                <a:tc>
                  <a:txBody>
                    <a:bodyPr/>
                    <a:lstStyle/>
                    <a:p>
                      <a:pPr algn="ctr"/>
                      <a:r>
                        <a:rPr lang="en-US" dirty="0">
                          <a:solidFill>
                            <a:schemeClr val="bg1">
                              <a:lumMod val="50000"/>
                            </a:schemeClr>
                          </a:solidFill>
                        </a:rPr>
                        <a:t>various</a:t>
                      </a:r>
                    </a:p>
                  </a:txBody>
                  <a:tcPr/>
                </a:tc>
                <a:tc>
                  <a:txBody>
                    <a:bodyPr/>
                    <a:lstStyle/>
                    <a:p>
                      <a:pPr algn="ctr"/>
                      <a:r>
                        <a:rPr lang="en-US" dirty="0">
                          <a:solidFill>
                            <a:schemeClr val="bg1">
                              <a:lumMod val="50000"/>
                            </a:schemeClr>
                          </a:solidFill>
                        </a:rPr>
                        <a:t>~1 m</a:t>
                      </a:r>
                    </a:p>
                  </a:txBody>
                  <a:tcPr/>
                </a:tc>
                <a:tc>
                  <a:txBody>
                    <a:bodyPr/>
                    <a:lstStyle/>
                    <a:p>
                      <a:pPr algn="ctr"/>
                      <a:r>
                        <a:rPr lang="en-US" dirty="0">
                          <a:solidFill>
                            <a:schemeClr val="bg1">
                              <a:lumMod val="50000"/>
                            </a:schemeClr>
                          </a:solidFill>
                        </a:rPr>
                        <a:t>Up to daily</a:t>
                      </a:r>
                    </a:p>
                  </a:txBody>
                  <a:tcPr/>
                </a:tc>
                <a:tc>
                  <a:txBody>
                    <a:bodyPr/>
                    <a:lstStyle/>
                    <a:p>
                      <a:pPr algn="ctr"/>
                      <a:r>
                        <a:rPr lang="en-US" dirty="0">
                          <a:solidFill>
                            <a:schemeClr val="bg1">
                              <a:lumMod val="50000"/>
                            </a:schemeClr>
                          </a:solidFill>
                        </a:rPr>
                        <a:t>Various</a:t>
                      </a:r>
                    </a:p>
                  </a:txBody>
                  <a:tcPr/>
                </a:tc>
                <a:tc>
                  <a:txBody>
                    <a:bodyPr/>
                    <a:lstStyle/>
                    <a:p>
                      <a:pPr algn="ctr"/>
                      <a:r>
                        <a:rPr lang="en-US" dirty="0">
                          <a:solidFill>
                            <a:schemeClr val="bg1">
                              <a:lumMod val="50000"/>
                            </a:schemeClr>
                          </a:solidFill>
                        </a:rPr>
                        <a:t>2007 - present</a:t>
                      </a:r>
                    </a:p>
                  </a:txBody>
                  <a:tcPr/>
                </a:tc>
                <a:extLst>
                  <a:ext uri="{0D108BD9-81ED-4DB2-BD59-A6C34878D82A}">
                    <a16:rowId xmlns:a16="http://schemas.microsoft.com/office/drawing/2014/main" val="2837661804"/>
                  </a:ext>
                </a:extLst>
              </a:tr>
              <a:tr h="322763">
                <a:tc>
                  <a:txBody>
                    <a:bodyPr/>
                    <a:lstStyle/>
                    <a:p>
                      <a:pPr algn="ctr"/>
                      <a:r>
                        <a:rPr lang="en-US" baseline="0" dirty="0">
                          <a:solidFill>
                            <a:schemeClr val="bg1">
                              <a:lumMod val="50000"/>
                            </a:schemeClr>
                          </a:solidFill>
                        </a:rPr>
                        <a:t>Planet</a:t>
                      </a:r>
                    </a:p>
                  </a:txBody>
                  <a:tcPr/>
                </a:tc>
                <a:tc>
                  <a:txBody>
                    <a:bodyPr/>
                    <a:lstStyle/>
                    <a:p>
                      <a:pPr algn="ctr"/>
                      <a:r>
                        <a:rPr lang="en-US" baseline="0" dirty="0">
                          <a:solidFill>
                            <a:schemeClr val="bg1">
                              <a:lumMod val="50000"/>
                            </a:schemeClr>
                          </a:solidFill>
                        </a:rPr>
                        <a:t>various</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aseline="0" dirty="0">
                          <a:solidFill>
                            <a:schemeClr val="bg1">
                              <a:lumMod val="50000"/>
                            </a:schemeClr>
                          </a:solidFill>
                        </a:rPr>
                        <a:t>~1 m</a:t>
                      </a:r>
                    </a:p>
                  </a:txBody>
                  <a:tcPr/>
                </a:tc>
                <a:tc>
                  <a:txBody>
                    <a:bodyPr/>
                    <a:lstStyle/>
                    <a:p>
                      <a:pPr algn="ctr"/>
                      <a:r>
                        <a:rPr lang="en-US" baseline="0" dirty="0">
                          <a:solidFill>
                            <a:schemeClr val="bg1">
                              <a:lumMod val="50000"/>
                            </a:schemeClr>
                          </a:solidFill>
                        </a:rPr>
                        <a:t>Up to daily</a:t>
                      </a:r>
                    </a:p>
                  </a:txBody>
                  <a:tcPr/>
                </a:tc>
                <a:tc>
                  <a:txBody>
                    <a:bodyPr/>
                    <a:lstStyle/>
                    <a:p>
                      <a:pPr algn="ctr"/>
                      <a:r>
                        <a:rPr lang="en-US" baseline="0" dirty="0">
                          <a:solidFill>
                            <a:schemeClr val="bg1">
                              <a:lumMod val="50000"/>
                            </a:schemeClr>
                          </a:solidFill>
                        </a:rPr>
                        <a:t>VIS,NIR</a:t>
                      </a:r>
                    </a:p>
                  </a:txBody>
                  <a:tcPr/>
                </a:tc>
                <a:tc>
                  <a:txBody>
                    <a:bodyPr/>
                    <a:lstStyle/>
                    <a:p>
                      <a:pPr algn="ctr"/>
                      <a:r>
                        <a:rPr lang="en-US" baseline="0" dirty="0">
                          <a:solidFill>
                            <a:schemeClr val="bg1">
                              <a:lumMod val="50000"/>
                            </a:schemeClr>
                          </a:solidFill>
                        </a:rPr>
                        <a:t>2014 - present</a:t>
                      </a:r>
                    </a:p>
                  </a:txBody>
                  <a:tcPr/>
                </a:tc>
                <a:extLst>
                  <a:ext uri="{0D108BD9-81ED-4DB2-BD59-A6C34878D82A}">
                    <a16:rowId xmlns:a16="http://schemas.microsoft.com/office/drawing/2014/main" val="4182872518"/>
                  </a:ext>
                </a:extLst>
              </a:tr>
            </a:tbl>
          </a:graphicData>
        </a:graphic>
      </p:graphicFrame>
    </p:spTree>
    <p:extLst>
      <p:ext uri="{BB962C8B-B14F-4D97-AF65-F5344CB8AC3E}">
        <p14:creationId xmlns:p14="http://schemas.microsoft.com/office/powerpoint/2010/main" val="319457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5376"/>
            <a:ext cx="9144000" cy="762000"/>
          </a:xfrm>
        </p:spPr>
        <p:txBody>
          <a:bodyPr>
            <a:normAutofit fontScale="90000"/>
          </a:bodyPr>
          <a:lstStyle/>
          <a:p>
            <a:r>
              <a:rPr lang="en-US" dirty="0"/>
              <a:t>Is binary snow cover data useful? </a:t>
            </a:r>
            <a:br>
              <a:rPr lang="en-US" dirty="0"/>
            </a:br>
            <a:r>
              <a:rPr lang="en-US" sz="2900" dirty="0"/>
              <a:t>Snow cover distribution from from the Airborne Snow Observatory</a:t>
            </a:r>
          </a:p>
        </p:txBody>
      </p:sp>
      <p:pic>
        <p:nvPicPr>
          <p:cNvPr id="4" name="Picture 3" descr="Figure01_30m_463m_comparisontest_April.ep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036" y="1242545"/>
            <a:ext cx="8769927" cy="5040954"/>
          </a:xfrm>
          <a:prstGeom prst="rect">
            <a:avLst/>
          </a:prstGeom>
        </p:spPr>
      </p:pic>
      <p:sp>
        <p:nvSpPr>
          <p:cNvPr id="3" name="TextBox 2">
            <a:extLst>
              <a:ext uri="{FF2B5EF4-FFF2-40B4-BE49-F238E27FC236}">
                <a16:creationId xmlns:a16="http://schemas.microsoft.com/office/drawing/2014/main" id="{762B1BAC-079C-264B-A0FB-371055273665}"/>
              </a:ext>
            </a:extLst>
          </p:cNvPr>
          <p:cNvSpPr txBox="1"/>
          <p:nvPr/>
        </p:nvSpPr>
        <p:spPr>
          <a:xfrm>
            <a:off x="0" y="6488668"/>
            <a:ext cx="3872214" cy="369332"/>
          </a:xfrm>
          <a:prstGeom prst="rect">
            <a:avLst/>
          </a:prstGeom>
          <a:noFill/>
        </p:spPr>
        <p:txBody>
          <a:bodyPr wrap="none" rtlCol="0">
            <a:spAutoFit/>
          </a:bodyPr>
          <a:lstStyle/>
          <a:p>
            <a:r>
              <a:rPr lang="en-US" dirty="0"/>
              <a:t>Painter et al, 2016; </a:t>
            </a:r>
            <a:r>
              <a:rPr lang="en-US" dirty="0" err="1"/>
              <a:t>Rittger</a:t>
            </a:r>
            <a:r>
              <a:rPr lang="en-US" dirty="0"/>
              <a:t> et al, in prep</a:t>
            </a:r>
          </a:p>
        </p:txBody>
      </p:sp>
      <p:pic>
        <p:nvPicPr>
          <p:cNvPr id="5" name="Picture 4" descr="Screen Shot 2018-12-01 at 4.17.06 PM.png">
            <a:extLst>
              <a:ext uri="{FF2B5EF4-FFF2-40B4-BE49-F238E27FC236}">
                <a16:creationId xmlns:a16="http://schemas.microsoft.com/office/drawing/2014/main" id="{F3EB2BEE-829B-7E4D-A4EA-9849158ECB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2627" y="5859293"/>
            <a:ext cx="1631373" cy="998707"/>
          </a:xfrm>
          <a:prstGeom prst="rect">
            <a:avLst/>
          </a:prstGeom>
        </p:spPr>
      </p:pic>
    </p:spTree>
    <p:extLst>
      <p:ext uri="{BB962C8B-B14F-4D97-AF65-F5344CB8AC3E}">
        <p14:creationId xmlns:p14="http://schemas.microsoft.com/office/powerpoint/2010/main" val="5678760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C097E-B75E-EB41-B21B-27C3F9BCED76}"/>
              </a:ext>
            </a:extLst>
          </p:cNvPr>
          <p:cNvSpPr>
            <a:spLocks noGrp="1"/>
          </p:cNvSpPr>
          <p:nvPr>
            <p:ph type="title"/>
          </p:nvPr>
        </p:nvSpPr>
        <p:spPr>
          <a:xfrm>
            <a:off x="0" y="62911"/>
            <a:ext cx="9144000" cy="762000"/>
          </a:xfrm>
        </p:spPr>
        <p:txBody>
          <a:bodyPr>
            <a:normAutofit fontScale="90000"/>
          </a:bodyPr>
          <a:lstStyle/>
          <a:p>
            <a:r>
              <a:rPr lang="en-US" dirty="0"/>
              <a:t>Sierra Nevada snow fraction (Terra-MODIS)</a:t>
            </a:r>
          </a:p>
        </p:txBody>
      </p:sp>
      <p:sp>
        <p:nvSpPr>
          <p:cNvPr id="4" name="Slide Number Placeholder 3">
            <a:extLst>
              <a:ext uri="{FF2B5EF4-FFF2-40B4-BE49-F238E27FC236}">
                <a16:creationId xmlns:a16="http://schemas.microsoft.com/office/drawing/2014/main" id="{0390AD20-C17A-5947-B1A9-84682A4B2F9E}"/>
              </a:ext>
            </a:extLst>
          </p:cNvPr>
          <p:cNvSpPr>
            <a:spLocks noGrp="1"/>
          </p:cNvSpPr>
          <p:nvPr>
            <p:ph type="sldNum" sz="quarter" idx="11"/>
          </p:nvPr>
        </p:nvSpPr>
        <p:spPr/>
        <p:txBody>
          <a:bodyPr/>
          <a:lstStyle/>
          <a:p>
            <a:pPr>
              <a:defRPr/>
            </a:pPr>
            <a:fld id="{AFC17C94-2B9A-4A41-92F2-450B76FB4EBF}" type="slidenum">
              <a:rPr lang="en-US" smtClean="0"/>
              <a:pPr>
                <a:defRPr/>
              </a:pPr>
              <a:t>6</a:t>
            </a:fld>
            <a:endParaRPr lang="en-US"/>
          </a:p>
        </p:txBody>
      </p:sp>
      <p:pic>
        <p:nvPicPr>
          <p:cNvPr id="5" name="Picture 4" descr="20170308.png"/>
          <p:cNvPicPr>
            <a:picLocks noChangeAspect="1"/>
          </p:cNvPicPr>
          <p:nvPr/>
        </p:nvPicPr>
        <p:blipFill rotWithShape="1">
          <a:blip r:embed="rId3">
            <a:extLst>
              <a:ext uri="{28A0092B-C50C-407E-A947-70E740481C1C}">
                <a14:useLocalDpi xmlns:a14="http://schemas.microsoft.com/office/drawing/2010/main" val="0"/>
              </a:ext>
            </a:extLst>
          </a:blip>
          <a:srcRect l="12362" t="19407" r="52547" b="24471"/>
          <a:stretch/>
        </p:blipFill>
        <p:spPr>
          <a:xfrm>
            <a:off x="1315219" y="1003820"/>
            <a:ext cx="3256781" cy="2758477"/>
          </a:xfrm>
          <a:prstGeom prst="rect">
            <a:avLst/>
          </a:prstGeom>
        </p:spPr>
      </p:pic>
      <p:sp>
        <p:nvSpPr>
          <p:cNvPr id="7" name="TextBox 6"/>
          <p:cNvSpPr txBox="1"/>
          <p:nvPr/>
        </p:nvSpPr>
        <p:spPr>
          <a:xfrm>
            <a:off x="63060" y="1102719"/>
            <a:ext cx="1357519" cy="1477328"/>
          </a:xfrm>
          <a:prstGeom prst="rect">
            <a:avLst/>
          </a:prstGeom>
          <a:noFill/>
        </p:spPr>
        <p:txBody>
          <a:bodyPr wrap="square" rtlCol="0">
            <a:spAutoFit/>
          </a:bodyPr>
          <a:lstStyle/>
          <a:p>
            <a:pPr algn="r"/>
            <a:r>
              <a:rPr lang="en-US" dirty="0"/>
              <a:t>Even on relatively clear days – data gaps exist</a:t>
            </a:r>
          </a:p>
        </p:txBody>
      </p:sp>
      <p:pic>
        <p:nvPicPr>
          <p:cNvPr id="10" name="Picture 9" descr="20170305.png">
            <a:extLst>
              <a:ext uri="{FF2B5EF4-FFF2-40B4-BE49-F238E27FC236}">
                <a16:creationId xmlns:a16="http://schemas.microsoft.com/office/drawing/2014/main" id="{3AC7498C-E999-5A42-8698-70FEE70B3AE1}"/>
              </a:ext>
            </a:extLst>
          </p:cNvPr>
          <p:cNvPicPr>
            <a:picLocks noChangeAspect="1"/>
          </p:cNvPicPr>
          <p:nvPr/>
        </p:nvPicPr>
        <p:blipFill rotWithShape="1">
          <a:blip r:embed="rId4">
            <a:extLst>
              <a:ext uri="{28A0092B-C50C-407E-A947-70E740481C1C}">
                <a14:useLocalDpi xmlns:a14="http://schemas.microsoft.com/office/drawing/2010/main" val="0"/>
              </a:ext>
            </a:extLst>
          </a:blip>
          <a:srcRect l="12500" t="19055" r="52639" b="24299"/>
          <a:stretch/>
        </p:blipFill>
        <p:spPr>
          <a:xfrm>
            <a:off x="3113246" y="3855298"/>
            <a:ext cx="3198150" cy="2752194"/>
          </a:xfrm>
          <a:prstGeom prst="rect">
            <a:avLst/>
          </a:prstGeom>
        </p:spPr>
      </p:pic>
      <p:pic>
        <p:nvPicPr>
          <p:cNvPr id="11" name="Picture 10" descr="20170306.png">
            <a:extLst>
              <a:ext uri="{FF2B5EF4-FFF2-40B4-BE49-F238E27FC236}">
                <a16:creationId xmlns:a16="http://schemas.microsoft.com/office/drawing/2014/main" id="{85B36EB6-7ADC-544F-9631-885CCF4CDEDF}"/>
              </a:ext>
            </a:extLst>
          </p:cNvPr>
          <p:cNvPicPr>
            <a:picLocks noChangeAspect="1"/>
          </p:cNvPicPr>
          <p:nvPr/>
        </p:nvPicPr>
        <p:blipFill rotWithShape="1">
          <a:blip r:embed="rId5">
            <a:extLst>
              <a:ext uri="{28A0092B-C50C-407E-A947-70E740481C1C}">
                <a14:useLocalDpi xmlns:a14="http://schemas.microsoft.com/office/drawing/2010/main" val="0"/>
              </a:ext>
            </a:extLst>
          </a:blip>
          <a:srcRect l="12732" t="19579" r="52639" b="24037"/>
          <a:stretch/>
        </p:blipFill>
        <p:spPr>
          <a:xfrm>
            <a:off x="5718800" y="1038209"/>
            <a:ext cx="3198150" cy="2757854"/>
          </a:xfrm>
          <a:prstGeom prst="rect">
            <a:avLst/>
          </a:prstGeom>
        </p:spPr>
      </p:pic>
      <p:sp>
        <p:nvSpPr>
          <p:cNvPr id="12" name="TextBox 11">
            <a:extLst>
              <a:ext uri="{FF2B5EF4-FFF2-40B4-BE49-F238E27FC236}">
                <a16:creationId xmlns:a16="http://schemas.microsoft.com/office/drawing/2014/main" id="{89278F66-82DB-CC4C-8C0F-059F6D210FA7}"/>
              </a:ext>
            </a:extLst>
          </p:cNvPr>
          <p:cNvSpPr txBox="1"/>
          <p:nvPr/>
        </p:nvSpPr>
        <p:spPr>
          <a:xfrm>
            <a:off x="4670401" y="1020868"/>
            <a:ext cx="1085850" cy="1200329"/>
          </a:xfrm>
          <a:prstGeom prst="rect">
            <a:avLst/>
          </a:prstGeom>
          <a:noFill/>
        </p:spPr>
        <p:txBody>
          <a:bodyPr wrap="square" rtlCol="0">
            <a:spAutoFit/>
          </a:bodyPr>
          <a:lstStyle/>
          <a:p>
            <a:pPr algn="r"/>
            <a:r>
              <a:rPr lang="en-US" dirty="0"/>
              <a:t>Those partially cloudy days</a:t>
            </a:r>
          </a:p>
        </p:txBody>
      </p:sp>
      <p:sp>
        <p:nvSpPr>
          <p:cNvPr id="13" name="TextBox 12">
            <a:extLst>
              <a:ext uri="{FF2B5EF4-FFF2-40B4-BE49-F238E27FC236}">
                <a16:creationId xmlns:a16="http://schemas.microsoft.com/office/drawing/2014/main" id="{4F42D9D9-F02A-EB4B-8AD6-9C273E9CA31F}"/>
              </a:ext>
            </a:extLst>
          </p:cNvPr>
          <p:cNvSpPr txBox="1"/>
          <p:nvPr/>
        </p:nvSpPr>
        <p:spPr>
          <a:xfrm>
            <a:off x="1524769" y="3941206"/>
            <a:ext cx="1599431" cy="929833"/>
          </a:xfrm>
          <a:prstGeom prst="rect">
            <a:avLst/>
          </a:prstGeom>
          <a:noFill/>
        </p:spPr>
        <p:txBody>
          <a:bodyPr wrap="square" rtlCol="0">
            <a:spAutoFit/>
          </a:bodyPr>
          <a:lstStyle/>
          <a:p>
            <a:pPr algn="r"/>
            <a:r>
              <a:rPr lang="en-US" dirty="0"/>
              <a:t>Those pesky </a:t>
            </a:r>
          </a:p>
          <a:p>
            <a:pPr algn="r"/>
            <a:r>
              <a:rPr lang="en-US" dirty="0"/>
              <a:t>cloud cover days</a:t>
            </a:r>
          </a:p>
        </p:txBody>
      </p:sp>
      <p:sp>
        <p:nvSpPr>
          <p:cNvPr id="3" name="TextBox 2">
            <a:extLst>
              <a:ext uri="{FF2B5EF4-FFF2-40B4-BE49-F238E27FC236}">
                <a16:creationId xmlns:a16="http://schemas.microsoft.com/office/drawing/2014/main" id="{2D02CDDC-AF70-F74B-AEB1-6CDA32E30381}"/>
              </a:ext>
            </a:extLst>
          </p:cNvPr>
          <p:cNvSpPr txBox="1"/>
          <p:nvPr/>
        </p:nvSpPr>
        <p:spPr>
          <a:xfrm>
            <a:off x="0" y="5938747"/>
            <a:ext cx="1890710" cy="923330"/>
          </a:xfrm>
          <a:prstGeom prst="rect">
            <a:avLst/>
          </a:prstGeom>
          <a:noFill/>
        </p:spPr>
        <p:txBody>
          <a:bodyPr wrap="none" rtlCol="0">
            <a:spAutoFit/>
          </a:bodyPr>
          <a:lstStyle/>
          <a:p>
            <a:r>
              <a:rPr lang="en-US" dirty="0" err="1"/>
              <a:t>Rittger</a:t>
            </a:r>
            <a:r>
              <a:rPr lang="en-US" dirty="0"/>
              <a:t> et al, 2019</a:t>
            </a:r>
          </a:p>
          <a:p>
            <a:r>
              <a:rPr lang="en-US" dirty="0"/>
              <a:t>Painter et al. 2009</a:t>
            </a:r>
          </a:p>
          <a:p>
            <a:r>
              <a:rPr lang="en-US" dirty="0"/>
              <a:t>Dozier et al. 2008</a:t>
            </a:r>
          </a:p>
        </p:txBody>
      </p:sp>
    </p:spTree>
    <p:extLst>
      <p:ext uri="{BB962C8B-B14F-4D97-AF65-F5344CB8AC3E}">
        <p14:creationId xmlns:p14="http://schemas.microsoft.com/office/powerpoint/2010/main" val="2971354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62D8B-DA80-524C-B1DC-43D3A64A0801}"/>
              </a:ext>
            </a:extLst>
          </p:cNvPr>
          <p:cNvSpPr>
            <a:spLocks noGrp="1"/>
          </p:cNvSpPr>
          <p:nvPr>
            <p:ph type="title"/>
          </p:nvPr>
        </p:nvSpPr>
        <p:spPr>
          <a:xfrm>
            <a:off x="97654" y="274638"/>
            <a:ext cx="8589146" cy="1143000"/>
          </a:xfrm>
        </p:spPr>
        <p:txBody>
          <a:bodyPr>
            <a:normAutofit fontScale="90000"/>
          </a:bodyPr>
          <a:lstStyle/>
          <a:p>
            <a:r>
              <a:rPr lang="en-US" dirty="0"/>
              <a:t>Nadir and off nadir views (Terra- MODIS)</a:t>
            </a:r>
          </a:p>
        </p:txBody>
      </p:sp>
      <p:pic>
        <p:nvPicPr>
          <p:cNvPr id="4" name="Picture 3">
            <a:extLst>
              <a:ext uri="{FF2B5EF4-FFF2-40B4-BE49-F238E27FC236}">
                <a16:creationId xmlns:a16="http://schemas.microsoft.com/office/drawing/2014/main" id="{10E23328-B20F-404F-B964-EE2093A77426}"/>
              </a:ext>
            </a:extLst>
          </p:cNvPr>
          <p:cNvPicPr>
            <a:picLocks noChangeAspect="1"/>
          </p:cNvPicPr>
          <p:nvPr/>
        </p:nvPicPr>
        <p:blipFill>
          <a:blip r:embed="rId3"/>
          <a:stretch>
            <a:fillRect/>
          </a:stretch>
        </p:blipFill>
        <p:spPr>
          <a:xfrm>
            <a:off x="1905000" y="1185400"/>
            <a:ext cx="6588925" cy="5403188"/>
          </a:xfrm>
          <a:prstGeom prst="rect">
            <a:avLst/>
          </a:prstGeom>
        </p:spPr>
      </p:pic>
      <p:sp>
        <p:nvSpPr>
          <p:cNvPr id="5" name="TextBox 4">
            <a:extLst>
              <a:ext uri="{FF2B5EF4-FFF2-40B4-BE49-F238E27FC236}">
                <a16:creationId xmlns:a16="http://schemas.microsoft.com/office/drawing/2014/main" id="{B92CCD2D-296A-1442-A250-E9F2C528B45A}"/>
              </a:ext>
            </a:extLst>
          </p:cNvPr>
          <p:cNvSpPr txBox="1"/>
          <p:nvPr/>
        </p:nvSpPr>
        <p:spPr>
          <a:xfrm>
            <a:off x="231820" y="1295400"/>
            <a:ext cx="1981200" cy="830997"/>
          </a:xfrm>
          <a:prstGeom prst="rect">
            <a:avLst/>
          </a:prstGeom>
          <a:noFill/>
        </p:spPr>
        <p:txBody>
          <a:bodyPr wrap="square" rtlCol="0">
            <a:spAutoFit/>
          </a:bodyPr>
          <a:lstStyle/>
          <a:p>
            <a:r>
              <a:rPr lang="en-US" dirty="0"/>
              <a:t>Sensor view zenith angle</a:t>
            </a:r>
          </a:p>
        </p:txBody>
      </p:sp>
      <p:sp>
        <p:nvSpPr>
          <p:cNvPr id="6" name="TextBox 5">
            <a:extLst>
              <a:ext uri="{FF2B5EF4-FFF2-40B4-BE49-F238E27FC236}">
                <a16:creationId xmlns:a16="http://schemas.microsoft.com/office/drawing/2014/main" id="{78404E4E-419E-974A-911B-E4EF0F95710B}"/>
              </a:ext>
            </a:extLst>
          </p:cNvPr>
          <p:cNvSpPr txBox="1"/>
          <p:nvPr/>
        </p:nvSpPr>
        <p:spPr>
          <a:xfrm>
            <a:off x="2286000" y="4953000"/>
            <a:ext cx="1362874" cy="523220"/>
          </a:xfrm>
          <a:prstGeom prst="rect">
            <a:avLst/>
          </a:prstGeom>
          <a:noFill/>
        </p:spPr>
        <p:txBody>
          <a:bodyPr wrap="none" rtlCol="0">
            <a:spAutoFit/>
          </a:bodyPr>
          <a:lstStyle/>
          <a:p>
            <a:r>
              <a:rPr lang="en-US" sz="2800" b="1" dirty="0">
                <a:solidFill>
                  <a:schemeClr val="bg1"/>
                </a:solidFill>
              </a:rPr>
              <a:t>NADIR</a:t>
            </a:r>
          </a:p>
        </p:txBody>
      </p:sp>
      <p:sp>
        <p:nvSpPr>
          <p:cNvPr id="7" name="TextBox 6">
            <a:extLst>
              <a:ext uri="{FF2B5EF4-FFF2-40B4-BE49-F238E27FC236}">
                <a16:creationId xmlns:a16="http://schemas.microsoft.com/office/drawing/2014/main" id="{E25A8C1B-5D64-E341-9318-4C20388B3287}"/>
              </a:ext>
            </a:extLst>
          </p:cNvPr>
          <p:cNvSpPr txBox="1"/>
          <p:nvPr/>
        </p:nvSpPr>
        <p:spPr>
          <a:xfrm>
            <a:off x="5409653" y="4953000"/>
            <a:ext cx="2201244" cy="523220"/>
          </a:xfrm>
          <a:prstGeom prst="rect">
            <a:avLst/>
          </a:prstGeom>
          <a:noFill/>
        </p:spPr>
        <p:txBody>
          <a:bodyPr wrap="none" rtlCol="0">
            <a:spAutoFit/>
          </a:bodyPr>
          <a:lstStyle/>
          <a:p>
            <a:r>
              <a:rPr lang="en-US" sz="2800" b="1" dirty="0">
                <a:solidFill>
                  <a:schemeClr val="bg1"/>
                </a:solidFill>
              </a:rPr>
              <a:t>OFF-NADIR</a:t>
            </a:r>
          </a:p>
        </p:txBody>
      </p:sp>
      <p:sp>
        <p:nvSpPr>
          <p:cNvPr id="8" name="Rectangle 7">
            <a:extLst>
              <a:ext uri="{FF2B5EF4-FFF2-40B4-BE49-F238E27FC236}">
                <a16:creationId xmlns:a16="http://schemas.microsoft.com/office/drawing/2014/main" id="{5BF30C37-7F1B-6745-9E1F-EA6B36B6F982}"/>
              </a:ext>
            </a:extLst>
          </p:cNvPr>
          <p:cNvSpPr/>
          <p:nvPr/>
        </p:nvSpPr>
        <p:spPr>
          <a:xfrm>
            <a:off x="0" y="6175275"/>
            <a:ext cx="2667000" cy="646331"/>
          </a:xfrm>
          <a:prstGeom prst="rect">
            <a:avLst/>
          </a:prstGeom>
        </p:spPr>
        <p:txBody>
          <a:bodyPr wrap="square">
            <a:spAutoFit/>
          </a:bodyPr>
          <a:lstStyle/>
          <a:p>
            <a:r>
              <a:rPr lang="en-US" sz="1800" dirty="0"/>
              <a:t>Dozier et al. 2008</a:t>
            </a:r>
          </a:p>
          <a:p>
            <a:r>
              <a:rPr lang="en-US" dirty="0"/>
              <a:t>Painter et al. 2009</a:t>
            </a:r>
            <a:endParaRPr lang="en-US" sz="1800" dirty="0"/>
          </a:p>
        </p:txBody>
      </p:sp>
      <p:sp>
        <p:nvSpPr>
          <p:cNvPr id="9" name="Slide Number Placeholder 8">
            <a:extLst>
              <a:ext uri="{FF2B5EF4-FFF2-40B4-BE49-F238E27FC236}">
                <a16:creationId xmlns:a16="http://schemas.microsoft.com/office/drawing/2014/main" id="{76C24EC5-92CE-EF47-A831-385F6DB430FD}"/>
              </a:ext>
            </a:extLst>
          </p:cNvPr>
          <p:cNvSpPr>
            <a:spLocks noGrp="1"/>
          </p:cNvSpPr>
          <p:nvPr>
            <p:ph type="sldNum" sz="quarter" idx="11"/>
          </p:nvPr>
        </p:nvSpPr>
        <p:spPr/>
        <p:txBody>
          <a:bodyPr/>
          <a:lstStyle/>
          <a:p>
            <a:pPr>
              <a:defRPr/>
            </a:pPr>
            <a:fld id="{AFC17C94-2B9A-4A41-92F2-450B76FB4EBF}" type="slidenum">
              <a:rPr lang="en-US" smtClean="0"/>
              <a:pPr>
                <a:defRPr/>
              </a:pPr>
              <a:t>7</a:t>
            </a:fld>
            <a:endParaRPr lang="en-US"/>
          </a:p>
        </p:txBody>
      </p:sp>
    </p:spTree>
    <p:extLst>
      <p:ext uri="{BB962C8B-B14F-4D97-AF65-F5344CB8AC3E}">
        <p14:creationId xmlns:p14="http://schemas.microsoft.com/office/powerpoint/2010/main" val="2884312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76200"/>
            <a:ext cx="8229600" cy="1143000"/>
          </a:xfrm>
        </p:spPr>
        <p:txBody>
          <a:bodyPr>
            <a:normAutofit fontScale="90000"/>
          </a:bodyPr>
          <a:lstStyle/>
          <a:p>
            <a:r>
              <a:rPr lang="en-US" dirty="0"/>
              <a:t>Nadir and off-nadir viewing in forests</a:t>
            </a:r>
          </a:p>
        </p:txBody>
      </p:sp>
      <p:sp>
        <p:nvSpPr>
          <p:cNvPr id="6" name="Content Placeholder 5"/>
          <p:cNvSpPr>
            <a:spLocks noGrp="1"/>
          </p:cNvSpPr>
          <p:nvPr>
            <p:ph idx="1"/>
          </p:nvPr>
        </p:nvSpPr>
        <p:spPr>
          <a:xfrm>
            <a:off x="207135" y="1219200"/>
            <a:ext cx="2971800" cy="4114800"/>
          </a:xfrm>
        </p:spPr>
        <p:txBody>
          <a:bodyPr>
            <a:normAutofit fontScale="92500" lnSpcReduction="20000"/>
          </a:bodyPr>
          <a:lstStyle/>
          <a:p>
            <a:r>
              <a:rPr lang="en-US" dirty="0"/>
              <a:t>View zenith angle of 55°</a:t>
            </a:r>
          </a:p>
          <a:p>
            <a:pPr lvl="1"/>
            <a:r>
              <a:rPr lang="en-US" dirty="0"/>
              <a:t>Larger area is viewed x 8 the size of 0°</a:t>
            </a:r>
          </a:p>
          <a:p>
            <a:pPr lvl="1"/>
            <a:r>
              <a:rPr lang="en-US" dirty="0"/>
              <a:t>Projected view of forest covers more of the ground</a:t>
            </a:r>
          </a:p>
          <a:p>
            <a:pPr lvl="2"/>
            <a:r>
              <a:rPr lang="en-US" dirty="0"/>
              <a:t>26% tree canopy for 0° vs 63% for 55°</a:t>
            </a:r>
          </a:p>
        </p:txBody>
      </p:sp>
      <p:pic>
        <p:nvPicPr>
          <p:cNvPr id="4" name="Picture 3" descr="Figure01_forest_vgf_vza_concept_v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0" y="1181589"/>
            <a:ext cx="5396382" cy="5410811"/>
          </a:xfrm>
          <a:prstGeom prst="rect">
            <a:avLst/>
          </a:prstGeom>
        </p:spPr>
      </p:pic>
      <p:sp>
        <p:nvSpPr>
          <p:cNvPr id="7" name="TextBox 6"/>
          <p:cNvSpPr txBox="1"/>
          <p:nvPr/>
        </p:nvSpPr>
        <p:spPr>
          <a:xfrm>
            <a:off x="0" y="6477000"/>
            <a:ext cx="2686725" cy="369332"/>
          </a:xfrm>
          <a:prstGeom prst="rect">
            <a:avLst/>
          </a:prstGeom>
          <a:noFill/>
        </p:spPr>
        <p:txBody>
          <a:bodyPr wrap="square" rtlCol="0">
            <a:spAutoFit/>
          </a:bodyPr>
          <a:lstStyle/>
          <a:p>
            <a:r>
              <a:rPr lang="en-US" sz="1800" dirty="0"/>
              <a:t>Rittger et al. 2019</a:t>
            </a:r>
          </a:p>
        </p:txBody>
      </p:sp>
      <p:sp>
        <p:nvSpPr>
          <p:cNvPr id="2" name="Slide Number Placeholder 1">
            <a:extLst>
              <a:ext uri="{FF2B5EF4-FFF2-40B4-BE49-F238E27FC236}">
                <a16:creationId xmlns:a16="http://schemas.microsoft.com/office/drawing/2014/main" id="{2274C967-3B6E-824D-B7C3-BE02613C416D}"/>
              </a:ext>
            </a:extLst>
          </p:cNvPr>
          <p:cNvSpPr>
            <a:spLocks noGrp="1"/>
          </p:cNvSpPr>
          <p:nvPr>
            <p:ph type="sldNum" sz="quarter" idx="11"/>
          </p:nvPr>
        </p:nvSpPr>
        <p:spPr/>
        <p:txBody>
          <a:bodyPr/>
          <a:lstStyle/>
          <a:p>
            <a:pPr>
              <a:defRPr/>
            </a:pPr>
            <a:fld id="{9EDDC80C-6A7F-1E48-AD50-462B1348196E}" type="slidenum">
              <a:rPr lang="en-US" smtClean="0"/>
              <a:pPr>
                <a:defRPr/>
              </a:pPr>
              <a:t>8</a:t>
            </a:fld>
            <a:endParaRPr lang="en-US"/>
          </a:p>
        </p:txBody>
      </p:sp>
    </p:spTree>
    <p:extLst>
      <p:ext uri="{BB962C8B-B14F-4D97-AF65-F5344CB8AC3E}">
        <p14:creationId xmlns:p14="http://schemas.microsoft.com/office/powerpoint/2010/main" val="316576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5255A-989B-4A4B-B783-F6465EF2709A}"/>
              </a:ext>
            </a:extLst>
          </p:cNvPr>
          <p:cNvSpPr>
            <a:spLocks noGrp="1"/>
          </p:cNvSpPr>
          <p:nvPr>
            <p:ph type="title"/>
          </p:nvPr>
        </p:nvSpPr>
        <p:spPr>
          <a:xfrm>
            <a:off x="228600" y="342107"/>
            <a:ext cx="8001000" cy="762000"/>
          </a:xfrm>
        </p:spPr>
        <p:txBody>
          <a:bodyPr>
            <a:normAutofit fontScale="90000"/>
          </a:bodyPr>
          <a:lstStyle/>
          <a:p>
            <a:r>
              <a:rPr lang="en-US" dirty="0"/>
              <a:t>Spatially and temporally complete (STC) snow surface properties (SSPs)</a:t>
            </a:r>
          </a:p>
        </p:txBody>
      </p:sp>
      <p:sp>
        <p:nvSpPr>
          <p:cNvPr id="4" name="Content Placeholder 3">
            <a:extLst>
              <a:ext uri="{FF2B5EF4-FFF2-40B4-BE49-F238E27FC236}">
                <a16:creationId xmlns:a16="http://schemas.microsoft.com/office/drawing/2014/main" id="{574EF1C2-A2D2-0E42-9453-FEBB809C1A58}"/>
              </a:ext>
            </a:extLst>
          </p:cNvPr>
          <p:cNvSpPr>
            <a:spLocks noGrp="1"/>
          </p:cNvSpPr>
          <p:nvPr>
            <p:ph idx="1"/>
          </p:nvPr>
        </p:nvSpPr>
        <p:spPr>
          <a:xfrm>
            <a:off x="228600" y="1600200"/>
            <a:ext cx="8458200" cy="4525963"/>
          </a:xfrm>
        </p:spPr>
        <p:txBody>
          <a:bodyPr>
            <a:normAutofit/>
          </a:bodyPr>
          <a:lstStyle/>
          <a:p>
            <a:r>
              <a:rPr lang="en-US" dirty="0"/>
              <a:t>Uses MODSCAG for </a:t>
            </a:r>
            <a:r>
              <a:rPr lang="en-US" i="1" u="sng" dirty="0"/>
              <a:t>snow</a:t>
            </a:r>
            <a:r>
              <a:rPr lang="en-US" i="1" dirty="0"/>
              <a:t> cover fraction, </a:t>
            </a:r>
            <a:r>
              <a:rPr lang="en-US" i="1" u="sng" dirty="0"/>
              <a:t>grain size</a:t>
            </a:r>
            <a:r>
              <a:rPr lang="en-US" i="1" dirty="0"/>
              <a:t>, and </a:t>
            </a:r>
            <a:r>
              <a:rPr lang="en-US" i="1" u="sng" dirty="0"/>
              <a:t>vegetation fraction</a:t>
            </a:r>
          </a:p>
          <a:p>
            <a:r>
              <a:rPr lang="en-US" dirty="0"/>
              <a:t>Adjusts </a:t>
            </a:r>
            <a:r>
              <a:rPr lang="en-US" dirty="0" err="1"/>
              <a:t>fSCA</a:t>
            </a:r>
            <a:r>
              <a:rPr lang="en-US" dirty="0"/>
              <a:t> using </a:t>
            </a:r>
            <a:r>
              <a:rPr lang="en-US" u="sng" dirty="0" err="1"/>
              <a:t>fSCA</a:t>
            </a:r>
            <a:r>
              <a:rPr lang="en-US" u="sng" dirty="0"/>
              <a:t>/(1-fveg)</a:t>
            </a:r>
            <a:r>
              <a:rPr lang="en-US" dirty="0"/>
              <a:t> in areas with significant vegetation height (lidar derived)</a:t>
            </a:r>
          </a:p>
          <a:p>
            <a:r>
              <a:rPr lang="en-US" dirty="0"/>
              <a:t>Uses MODDFRS for </a:t>
            </a:r>
            <a:r>
              <a:rPr lang="en-US" u="sng" dirty="0"/>
              <a:t>𝚫 </a:t>
            </a:r>
            <a:r>
              <a:rPr lang="en-US" u="sng" dirty="0" err="1"/>
              <a:t>vis</a:t>
            </a:r>
            <a:r>
              <a:rPr lang="en-US" u="sng" dirty="0"/>
              <a:t> </a:t>
            </a:r>
            <a:r>
              <a:rPr lang="en-US" dirty="0"/>
              <a:t>(% change in albedo in visible) and </a:t>
            </a:r>
            <a:r>
              <a:rPr lang="en-US" u="sng" dirty="0" err="1"/>
              <a:t>radiative</a:t>
            </a:r>
            <a:r>
              <a:rPr lang="en-US" u="sng" dirty="0"/>
              <a:t> forcing </a:t>
            </a:r>
            <a:r>
              <a:rPr lang="en-US" dirty="0"/>
              <a:t>(W/m</a:t>
            </a:r>
            <a:r>
              <a:rPr lang="en-US" baseline="30000" dirty="0"/>
              <a:t>2</a:t>
            </a:r>
            <a:r>
              <a:rPr lang="en-US" dirty="0"/>
              <a:t>)</a:t>
            </a:r>
          </a:p>
          <a:p>
            <a:r>
              <a:rPr lang="en-US" dirty="0"/>
              <a:t>Applies </a:t>
            </a:r>
            <a:r>
              <a:rPr lang="en-US" u="sng" dirty="0"/>
              <a:t>advanced cloud filtering</a:t>
            </a:r>
          </a:p>
          <a:p>
            <a:r>
              <a:rPr lang="en-US" dirty="0"/>
              <a:t>Weights interpolated </a:t>
            </a:r>
            <a:r>
              <a:rPr lang="en-US" dirty="0" err="1"/>
              <a:t>fSCA</a:t>
            </a:r>
            <a:r>
              <a:rPr lang="en-US" dirty="0"/>
              <a:t> by </a:t>
            </a:r>
            <a:r>
              <a:rPr lang="en-US" u="sng" dirty="0"/>
              <a:t>view zenith angle</a:t>
            </a:r>
          </a:p>
        </p:txBody>
      </p:sp>
      <p:sp>
        <p:nvSpPr>
          <p:cNvPr id="5" name="Slide Number Placeholder 4">
            <a:extLst>
              <a:ext uri="{FF2B5EF4-FFF2-40B4-BE49-F238E27FC236}">
                <a16:creationId xmlns:a16="http://schemas.microsoft.com/office/drawing/2014/main" id="{C7292333-D80F-A34B-8E86-0342C485A66F}"/>
              </a:ext>
            </a:extLst>
          </p:cNvPr>
          <p:cNvSpPr>
            <a:spLocks noGrp="1"/>
          </p:cNvSpPr>
          <p:nvPr>
            <p:ph type="sldNum" sz="quarter" idx="11"/>
          </p:nvPr>
        </p:nvSpPr>
        <p:spPr/>
        <p:txBody>
          <a:bodyPr/>
          <a:lstStyle/>
          <a:p>
            <a:pPr>
              <a:defRPr/>
            </a:pPr>
            <a:fld id="{9EDDC80C-6A7F-1E48-AD50-462B1348196E}" type="slidenum">
              <a:rPr lang="en-US" smtClean="0"/>
              <a:pPr>
                <a:defRPr/>
              </a:pPr>
              <a:t>9</a:t>
            </a:fld>
            <a:endParaRPr lang="en-US"/>
          </a:p>
        </p:txBody>
      </p:sp>
      <p:sp>
        <p:nvSpPr>
          <p:cNvPr id="6" name="Rectangle 5"/>
          <p:cNvSpPr/>
          <p:nvPr/>
        </p:nvSpPr>
        <p:spPr>
          <a:xfrm>
            <a:off x="0" y="6449492"/>
            <a:ext cx="5490029" cy="369332"/>
          </a:xfrm>
          <a:prstGeom prst="rect">
            <a:avLst/>
          </a:prstGeom>
        </p:spPr>
        <p:txBody>
          <a:bodyPr wrap="none">
            <a:spAutoFit/>
          </a:bodyPr>
          <a:lstStyle/>
          <a:p>
            <a:r>
              <a:rPr lang="en-US" dirty="0"/>
              <a:t>Dozier et al., 2008; Painter et al, 2009, </a:t>
            </a:r>
            <a:r>
              <a:rPr lang="en-US" dirty="0" err="1"/>
              <a:t>Rittger</a:t>
            </a:r>
            <a:r>
              <a:rPr lang="en-US" dirty="0"/>
              <a:t> et al., 2019</a:t>
            </a:r>
          </a:p>
        </p:txBody>
      </p:sp>
    </p:spTree>
    <p:extLst>
      <p:ext uri="{BB962C8B-B14F-4D97-AF65-F5344CB8AC3E}">
        <p14:creationId xmlns:p14="http://schemas.microsoft.com/office/powerpoint/2010/main" val="3546016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4372</TotalTime>
  <Words>3136</Words>
  <Application>Microsoft Macintosh PowerPoint</Application>
  <PresentationFormat>On-screen Show (4:3)</PresentationFormat>
  <Paragraphs>330</Paragraphs>
  <Slides>32</Slides>
  <Notes>32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Arial</vt:lpstr>
      <vt:lpstr>Calibri</vt:lpstr>
      <vt:lpstr>Garamond</vt:lpstr>
      <vt:lpstr>Helvetica</vt:lpstr>
      <vt:lpstr>Helvetica Neue</vt:lpstr>
      <vt:lpstr>Roboto</vt:lpstr>
      <vt:lpstr>Tahoma</vt:lpstr>
      <vt:lpstr>Times</vt:lpstr>
      <vt:lpstr>Office Theme</vt:lpstr>
      <vt:lpstr>Multi-platform, multi-sensor snow surface properties</vt:lpstr>
      <vt:lpstr>Methods for mapping snow and snow surface properties</vt:lpstr>
      <vt:lpstr>Snow surface properties (SSPs)</vt:lpstr>
      <vt:lpstr>Satellites/Sensors in this talk</vt:lpstr>
      <vt:lpstr>Is binary snow cover data useful?  Snow cover distribution from from the Airborne Snow Observatory</vt:lpstr>
      <vt:lpstr>Sierra Nevada snow fraction (Terra-MODIS)</vt:lpstr>
      <vt:lpstr>Nadir and off nadir views (Terra- MODIS)</vt:lpstr>
      <vt:lpstr>Nadir and off-nadir viewing in forests</vt:lpstr>
      <vt:lpstr>Spatially and temporally complete (STC) snow surface properties (SSPs)</vt:lpstr>
      <vt:lpstr>Example: Sierra Nevada MODIS STC-snow cover</vt:lpstr>
      <vt:lpstr>Example: Tuolumne MODIS STC-snow cover</vt:lpstr>
      <vt:lpstr>Example: Upper Colorado  MODIS STC-SSP (snow cover, grain size, △ vis) </vt:lpstr>
      <vt:lpstr>Example: High Mountain Asia MODIS STC-SSP (snow cover, grain size, △ vis) </vt:lpstr>
      <vt:lpstr>Example: High Mountain Asia MODIS STC-SSP (snow cover, grain size, △ vis) </vt:lpstr>
      <vt:lpstr>Snow Cover validation: Satellite, Airborne, &amp; Ground </vt:lpstr>
      <vt:lpstr>Landsat 8, MODIS, and VIIRS</vt:lpstr>
      <vt:lpstr>Snow albedo combines grain size and △ vis    In-situ observations from Sierra, CA; Senator Beck, CO</vt:lpstr>
      <vt:lpstr>PowerPoint Presentation</vt:lpstr>
      <vt:lpstr>Snow covered area, trends in snow cover days</vt:lpstr>
      <vt:lpstr>30 m daily snow cover from the fusion of MODIS and Landsat</vt:lpstr>
      <vt:lpstr>30 m daily snow cover from the fusion of MODIS and Landsat</vt:lpstr>
      <vt:lpstr>30 m daily snow cover from the fusion of MODIS and Landsat</vt:lpstr>
      <vt:lpstr>Next fusion: grain size for snow albedo</vt:lpstr>
      <vt:lpstr>SSP as inputs to models: ParBal</vt:lpstr>
      <vt:lpstr>SSP as inputs to models: ParBal</vt:lpstr>
      <vt:lpstr>SSP as inputs to models: ParBal</vt:lpstr>
      <vt:lpstr>Snow melt source? Snow or Ice?</vt:lpstr>
      <vt:lpstr>SSPs  SWE input for streamflow in HEC-HMS for Indus River basin</vt:lpstr>
      <vt:lpstr>SSP to calibrate forecasting models</vt:lpstr>
      <vt:lpstr>SSPs to validate or improve models GFDL: snow cover</vt:lpstr>
      <vt:lpstr>Summary</vt:lpstr>
      <vt:lpstr>Request for collaboration</vt:lpstr>
    </vt:vector>
  </TitlesOfParts>
  <Company>NSIDC/CIRES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Multi-platform, multi-sensor snow surface properties for energy balance and model validation</dc:title>
  <dc:creator>Karl Rittger</dc:creator>
  <cp:lastModifiedBy>Karl Rittger</cp:lastModifiedBy>
  <cp:revision>132</cp:revision>
  <cp:lastPrinted>2019-12-12T16:05:37Z</cp:lastPrinted>
  <dcterms:created xsi:type="dcterms:W3CDTF">2019-12-08T05:14:12Z</dcterms:created>
  <dcterms:modified xsi:type="dcterms:W3CDTF">2020-02-04T10:53:08Z</dcterms:modified>
</cp:coreProperties>
</file>