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91" r:id="rId3"/>
    <p:sldId id="260" r:id="rId4"/>
    <p:sldId id="275" r:id="rId5"/>
    <p:sldId id="281" r:id="rId6"/>
    <p:sldId id="305" r:id="rId7"/>
    <p:sldId id="265" r:id="rId8"/>
    <p:sldId id="293" r:id="rId9"/>
    <p:sldId id="283" r:id="rId10"/>
    <p:sldId id="285" r:id="rId11"/>
    <p:sldId id="295" r:id="rId12"/>
    <p:sldId id="284" r:id="rId13"/>
    <p:sldId id="317" r:id="rId14"/>
    <p:sldId id="318" r:id="rId15"/>
    <p:sldId id="327" r:id="rId16"/>
    <p:sldId id="329" r:id="rId17"/>
    <p:sldId id="328" r:id="rId18"/>
    <p:sldId id="324" r:id="rId19"/>
    <p:sldId id="325" r:id="rId20"/>
    <p:sldId id="315" r:id="rId21"/>
    <p:sldId id="314" r:id="rId22"/>
    <p:sldId id="300" r:id="rId23"/>
    <p:sldId id="319" r:id="rId24"/>
    <p:sldId id="322" r:id="rId25"/>
    <p:sldId id="274" r:id="rId26"/>
    <p:sldId id="261" r:id="rId27"/>
    <p:sldId id="292" r:id="rId28"/>
    <p:sldId id="276" r:id="rId29"/>
    <p:sldId id="301" r:id="rId30"/>
    <p:sldId id="303" r:id="rId31"/>
    <p:sldId id="320" r:id="rId32"/>
    <p:sldId id="321" r:id="rId33"/>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rin Naegeli" initials="KN" lastIdx="9" clrIdx="0">
    <p:extLst>
      <p:ext uri="{19B8F6BF-5375-455C-9EA6-DF929625EA0E}">
        <p15:presenceInfo xmlns:p15="http://schemas.microsoft.com/office/powerpoint/2012/main" userId="530107d4478cbbd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66FF"/>
    <a:srgbClr val="ABB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1004" autoAdjust="0"/>
  </p:normalViewPr>
  <p:slideViewPr>
    <p:cSldViewPr snapToGrid="0">
      <p:cViewPr varScale="1">
        <p:scale>
          <a:sx n="58" d="100"/>
          <a:sy n="58" d="100"/>
        </p:scale>
        <p:origin x="1574" y="58"/>
      </p:cViewPr>
      <p:guideLst/>
    </p:cSldViewPr>
  </p:slideViewPr>
  <p:notesTextViewPr>
    <p:cViewPr>
      <p:scale>
        <a:sx n="1" d="1"/>
        <a:sy n="1" d="1"/>
      </p:scale>
      <p:origin x="0" y="0"/>
    </p:cViewPr>
  </p:notesTextViewPr>
  <p:sorterViewPr>
    <p:cViewPr>
      <p:scale>
        <a:sx n="30" d="100"/>
        <a:sy n="3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C4C6780-15FF-4EA0-812F-EC4F5C7DCF32}" type="datetimeFigureOut">
              <a:rPr lang="en-GB" smtClean="0"/>
              <a:t>03/02/2020</a:t>
            </a:fld>
            <a:endParaRPr lang="en-GB"/>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84AE137-FB90-46BE-95CE-B6B7EDB3AECE}" type="slidenum">
              <a:rPr lang="en-GB" smtClean="0"/>
              <a:t>‹Nr.›</a:t>
            </a:fld>
            <a:endParaRPr lang="en-GB"/>
          </a:p>
        </p:txBody>
      </p:sp>
    </p:spTree>
    <p:extLst>
      <p:ext uri="{BB962C8B-B14F-4D97-AF65-F5344CB8AC3E}">
        <p14:creationId xmlns:p14="http://schemas.microsoft.com/office/powerpoint/2010/main" val="1956264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First GLOBAL time </a:t>
            </a:r>
            <a:r>
              <a:rPr lang="de-CH" dirty="0" err="1"/>
              <a:t>series</a:t>
            </a:r>
            <a:endParaRPr lang="de-CH" dirty="0"/>
          </a:p>
          <a:p>
            <a:r>
              <a:rPr lang="de-CH" dirty="0" err="1"/>
              <a:t>over</a:t>
            </a:r>
            <a:r>
              <a:rPr lang="de-CH" dirty="0"/>
              <a:t> such a </a:t>
            </a:r>
            <a:r>
              <a:rPr lang="de-CH" dirty="0" err="1"/>
              <a:t>long</a:t>
            </a:r>
            <a:r>
              <a:rPr lang="de-CH" dirty="0"/>
              <a:t> time </a:t>
            </a:r>
            <a:r>
              <a:rPr lang="de-CH" dirty="0" err="1"/>
              <a:t>period</a:t>
            </a:r>
            <a:r>
              <a:rPr lang="de-CH" dirty="0"/>
              <a:t> -&gt; 37 </a:t>
            </a:r>
            <a:r>
              <a:rPr lang="de-CH" dirty="0" err="1"/>
              <a:t>years</a:t>
            </a:r>
            <a:endParaRPr lang="en-GB" dirty="0"/>
          </a:p>
        </p:txBody>
      </p:sp>
      <p:sp>
        <p:nvSpPr>
          <p:cNvPr id="4" name="Foliennummernplatzhalter 3"/>
          <p:cNvSpPr>
            <a:spLocks noGrp="1"/>
          </p:cNvSpPr>
          <p:nvPr>
            <p:ph type="sldNum" sz="quarter" idx="5"/>
          </p:nvPr>
        </p:nvSpPr>
        <p:spPr/>
        <p:txBody>
          <a:bodyPr/>
          <a:lstStyle/>
          <a:p>
            <a:fld id="{B84AE137-FB90-46BE-95CE-B6B7EDB3AECE}" type="slidenum">
              <a:rPr lang="en-GB" smtClean="0"/>
              <a:t>1</a:t>
            </a:fld>
            <a:endParaRPr lang="en-GB"/>
          </a:p>
        </p:txBody>
      </p:sp>
    </p:spTree>
    <p:extLst>
      <p:ext uri="{BB962C8B-B14F-4D97-AF65-F5344CB8AC3E}">
        <p14:creationId xmlns:p14="http://schemas.microsoft.com/office/powerpoint/2010/main" val="1438266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err="1"/>
              <a:t>How</a:t>
            </a:r>
            <a:r>
              <a:rPr lang="de-CH" dirty="0"/>
              <a:t> </a:t>
            </a:r>
            <a:r>
              <a:rPr lang="de-CH" dirty="0" err="1"/>
              <a:t>can</a:t>
            </a:r>
            <a:r>
              <a:rPr lang="de-CH" dirty="0"/>
              <a:t> </a:t>
            </a:r>
            <a:r>
              <a:rPr lang="de-CH" dirty="0" err="1"/>
              <a:t>we</a:t>
            </a:r>
            <a:r>
              <a:rPr lang="de-CH" dirty="0"/>
              <a:t> </a:t>
            </a:r>
            <a:r>
              <a:rPr lang="de-CH" dirty="0" err="1"/>
              <a:t>see</a:t>
            </a:r>
            <a:r>
              <a:rPr lang="de-CH" dirty="0"/>
              <a:t> </a:t>
            </a:r>
            <a:r>
              <a:rPr lang="de-CH" dirty="0" err="1"/>
              <a:t>this</a:t>
            </a:r>
            <a:r>
              <a:rPr lang="de-CH" dirty="0"/>
              <a:t> a global time </a:t>
            </a:r>
            <a:r>
              <a:rPr lang="de-CH" dirty="0" err="1"/>
              <a:t>series</a:t>
            </a:r>
            <a:r>
              <a:rPr lang="de-CH" dirty="0"/>
              <a:t> and not </a:t>
            </a:r>
            <a:r>
              <a:rPr lang="de-CH" dirty="0" err="1"/>
              <a:t>only</a:t>
            </a:r>
            <a:r>
              <a:rPr lang="de-CH" dirty="0"/>
              <a:t> NH </a:t>
            </a:r>
            <a:r>
              <a:rPr lang="de-CH" dirty="0" err="1"/>
              <a:t>as</a:t>
            </a:r>
            <a:r>
              <a:rPr lang="de-CH" dirty="0"/>
              <a:t> all </a:t>
            </a:r>
            <a:r>
              <a:rPr lang="de-CH" dirty="0" err="1"/>
              <a:t>the</a:t>
            </a:r>
            <a:r>
              <a:rPr lang="de-CH" dirty="0"/>
              <a:t> </a:t>
            </a:r>
            <a:r>
              <a:rPr lang="de-CH" dirty="0" err="1"/>
              <a:t>previous</a:t>
            </a:r>
            <a:r>
              <a:rPr lang="de-CH" dirty="0"/>
              <a:t> </a:t>
            </a:r>
            <a:r>
              <a:rPr lang="de-CH" dirty="0" err="1"/>
              <a:t>snow</a:t>
            </a:r>
            <a:r>
              <a:rPr lang="de-CH" dirty="0"/>
              <a:t> </a:t>
            </a:r>
            <a:r>
              <a:rPr lang="de-CH" dirty="0" err="1"/>
              <a:t>cover</a:t>
            </a:r>
            <a:r>
              <a:rPr lang="de-CH" dirty="0"/>
              <a:t> </a:t>
            </a:r>
            <a:r>
              <a:rPr lang="de-CH" dirty="0" err="1"/>
              <a:t>products</a:t>
            </a:r>
            <a:r>
              <a:rPr lang="de-CH" dirty="0"/>
              <a:t>?</a:t>
            </a:r>
            <a:endParaRPr lang="en-GB" dirty="0"/>
          </a:p>
        </p:txBody>
      </p:sp>
      <p:sp>
        <p:nvSpPr>
          <p:cNvPr id="4" name="Foliennummernplatzhalter 3"/>
          <p:cNvSpPr>
            <a:spLocks noGrp="1"/>
          </p:cNvSpPr>
          <p:nvPr>
            <p:ph type="sldNum" sz="quarter" idx="5"/>
          </p:nvPr>
        </p:nvSpPr>
        <p:spPr/>
        <p:txBody>
          <a:bodyPr/>
          <a:lstStyle/>
          <a:p>
            <a:fld id="{B84AE137-FB90-46BE-95CE-B6B7EDB3AECE}" type="slidenum">
              <a:rPr lang="en-GB" smtClean="0"/>
              <a:t>10</a:t>
            </a:fld>
            <a:endParaRPr lang="en-GB"/>
          </a:p>
        </p:txBody>
      </p:sp>
    </p:spTree>
    <p:extLst>
      <p:ext uri="{BB962C8B-B14F-4D97-AF65-F5344CB8AC3E}">
        <p14:creationId xmlns:p14="http://schemas.microsoft.com/office/powerpoint/2010/main" val="1552328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Southern </a:t>
            </a:r>
            <a:r>
              <a:rPr lang="de-CH" dirty="0" err="1"/>
              <a:t>peak</a:t>
            </a:r>
            <a:r>
              <a:rPr lang="de-CH" dirty="0"/>
              <a:t> </a:t>
            </a:r>
            <a:r>
              <a:rPr lang="de-CH" dirty="0" err="1"/>
              <a:t>between</a:t>
            </a:r>
            <a:r>
              <a:rPr lang="de-CH" dirty="0"/>
              <a:t> </a:t>
            </a:r>
            <a:r>
              <a:rPr lang="de-CH" dirty="0" err="1"/>
              <a:t>October</a:t>
            </a:r>
            <a:r>
              <a:rPr lang="de-CH" dirty="0"/>
              <a:t> and </a:t>
            </a:r>
            <a:r>
              <a:rPr lang="de-CH" dirty="0" err="1"/>
              <a:t>December</a:t>
            </a:r>
            <a:endParaRPr lang="en-GB" dirty="0"/>
          </a:p>
        </p:txBody>
      </p:sp>
      <p:sp>
        <p:nvSpPr>
          <p:cNvPr id="4" name="Foliennummernplatzhalter 3"/>
          <p:cNvSpPr>
            <a:spLocks noGrp="1"/>
          </p:cNvSpPr>
          <p:nvPr>
            <p:ph type="sldNum" sz="quarter" idx="5"/>
          </p:nvPr>
        </p:nvSpPr>
        <p:spPr/>
        <p:txBody>
          <a:bodyPr/>
          <a:lstStyle/>
          <a:p>
            <a:fld id="{B84AE137-FB90-46BE-95CE-B6B7EDB3AECE}" type="slidenum">
              <a:rPr lang="en-GB" smtClean="0"/>
              <a:t>12</a:t>
            </a:fld>
            <a:endParaRPr lang="en-GB"/>
          </a:p>
        </p:txBody>
      </p:sp>
    </p:spTree>
    <p:extLst>
      <p:ext uri="{BB962C8B-B14F-4D97-AF65-F5344CB8AC3E}">
        <p14:creationId xmlns:p14="http://schemas.microsoft.com/office/powerpoint/2010/main" val="2147164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err="1"/>
              <a:t>Dots</a:t>
            </a:r>
            <a:r>
              <a:rPr lang="de-CH" dirty="0"/>
              <a:t> = </a:t>
            </a:r>
            <a:r>
              <a:rPr lang="de-CH" dirty="0" err="1"/>
              <a:t>monthly</a:t>
            </a:r>
            <a:r>
              <a:rPr lang="de-CH" dirty="0"/>
              <a:t> </a:t>
            </a:r>
            <a:r>
              <a:rPr lang="de-CH" dirty="0" err="1"/>
              <a:t>mean</a:t>
            </a:r>
            <a:r>
              <a:rPr lang="de-CH" dirty="0"/>
              <a:t> per </a:t>
            </a:r>
            <a:r>
              <a:rPr lang="de-CH" dirty="0" err="1"/>
              <a:t>year</a:t>
            </a:r>
            <a:endParaRPr lang="de-CH" dirty="0"/>
          </a:p>
          <a:p>
            <a:r>
              <a:rPr lang="de-CH" dirty="0"/>
              <a:t>Line = 5 </a:t>
            </a:r>
            <a:r>
              <a:rPr lang="de-CH" dirty="0" err="1"/>
              <a:t>year</a:t>
            </a:r>
            <a:r>
              <a:rPr lang="de-CH" dirty="0"/>
              <a:t> </a:t>
            </a:r>
            <a:r>
              <a:rPr lang="de-CH" dirty="0" err="1"/>
              <a:t>running</a:t>
            </a:r>
            <a:r>
              <a:rPr lang="de-CH" dirty="0"/>
              <a:t> </a:t>
            </a:r>
            <a:r>
              <a:rPr lang="de-CH" dirty="0" err="1"/>
              <a:t>mean</a:t>
            </a:r>
            <a:endParaRPr lang="de-CH" dirty="0"/>
          </a:p>
          <a:p>
            <a:endParaRPr lang="de-CH" dirty="0"/>
          </a:p>
          <a:p>
            <a:r>
              <a:rPr lang="de-CH" dirty="0"/>
              <a:t>April – </a:t>
            </a:r>
            <a:r>
              <a:rPr lang="de-CH" dirty="0" err="1"/>
              <a:t>slight</a:t>
            </a:r>
            <a:r>
              <a:rPr lang="de-CH" dirty="0"/>
              <a:t> </a:t>
            </a:r>
            <a:r>
              <a:rPr lang="de-CH" dirty="0" err="1"/>
              <a:t>decrasing</a:t>
            </a:r>
            <a:r>
              <a:rPr lang="de-CH" dirty="0"/>
              <a:t> </a:t>
            </a:r>
            <a:r>
              <a:rPr lang="de-CH" dirty="0" err="1"/>
              <a:t>trend</a:t>
            </a:r>
            <a:r>
              <a:rPr lang="de-CH" dirty="0"/>
              <a:t>, but still </a:t>
            </a:r>
            <a:r>
              <a:rPr lang="de-CH" dirty="0" err="1"/>
              <a:t>rather</a:t>
            </a:r>
            <a:r>
              <a:rPr lang="de-CH" dirty="0"/>
              <a:t> large </a:t>
            </a:r>
            <a:r>
              <a:rPr lang="de-CH" dirty="0" err="1"/>
              <a:t>variability</a:t>
            </a:r>
            <a:endParaRPr lang="de-CH" dirty="0"/>
          </a:p>
          <a:p>
            <a:r>
              <a:rPr lang="de-CH" dirty="0"/>
              <a:t>May – </a:t>
            </a:r>
            <a:r>
              <a:rPr lang="de-CH" dirty="0" err="1"/>
              <a:t>clear</a:t>
            </a:r>
            <a:r>
              <a:rPr lang="de-CH" dirty="0"/>
              <a:t> </a:t>
            </a:r>
            <a:r>
              <a:rPr lang="de-CH" dirty="0" err="1"/>
              <a:t>decreasing</a:t>
            </a:r>
            <a:r>
              <a:rPr lang="de-CH" dirty="0"/>
              <a:t> </a:t>
            </a:r>
            <a:r>
              <a:rPr lang="de-CH" dirty="0" err="1"/>
              <a:t>trend</a:t>
            </a:r>
            <a:r>
              <a:rPr lang="de-CH" dirty="0"/>
              <a:t> </a:t>
            </a:r>
            <a:r>
              <a:rPr lang="de-CH" dirty="0" err="1"/>
              <a:t>with</a:t>
            </a:r>
            <a:r>
              <a:rPr lang="de-CH" dirty="0"/>
              <a:t> </a:t>
            </a:r>
            <a:r>
              <a:rPr lang="de-CH" dirty="0" err="1"/>
              <a:t>intersection</a:t>
            </a:r>
            <a:r>
              <a:rPr lang="de-CH" dirty="0"/>
              <a:t> of </a:t>
            </a:r>
            <a:r>
              <a:rPr lang="de-CH" dirty="0" err="1"/>
              <a:t>increase</a:t>
            </a:r>
            <a:r>
              <a:rPr lang="de-CH" dirty="0"/>
              <a:t> in </a:t>
            </a:r>
            <a:r>
              <a:rPr lang="de-CH" dirty="0" err="1"/>
              <a:t>years</a:t>
            </a:r>
            <a:r>
              <a:rPr lang="de-CH" dirty="0"/>
              <a:t> 1995 to </a:t>
            </a:r>
            <a:r>
              <a:rPr lang="de-CH" dirty="0" err="1"/>
              <a:t>beginning</a:t>
            </a:r>
            <a:r>
              <a:rPr lang="de-CH" dirty="0"/>
              <a:t> of 2000ends</a:t>
            </a:r>
          </a:p>
          <a:p>
            <a:r>
              <a:rPr lang="de-CH" dirty="0"/>
              <a:t>June- </a:t>
            </a:r>
            <a:r>
              <a:rPr lang="de-CH" dirty="0" err="1"/>
              <a:t>clear</a:t>
            </a:r>
            <a:r>
              <a:rPr lang="de-CH" dirty="0"/>
              <a:t> </a:t>
            </a:r>
            <a:r>
              <a:rPr lang="de-CH" dirty="0" err="1"/>
              <a:t>decreasing</a:t>
            </a:r>
            <a:r>
              <a:rPr lang="de-CH" dirty="0"/>
              <a:t> </a:t>
            </a:r>
            <a:r>
              <a:rPr lang="de-CH" dirty="0" err="1"/>
              <a:t>trend</a:t>
            </a:r>
            <a:r>
              <a:rPr lang="de-CH" dirty="0"/>
              <a:t> </a:t>
            </a:r>
            <a:r>
              <a:rPr lang="de-CH" dirty="0" err="1"/>
              <a:t>over</a:t>
            </a:r>
            <a:r>
              <a:rPr lang="de-CH" dirty="0"/>
              <a:t> </a:t>
            </a:r>
            <a:r>
              <a:rPr lang="de-CH" dirty="0" err="1"/>
              <a:t>entire</a:t>
            </a:r>
            <a:r>
              <a:rPr lang="de-CH" dirty="0"/>
              <a:t> time </a:t>
            </a:r>
            <a:r>
              <a:rPr lang="de-CH" dirty="0" err="1"/>
              <a:t>period</a:t>
            </a:r>
            <a:r>
              <a:rPr lang="de-CH" dirty="0"/>
              <a:t> </a:t>
            </a:r>
            <a:r>
              <a:rPr lang="de-CH" dirty="0" err="1"/>
              <a:t>with</a:t>
            </a:r>
            <a:r>
              <a:rPr lang="de-CH" dirty="0"/>
              <a:t> </a:t>
            </a:r>
            <a:r>
              <a:rPr lang="de-CH" dirty="0" err="1"/>
              <a:t>small</a:t>
            </a:r>
            <a:r>
              <a:rPr lang="de-CH" dirty="0"/>
              <a:t> </a:t>
            </a:r>
            <a:r>
              <a:rPr lang="de-CH" dirty="0" err="1"/>
              <a:t>interanual</a:t>
            </a:r>
            <a:r>
              <a:rPr lang="de-CH" dirty="0"/>
              <a:t> </a:t>
            </a:r>
            <a:r>
              <a:rPr lang="de-CH" dirty="0" err="1"/>
              <a:t>variability</a:t>
            </a:r>
            <a:endParaRPr lang="de-CH" dirty="0"/>
          </a:p>
          <a:p>
            <a:endParaRPr lang="de-CH" dirty="0"/>
          </a:p>
          <a:p>
            <a:r>
              <a:rPr lang="de-CH" dirty="0"/>
              <a:t>INTERESTING: </a:t>
            </a:r>
            <a:r>
              <a:rPr lang="de-CH" dirty="0" err="1"/>
              <a:t>increasing</a:t>
            </a:r>
            <a:r>
              <a:rPr lang="de-CH" dirty="0"/>
              <a:t> </a:t>
            </a:r>
            <a:r>
              <a:rPr lang="de-CH" dirty="0" err="1"/>
              <a:t>trend</a:t>
            </a:r>
            <a:r>
              <a:rPr lang="de-CH" dirty="0"/>
              <a:t> in all </a:t>
            </a:r>
            <a:r>
              <a:rPr lang="de-CH" dirty="0" err="1"/>
              <a:t>three</a:t>
            </a:r>
            <a:r>
              <a:rPr lang="de-CH" dirty="0"/>
              <a:t> </a:t>
            </a:r>
            <a:r>
              <a:rPr lang="de-CH" dirty="0" err="1"/>
              <a:t>month</a:t>
            </a:r>
            <a:r>
              <a:rPr lang="de-CH" dirty="0"/>
              <a:t> after </a:t>
            </a:r>
            <a:r>
              <a:rPr lang="de-CH" dirty="0" err="1"/>
              <a:t>about</a:t>
            </a:r>
            <a:r>
              <a:rPr lang="de-CH" dirty="0"/>
              <a:t> 2015…</a:t>
            </a:r>
            <a:endParaRPr lang="en-GB" dirty="0"/>
          </a:p>
        </p:txBody>
      </p:sp>
      <p:sp>
        <p:nvSpPr>
          <p:cNvPr id="4" name="Foliennummernplatzhalter 3"/>
          <p:cNvSpPr>
            <a:spLocks noGrp="1"/>
          </p:cNvSpPr>
          <p:nvPr>
            <p:ph type="sldNum" sz="quarter" idx="5"/>
          </p:nvPr>
        </p:nvSpPr>
        <p:spPr/>
        <p:txBody>
          <a:bodyPr/>
          <a:lstStyle/>
          <a:p>
            <a:fld id="{B84AE137-FB90-46BE-95CE-B6B7EDB3AECE}" type="slidenum">
              <a:rPr lang="en-GB" smtClean="0"/>
              <a:t>15</a:t>
            </a:fld>
            <a:endParaRPr lang="en-GB"/>
          </a:p>
        </p:txBody>
      </p:sp>
    </p:spTree>
    <p:extLst>
      <p:ext uri="{BB962C8B-B14F-4D97-AF65-F5344CB8AC3E}">
        <p14:creationId xmlns:p14="http://schemas.microsoft.com/office/powerpoint/2010/main" val="1324318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err="1"/>
              <a:t>Dots</a:t>
            </a:r>
            <a:r>
              <a:rPr lang="de-CH" dirty="0"/>
              <a:t> = </a:t>
            </a:r>
            <a:r>
              <a:rPr lang="de-CH" dirty="0" err="1"/>
              <a:t>monthly</a:t>
            </a:r>
            <a:r>
              <a:rPr lang="de-CH" dirty="0"/>
              <a:t> </a:t>
            </a:r>
            <a:r>
              <a:rPr lang="de-CH" dirty="0" err="1"/>
              <a:t>mean</a:t>
            </a:r>
            <a:r>
              <a:rPr lang="de-CH" dirty="0"/>
              <a:t> per </a:t>
            </a:r>
            <a:r>
              <a:rPr lang="de-CH" dirty="0" err="1"/>
              <a:t>year</a:t>
            </a:r>
            <a:endParaRPr lang="de-CH" dirty="0"/>
          </a:p>
          <a:p>
            <a:r>
              <a:rPr lang="de-CH" dirty="0"/>
              <a:t>Line = 5 </a:t>
            </a:r>
            <a:r>
              <a:rPr lang="de-CH" dirty="0" err="1"/>
              <a:t>year</a:t>
            </a:r>
            <a:r>
              <a:rPr lang="de-CH" dirty="0"/>
              <a:t> </a:t>
            </a:r>
            <a:r>
              <a:rPr lang="de-CH" dirty="0" err="1"/>
              <a:t>running</a:t>
            </a:r>
            <a:r>
              <a:rPr lang="de-CH" dirty="0"/>
              <a:t> </a:t>
            </a:r>
            <a:r>
              <a:rPr lang="de-CH" dirty="0" err="1"/>
              <a:t>mean</a:t>
            </a:r>
            <a:endParaRPr lang="de-CH" dirty="0"/>
          </a:p>
          <a:p>
            <a:endParaRPr lang="en-GB" dirty="0"/>
          </a:p>
          <a:p>
            <a:r>
              <a:rPr lang="en-GB" dirty="0"/>
              <a:t>September = clear decreasing trend with intersection of increasing anomalies for the years 2004 – 2010</a:t>
            </a:r>
          </a:p>
          <a:p>
            <a:r>
              <a:rPr lang="en-GB" dirty="0"/>
              <a:t>October = generally decreasing trend but strong interannual variability</a:t>
            </a:r>
          </a:p>
          <a:p>
            <a:r>
              <a:rPr lang="en-GB" dirty="0"/>
              <a:t>November = generally decreasing trend but even stronger interannual variability</a:t>
            </a:r>
          </a:p>
          <a:p>
            <a:endParaRPr lang="en-GB" dirty="0"/>
          </a:p>
          <a:p>
            <a:r>
              <a:rPr lang="en-GB" dirty="0"/>
              <a:t>-&gt; interannual variability might be explained by the fact that the southern hemisphere snow cover consists of different smaller areas of snow cover, thus local extreme situations are much more relevant and better seen in the overall picture</a:t>
            </a:r>
          </a:p>
        </p:txBody>
      </p:sp>
      <p:sp>
        <p:nvSpPr>
          <p:cNvPr id="4" name="Foliennummernplatzhalter 3"/>
          <p:cNvSpPr>
            <a:spLocks noGrp="1"/>
          </p:cNvSpPr>
          <p:nvPr>
            <p:ph type="sldNum" sz="quarter" idx="5"/>
          </p:nvPr>
        </p:nvSpPr>
        <p:spPr/>
        <p:txBody>
          <a:bodyPr/>
          <a:lstStyle/>
          <a:p>
            <a:fld id="{B84AE137-FB90-46BE-95CE-B6B7EDB3AECE}" type="slidenum">
              <a:rPr lang="en-GB" smtClean="0"/>
              <a:t>16</a:t>
            </a:fld>
            <a:endParaRPr lang="en-GB"/>
          </a:p>
        </p:txBody>
      </p:sp>
    </p:spTree>
    <p:extLst>
      <p:ext uri="{BB962C8B-B14F-4D97-AF65-F5344CB8AC3E}">
        <p14:creationId xmlns:p14="http://schemas.microsoft.com/office/powerpoint/2010/main" val="725678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err="1"/>
              <a:t>Dots</a:t>
            </a:r>
            <a:r>
              <a:rPr lang="de-CH" dirty="0"/>
              <a:t> = </a:t>
            </a:r>
            <a:r>
              <a:rPr lang="de-CH" dirty="0" err="1"/>
              <a:t>monthly</a:t>
            </a:r>
            <a:r>
              <a:rPr lang="de-CH" dirty="0"/>
              <a:t> </a:t>
            </a:r>
            <a:r>
              <a:rPr lang="de-CH" dirty="0" err="1"/>
              <a:t>mean</a:t>
            </a:r>
            <a:r>
              <a:rPr lang="de-CH" dirty="0"/>
              <a:t> per </a:t>
            </a:r>
            <a:r>
              <a:rPr lang="de-CH" dirty="0" err="1"/>
              <a:t>year</a:t>
            </a:r>
            <a:endParaRPr lang="de-CH" dirty="0"/>
          </a:p>
          <a:p>
            <a:r>
              <a:rPr lang="de-CH" dirty="0"/>
              <a:t>Line = 5 </a:t>
            </a:r>
            <a:r>
              <a:rPr lang="de-CH" dirty="0" err="1"/>
              <a:t>year</a:t>
            </a:r>
            <a:r>
              <a:rPr lang="de-CH" dirty="0"/>
              <a:t> </a:t>
            </a:r>
            <a:r>
              <a:rPr lang="de-CH" dirty="0" err="1"/>
              <a:t>running</a:t>
            </a:r>
            <a:r>
              <a:rPr lang="de-CH" dirty="0"/>
              <a:t> </a:t>
            </a:r>
            <a:r>
              <a:rPr lang="de-CH" dirty="0" err="1"/>
              <a:t>mean</a:t>
            </a:r>
            <a:endParaRPr lang="de-CH" dirty="0"/>
          </a:p>
          <a:p>
            <a:endParaRPr lang="en-GB" dirty="0"/>
          </a:p>
          <a:p>
            <a:r>
              <a:rPr lang="en-GB" dirty="0"/>
              <a:t>Very similar picture as for the Northern Hemisphere only as expected due to the domination of snow cover present in the Northern Hemisphere compared to the global distribution</a:t>
            </a:r>
          </a:p>
          <a:p>
            <a:endParaRPr lang="en-GB" dirty="0"/>
          </a:p>
        </p:txBody>
      </p:sp>
      <p:sp>
        <p:nvSpPr>
          <p:cNvPr id="4" name="Foliennummernplatzhalter 3"/>
          <p:cNvSpPr>
            <a:spLocks noGrp="1"/>
          </p:cNvSpPr>
          <p:nvPr>
            <p:ph type="sldNum" sz="quarter" idx="5"/>
          </p:nvPr>
        </p:nvSpPr>
        <p:spPr/>
        <p:txBody>
          <a:bodyPr/>
          <a:lstStyle/>
          <a:p>
            <a:fld id="{B84AE137-FB90-46BE-95CE-B6B7EDB3AECE}" type="slidenum">
              <a:rPr lang="en-GB" smtClean="0"/>
              <a:t>17</a:t>
            </a:fld>
            <a:endParaRPr lang="en-GB"/>
          </a:p>
        </p:txBody>
      </p:sp>
    </p:spTree>
    <p:extLst>
      <p:ext uri="{BB962C8B-B14F-4D97-AF65-F5344CB8AC3E}">
        <p14:creationId xmlns:p14="http://schemas.microsoft.com/office/powerpoint/2010/main" val="2582137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err="1"/>
              <a:t>Comparison</a:t>
            </a:r>
            <a:r>
              <a:rPr lang="de-CH" dirty="0"/>
              <a:t> to a </a:t>
            </a:r>
            <a:r>
              <a:rPr lang="de-CH" dirty="0" err="1"/>
              <a:t>study</a:t>
            </a:r>
            <a:r>
              <a:rPr lang="de-CH" dirty="0"/>
              <a:t> </a:t>
            </a:r>
            <a:r>
              <a:rPr lang="de-CH" dirty="0" err="1"/>
              <a:t>by</a:t>
            </a:r>
            <a:r>
              <a:rPr lang="de-CH" dirty="0"/>
              <a:t> Derksen and Brown 2012, </a:t>
            </a:r>
            <a:r>
              <a:rPr lang="de-CH" dirty="0" err="1"/>
              <a:t>who</a:t>
            </a:r>
            <a:r>
              <a:rPr lang="de-CH" dirty="0"/>
              <a:t> </a:t>
            </a:r>
            <a:r>
              <a:rPr lang="de-CH" dirty="0" err="1"/>
              <a:t>focused</a:t>
            </a:r>
            <a:r>
              <a:rPr lang="de-CH" dirty="0"/>
              <a:t> on Northern </a:t>
            </a:r>
            <a:r>
              <a:rPr lang="de-CH" dirty="0" err="1"/>
              <a:t>Hemisphere</a:t>
            </a:r>
            <a:r>
              <a:rPr lang="de-CH" dirty="0"/>
              <a:t> </a:t>
            </a:r>
            <a:r>
              <a:rPr lang="de-CH" dirty="0" err="1"/>
              <a:t>only</a:t>
            </a:r>
            <a:r>
              <a:rPr lang="de-CH" dirty="0"/>
              <a:t> -&gt; </a:t>
            </a:r>
            <a:r>
              <a:rPr lang="de-CH" dirty="0" err="1"/>
              <a:t>red</a:t>
            </a:r>
            <a:r>
              <a:rPr lang="de-CH" dirty="0"/>
              <a:t> = </a:t>
            </a:r>
            <a:r>
              <a:rPr lang="de-CH" dirty="0" err="1"/>
              <a:t>Eurasia</a:t>
            </a:r>
            <a:r>
              <a:rPr lang="de-CH" dirty="0"/>
              <a:t> / </a:t>
            </a:r>
            <a:r>
              <a:rPr lang="de-CH" dirty="0" err="1"/>
              <a:t>black</a:t>
            </a:r>
            <a:r>
              <a:rPr lang="de-CH" dirty="0"/>
              <a:t> = North </a:t>
            </a:r>
            <a:r>
              <a:rPr lang="de-CH" dirty="0" err="1"/>
              <a:t>America</a:t>
            </a:r>
            <a:endParaRPr lang="de-CH" dirty="0"/>
          </a:p>
          <a:p>
            <a:r>
              <a:rPr lang="de-CH" dirty="0" err="1"/>
              <a:t>Their</a:t>
            </a:r>
            <a:r>
              <a:rPr lang="de-CH" dirty="0"/>
              <a:t> time </a:t>
            </a:r>
            <a:r>
              <a:rPr lang="de-CH" dirty="0" err="1"/>
              <a:t>series</a:t>
            </a:r>
            <a:r>
              <a:rPr lang="de-CH" dirty="0"/>
              <a:t> </a:t>
            </a:r>
            <a:r>
              <a:rPr lang="de-CH" dirty="0" err="1"/>
              <a:t>is</a:t>
            </a:r>
            <a:r>
              <a:rPr lang="de-CH" dirty="0"/>
              <a:t> </a:t>
            </a:r>
            <a:r>
              <a:rPr lang="de-CH" dirty="0" err="1"/>
              <a:t>based</a:t>
            </a:r>
            <a:r>
              <a:rPr lang="de-CH" dirty="0"/>
              <a:t> on </a:t>
            </a:r>
            <a:r>
              <a:rPr lang="de-CH" dirty="0" err="1"/>
              <a:t>the</a:t>
            </a:r>
            <a:r>
              <a:rPr lang="de-CH" dirty="0"/>
              <a:t>  </a:t>
            </a:r>
            <a:r>
              <a:rPr lang="en-GB" sz="1200" b="0" i="0" u="none" strike="noStrike" kern="1200" baseline="0" dirty="0">
                <a:solidFill>
                  <a:schemeClr val="tx1"/>
                </a:solidFill>
                <a:latin typeface="+mn-lt"/>
                <a:ea typeface="+mn-ea"/>
                <a:cs typeface="+mn-cs"/>
              </a:rPr>
              <a:t>NOAA snow chart Climate Data Record for the time period 1967 to 2012</a:t>
            </a:r>
            <a:endParaRPr lang="de-CH" dirty="0"/>
          </a:p>
          <a:p>
            <a:endParaRPr lang="de-CH" dirty="0"/>
          </a:p>
          <a:p>
            <a:r>
              <a:rPr lang="de-CH" dirty="0"/>
              <a:t>Very </a:t>
            </a:r>
            <a:r>
              <a:rPr lang="de-CH" dirty="0" err="1"/>
              <a:t>similar</a:t>
            </a:r>
            <a:r>
              <a:rPr lang="de-CH" dirty="0"/>
              <a:t> </a:t>
            </a:r>
            <a:r>
              <a:rPr lang="de-CH" dirty="0" err="1"/>
              <a:t>picture</a:t>
            </a:r>
            <a:r>
              <a:rPr lang="de-CH" dirty="0"/>
              <a:t> </a:t>
            </a:r>
            <a:r>
              <a:rPr lang="de-CH" dirty="0" err="1"/>
              <a:t>between</a:t>
            </a:r>
            <a:r>
              <a:rPr lang="de-CH" dirty="0"/>
              <a:t> </a:t>
            </a:r>
            <a:r>
              <a:rPr lang="de-CH" dirty="0" err="1"/>
              <a:t>this</a:t>
            </a:r>
            <a:r>
              <a:rPr lang="de-CH" dirty="0"/>
              <a:t> </a:t>
            </a:r>
            <a:r>
              <a:rPr lang="de-CH" dirty="0" err="1"/>
              <a:t>study</a:t>
            </a:r>
            <a:r>
              <a:rPr lang="de-CH" dirty="0"/>
              <a:t> and </a:t>
            </a:r>
            <a:r>
              <a:rPr lang="de-CH" dirty="0" err="1"/>
              <a:t>our</a:t>
            </a:r>
            <a:r>
              <a:rPr lang="de-CH" dirty="0"/>
              <a:t> </a:t>
            </a:r>
            <a:r>
              <a:rPr lang="de-CH" dirty="0" err="1"/>
              <a:t>data</a:t>
            </a:r>
            <a:endParaRPr lang="de-CH" dirty="0"/>
          </a:p>
          <a:p>
            <a:endParaRPr lang="de-CH" dirty="0"/>
          </a:p>
          <a:p>
            <a:r>
              <a:rPr lang="de-CH" dirty="0"/>
              <a:t>EXCEPT </a:t>
            </a:r>
            <a:r>
              <a:rPr lang="de-CH" dirty="0" err="1"/>
              <a:t>for</a:t>
            </a:r>
            <a:r>
              <a:rPr lang="de-CH" dirty="0"/>
              <a:t> </a:t>
            </a:r>
            <a:r>
              <a:rPr lang="de-CH" dirty="0" err="1"/>
              <a:t>newest</a:t>
            </a:r>
            <a:r>
              <a:rPr lang="de-CH" dirty="0"/>
              <a:t> </a:t>
            </a:r>
            <a:r>
              <a:rPr lang="de-CH" dirty="0" err="1"/>
              <a:t>years</a:t>
            </a:r>
            <a:r>
              <a:rPr lang="de-CH" dirty="0"/>
              <a:t>, </a:t>
            </a:r>
            <a:r>
              <a:rPr lang="de-CH" dirty="0" err="1"/>
              <a:t>where</a:t>
            </a:r>
            <a:r>
              <a:rPr lang="de-CH" dirty="0"/>
              <a:t> </a:t>
            </a:r>
            <a:r>
              <a:rPr lang="de-CH" dirty="0" err="1"/>
              <a:t>we</a:t>
            </a:r>
            <a:r>
              <a:rPr lang="de-CH" dirty="0"/>
              <a:t> </a:t>
            </a:r>
            <a:r>
              <a:rPr lang="de-CH" dirty="0" err="1"/>
              <a:t>detect</a:t>
            </a:r>
            <a:r>
              <a:rPr lang="de-CH" dirty="0"/>
              <a:t> a </a:t>
            </a:r>
            <a:r>
              <a:rPr lang="de-CH" dirty="0" err="1"/>
              <a:t>slightly</a:t>
            </a:r>
            <a:r>
              <a:rPr lang="de-CH" dirty="0"/>
              <a:t> positive </a:t>
            </a:r>
            <a:r>
              <a:rPr lang="de-CH" dirty="0" err="1"/>
              <a:t>anomalies</a:t>
            </a:r>
            <a:endParaRPr lang="en-GB" dirty="0"/>
          </a:p>
        </p:txBody>
      </p:sp>
      <p:sp>
        <p:nvSpPr>
          <p:cNvPr id="4" name="Foliennummernplatzhalter 3"/>
          <p:cNvSpPr>
            <a:spLocks noGrp="1"/>
          </p:cNvSpPr>
          <p:nvPr>
            <p:ph type="sldNum" sz="quarter" idx="5"/>
          </p:nvPr>
        </p:nvSpPr>
        <p:spPr/>
        <p:txBody>
          <a:bodyPr/>
          <a:lstStyle/>
          <a:p>
            <a:fld id="{B84AE137-FB90-46BE-95CE-B6B7EDB3AECE}" type="slidenum">
              <a:rPr lang="en-GB" smtClean="0"/>
              <a:t>18</a:t>
            </a:fld>
            <a:endParaRPr lang="en-GB"/>
          </a:p>
        </p:txBody>
      </p:sp>
    </p:spTree>
    <p:extLst>
      <p:ext uri="{BB962C8B-B14F-4D97-AF65-F5344CB8AC3E}">
        <p14:creationId xmlns:p14="http://schemas.microsoft.com/office/powerpoint/2010/main" val="19552239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Most </a:t>
            </a:r>
            <a:r>
              <a:rPr lang="de-CH" dirty="0" err="1"/>
              <a:t>recent</a:t>
            </a:r>
            <a:r>
              <a:rPr lang="de-CH" dirty="0"/>
              <a:t> </a:t>
            </a:r>
            <a:r>
              <a:rPr lang="de-CH" dirty="0" err="1"/>
              <a:t>study</a:t>
            </a:r>
            <a:r>
              <a:rPr lang="de-CH" dirty="0"/>
              <a:t> </a:t>
            </a:r>
            <a:r>
              <a:rPr lang="de-CH" dirty="0" err="1"/>
              <a:t>by</a:t>
            </a:r>
            <a:r>
              <a:rPr lang="de-CH" dirty="0"/>
              <a:t> </a:t>
            </a:r>
            <a:r>
              <a:rPr lang="de-CH" dirty="0" err="1"/>
              <a:t>Mudryk</a:t>
            </a:r>
            <a:r>
              <a:rPr lang="de-CH" dirty="0"/>
              <a:t> et al., </a:t>
            </a:r>
            <a:r>
              <a:rPr lang="de-CH" dirty="0" err="1"/>
              <a:t>currently</a:t>
            </a:r>
            <a:r>
              <a:rPr lang="de-CH" dirty="0"/>
              <a:t> </a:t>
            </a:r>
            <a:r>
              <a:rPr lang="de-CH" dirty="0" err="1"/>
              <a:t>under</a:t>
            </a:r>
            <a:r>
              <a:rPr lang="de-CH" dirty="0"/>
              <a:t> </a:t>
            </a:r>
            <a:r>
              <a:rPr lang="de-CH" dirty="0" err="1"/>
              <a:t>discussion</a:t>
            </a:r>
            <a:r>
              <a:rPr lang="de-CH" dirty="0"/>
              <a:t> in The </a:t>
            </a:r>
            <a:r>
              <a:rPr lang="de-CH" dirty="0" err="1"/>
              <a:t>Cryosphere</a:t>
            </a:r>
            <a:r>
              <a:rPr lang="de-CH" dirty="0"/>
              <a:t>, </a:t>
            </a:r>
            <a:r>
              <a:rPr lang="de-CH" dirty="0" err="1"/>
              <a:t>is</a:t>
            </a:r>
            <a:r>
              <a:rPr lang="de-CH" dirty="0"/>
              <a:t> </a:t>
            </a:r>
            <a:r>
              <a:rPr lang="de-CH" dirty="0" err="1"/>
              <a:t>based</a:t>
            </a:r>
            <a:r>
              <a:rPr lang="de-CH" dirty="0"/>
              <a:t> on </a:t>
            </a:r>
            <a:r>
              <a:rPr lang="de-CH" dirty="0" err="1"/>
              <a:t>six</a:t>
            </a:r>
            <a:r>
              <a:rPr lang="de-CH" dirty="0"/>
              <a:t> </a:t>
            </a:r>
            <a:r>
              <a:rPr lang="de-CH" dirty="0" err="1"/>
              <a:t>independent</a:t>
            </a:r>
            <a:r>
              <a:rPr lang="de-CH" dirty="0"/>
              <a:t> </a:t>
            </a:r>
            <a:r>
              <a:rPr lang="de-CH" dirty="0" err="1"/>
              <a:t>datasets</a:t>
            </a:r>
            <a:r>
              <a:rPr lang="de-CH" dirty="0"/>
              <a:t> </a:t>
            </a:r>
            <a:r>
              <a:rPr lang="de-CH" dirty="0" err="1"/>
              <a:t>covering</a:t>
            </a:r>
            <a:r>
              <a:rPr lang="de-CH" dirty="0"/>
              <a:t> </a:t>
            </a:r>
            <a:r>
              <a:rPr lang="de-CH" dirty="0" err="1"/>
              <a:t>the</a:t>
            </a:r>
            <a:r>
              <a:rPr lang="de-CH" dirty="0"/>
              <a:t> time </a:t>
            </a:r>
            <a:r>
              <a:rPr lang="de-CH" dirty="0" err="1"/>
              <a:t>period</a:t>
            </a:r>
            <a:r>
              <a:rPr lang="de-CH" dirty="0"/>
              <a:t> 1981-2018.</a:t>
            </a:r>
          </a:p>
          <a:p>
            <a:endParaRPr lang="de-CH" dirty="0"/>
          </a:p>
          <a:p>
            <a:r>
              <a:rPr lang="de-CH" dirty="0"/>
              <a:t>Datasets: 	</a:t>
            </a:r>
            <a:r>
              <a:rPr lang="de-CH" dirty="0" err="1"/>
              <a:t>some</a:t>
            </a:r>
            <a:r>
              <a:rPr lang="de-CH" dirty="0"/>
              <a:t> </a:t>
            </a:r>
            <a:r>
              <a:rPr lang="de-CH" dirty="0" err="1"/>
              <a:t>satellite</a:t>
            </a:r>
            <a:r>
              <a:rPr lang="de-CH" dirty="0"/>
              <a:t> </a:t>
            </a:r>
            <a:r>
              <a:rPr lang="de-CH" dirty="0" err="1"/>
              <a:t>based</a:t>
            </a:r>
            <a:r>
              <a:rPr lang="de-CH" dirty="0"/>
              <a:t> e.g. </a:t>
            </a:r>
            <a:r>
              <a:rPr lang="de-CH" dirty="0" err="1"/>
              <a:t>GlobSnow</a:t>
            </a:r>
            <a:r>
              <a:rPr lang="de-CH" dirty="0"/>
              <a:t>, NOAA Snow Charts, JAXA</a:t>
            </a:r>
          </a:p>
          <a:p>
            <a:r>
              <a:rPr lang="de-CH" dirty="0"/>
              <a:t>	</a:t>
            </a:r>
            <a:r>
              <a:rPr lang="de-CH" dirty="0" err="1"/>
              <a:t>some</a:t>
            </a:r>
            <a:r>
              <a:rPr lang="de-CH" dirty="0"/>
              <a:t> </a:t>
            </a:r>
            <a:r>
              <a:rPr lang="de-CH" dirty="0" err="1"/>
              <a:t>model</a:t>
            </a:r>
            <a:r>
              <a:rPr lang="de-CH" dirty="0"/>
              <a:t> </a:t>
            </a:r>
            <a:r>
              <a:rPr lang="de-CH" dirty="0" err="1"/>
              <a:t>based</a:t>
            </a:r>
            <a:r>
              <a:rPr lang="de-CH" dirty="0"/>
              <a:t> e.g. CROCUS, Merra-2</a:t>
            </a:r>
          </a:p>
          <a:p>
            <a:endParaRPr lang="de-CH" dirty="0"/>
          </a:p>
          <a:p>
            <a:endParaRPr lang="de-CH" dirty="0"/>
          </a:p>
          <a:p>
            <a:r>
              <a:rPr lang="de-CH" dirty="0" err="1"/>
              <a:t>Actually</a:t>
            </a:r>
            <a:r>
              <a:rPr lang="de-CH" dirty="0"/>
              <a:t> </a:t>
            </a:r>
            <a:r>
              <a:rPr lang="de-CH" dirty="0" err="1"/>
              <a:t>show</a:t>
            </a:r>
            <a:r>
              <a:rPr lang="de-CH" dirty="0"/>
              <a:t> </a:t>
            </a:r>
            <a:r>
              <a:rPr lang="de-CH" dirty="0" err="1"/>
              <a:t>similar</a:t>
            </a:r>
            <a:r>
              <a:rPr lang="de-CH" dirty="0"/>
              <a:t> neutral </a:t>
            </a:r>
            <a:r>
              <a:rPr lang="de-CH" dirty="0" err="1"/>
              <a:t>or</a:t>
            </a:r>
            <a:r>
              <a:rPr lang="de-CH" dirty="0"/>
              <a:t> </a:t>
            </a:r>
            <a:r>
              <a:rPr lang="de-CH" dirty="0" err="1"/>
              <a:t>slightly</a:t>
            </a:r>
            <a:r>
              <a:rPr lang="de-CH" dirty="0"/>
              <a:t> positive </a:t>
            </a:r>
            <a:r>
              <a:rPr lang="de-CH" dirty="0" err="1"/>
              <a:t>anomalies</a:t>
            </a:r>
            <a:r>
              <a:rPr lang="de-CH" dirty="0"/>
              <a:t> </a:t>
            </a:r>
            <a:r>
              <a:rPr lang="de-CH" dirty="0" err="1"/>
              <a:t>for</a:t>
            </a:r>
            <a:r>
              <a:rPr lang="de-CH" dirty="0"/>
              <a:t> </a:t>
            </a:r>
            <a:r>
              <a:rPr lang="de-CH" dirty="0" err="1"/>
              <a:t>the</a:t>
            </a:r>
            <a:r>
              <a:rPr lang="de-CH" dirty="0"/>
              <a:t> </a:t>
            </a:r>
            <a:r>
              <a:rPr lang="de-CH" dirty="0" err="1"/>
              <a:t>latest</a:t>
            </a:r>
            <a:r>
              <a:rPr lang="de-CH" dirty="0"/>
              <a:t> </a:t>
            </a:r>
            <a:r>
              <a:rPr lang="de-CH" dirty="0" err="1"/>
              <a:t>about</a:t>
            </a:r>
            <a:r>
              <a:rPr lang="de-CH" dirty="0"/>
              <a:t> 3 </a:t>
            </a:r>
            <a:r>
              <a:rPr lang="de-CH" dirty="0" err="1"/>
              <a:t>years</a:t>
            </a:r>
            <a:endParaRPr lang="en-GB" dirty="0"/>
          </a:p>
        </p:txBody>
      </p:sp>
      <p:sp>
        <p:nvSpPr>
          <p:cNvPr id="4" name="Foliennummernplatzhalter 3"/>
          <p:cNvSpPr>
            <a:spLocks noGrp="1"/>
          </p:cNvSpPr>
          <p:nvPr>
            <p:ph type="sldNum" sz="quarter" idx="5"/>
          </p:nvPr>
        </p:nvSpPr>
        <p:spPr/>
        <p:txBody>
          <a:bodyPr/>
          <a:lstStyle/>
          <a:p>
            <a:fld id="{B84AE137-FB90-46BE-95CE-B6B7EDB3AECE}" type="slidenum">
              <a:rPr lang="en-GB" smtClean="0"/>
              <a:t>19</a:t>
            </a:fld>
            <a:endParaRPr lang="en-GB"/>
          </a:p>
        </p:txBody>
      </p:sp>
    </p:spTree>
    <p:extLst>
      <p:ext uri="{BB962C8B-B14F-4D97-AF65-F5344CB8AC3E}">
        <p14:creationId xmlns:p14="http://schemas.microsoft.com/office/powerpoint/2010/main" val="9402601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Cloud </a:t>
            </a:r>
            <a:r>
              <a:rPr lang="de-CH" dirty="0" err="1"/>
              <a:t>detection</a:t>
            </a:r>
            <a:r>
              <a:rPr lang="de-CH" dirty="0"/>
              <a:t> </a:t>
            </a:r>
            <a:r>
              <a:rPr lang="de-CH" dirty="0" err="1"/>
              <a:t>uncertainty</a:t>
            </a:r>
            <a:r>
              <a:rPr lang="de-CH" dirty="0"/>
              <a:t>: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Cloud detection uncertainty on pixel level (Level-2, Level-3U) originates from quantifying the agreement to CALIOP cloud mask as a function of used threshold. The uncertainty values provided on Level-2 are to be interpreted as probability (in %) that the given cloud mask information is not correct (e.g. higher value -&gt; higher uncertainty). (PUG Cloud CCI)</a:t>
            </a:r>
          </a:p>
          <a:p>
            <a:endParaRPr lang="en-GB" dirty="0"/>
          </a:p>
        </p:txBody>
      </p:sp>
      <p:sp>
        <p:nvSpPr>
          <p:cNvPr id="4" name="Foliennummernplatzhalter 3"/>
          <p:cNvSpPr>
            <a:spLocks noGrp="1"/>
          </p:cNvSpPr>
          <p:nvPr>
            <p:ph type="sldNum" sz="quarter" idx="5"/>
          </p:nvPr>
        </p:nvSpPr>
        <p:spPr/>
        <p:txBody>
          <a:bodyPr/>
          <a:lstStyle/>
          <a:p>
            <a:fld id="{B84AE137-FB90-46BE-95CE-B6B7EDB3AECE}" type="slidenum">
              <a:rPr lang="en-GB" smtClean="0"/>
              <a:t>25</a:t>
            </a:fld>
            <a:endParaRPr lang="en-GB"/>
          </a:p>
        </p:txBody>
      </p:sp>
    </p:spTree>
    <p:extLst>
      <p:ext uri="{BB962C8B-B14F-4D97-AF65-F5344CB8AC3E}">
        <p14:creationId xmlns:p14="http://schemas.microsoft.com/office/powerpoint/2010/main" val="42237225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B84AE137-FB90-46BE-95CE-B6B7EDB3AECE}" type="slidenum">
              <a:rPr lang="en-GB" smtClean="0"/>
              <a:t>27</a:t>
            </a:fld>
            <a:endParaRPr lang="en-GB"/>
          </a:p>
        </p:txBody>
      </p:sp>
    </p:spTree>
    <p:extLst>
      <p:ext uri="{BB962C8B-B14F-4D97-AF65-F5344CB8AC3E}">
        <p14:creationId xmlns:p14="http://schemas.microsoft.com/office/powerpoint/2010/main" val="805915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Channels </a:t>
            </a:r>
            <a:r>
              <a:rPr lang="de-CH" dirty="0" err="1"/>
              <a:t>properties</a:t>
            </a:r>
            <a:r>
              <a:rPr lang="de-CH" dirty="0"/>
              <a:t> </a:t>
            </a:r>
            <a:r>
              <a:rPr lang="de-CH" dirty="0" err="1"/>
              <a:t>are</a:t>
            </a:r>
            <a:r>
              <a:rPr lang="de-CH" dirty="0"/>
              <a:t> </a:t>
            </a:r>
            <a:r>
              <a:rPr lang="de-CH" dirty="0" err="1"/>
              <a:t>changing</a:t>
            </a:r>
            <a:r>
              <a:rPr lang="de-CH" dirty="0"/>
              <a:t> </a:t>
            </a:r>
            <a:r>
              <a:rPr lang="de-CH" dirty="0" err="1"/>
              <a:t>over</a:t>
            </a:r>
            <a:r>
              <a:rPr lang="de-CH" dirty="0"/>
              <a:t> time – </a:t>
            </a:r>
            <a:r>
              <a:rPr lang="de-CH" dirty="0" err="1"/>
              <a:t>long</a:t>
            </a:r>
            <a:r>
              <a:rPr lang="de-CH" dirty="0"/>
              <a:t> time </a:t>
            </a:r>
            <a:r>
              <a:rPr lang="de-CH" dirty="0" err="1"/>
              <a:t>series</a:t>
            </a:r>
            <a:r>
              <a:rPr lang="de-CH" dirty="0"/>
              <a:t> </a:t>
            </a:r>
            <a:r>
              <a:rPr lang="de-CH" dirty="0" err="1"/>
              <a:t>needs</a:t>
            </a:r>
            <a:r>
              <a:rPr lang="de-CH" dirty="0"/>
              <a:t> to </a:t>
            </a:r>
            <a:r>
              <a:rPr lang="de-CH" dirty="0" err="1"/>
              <a:t>be</a:t>
            </a:r>
            <a:r>
              <a:rPr lang="de-CH" dirty="0"/>
              <a:t> </a:t>
            </a:r>
            <a:r>
              <a:rPr lang="de-CH" dirty="0" err="1"/>
              <a:t>consistent</a:t>
            </a:r>
            <a:r>
              <a:rPr lang="de-CH" dirty="0"/>
              <a:t>!! &gt; Consistency </a:t>
            </a:r>
            <a:r>
              <a:rPr lang="de-CH" dirty="0" err="1"/>
              <a:t>test</a:t>
            </a:r>
            <a:endParaRPr lang="en-GB" dirty="0"/>
          </a:p>
          <a:p>
            <a:endParaRPr lang="en-GB" dirty="0"/>
          </a:p>
          <a:p>
            <a:r>
              <a:rPr lang="en-GB" dirty="0"/>
              <a:t>Reflective part of the middle infrared </a:t>
            </a:r>
          </a:p>
          <a:p>
            <a:endParaRPr lang="en-GB" dirty="0"/>
          </a:p>
          <a:p>
            <a:r>
              <a:rPr lang="en-GB" dirty="0"/>
              <a:t>Channel 3B contains an equal amount of reflected and emitted energy. A separate correction is foreseen to retrieve this reflectance. channel 3b</a:t>
            </a:r>
          </a:p>
        </p:txBody>
      </p:sp>
      <p:sp>
        <p:nvSpPr>
          <p:cNvPr id="4" name="Foliennummernplatzhalter 3"/>
          <p:cNvSpPr>
            <a:spLocks noGrp="1"/>
          </p:cNvSpPr>
          <p:nvPr>
            <p:ph type="sldNum" sz="quarter" idx="5"/>
          </p:nvPr>
        </p:nvSpPr>
        <p:spPr/>
        <p:txBody>
          <a:bodyPr/>
          <a:lstStyle/>
          <a:p>
            <a:fld id="{B84AE137-FB90-46BE-95CE-B6B7EDB3AECE}" type="slidenum">
              <a:rPr lang="en-GB" smtClean="0"/>
              <a:t>28</a:t>
            </a:fld>
            <a:endParaRPr lang="en-GB"/>
          </a:p>
        </p:txBody>
      </p:sp>
    </p:spTree>
    <p:extLst>
      <p:ext uri="{BB962C8B-B14F-4D97-AF65-F5344CB8AC3E}">
        <p14:creationId xmlns:p14="http://schemas.microsoft.com/office/powerpoint/2010/main" val="3311807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err="1"/>
              <a:t>Our</a:t>
            </a:r>
            <a:r>
              <a:rPr lang="de-CH" dirty="0"/>
              <a:t> </a:t>
            </a:r>
            <a:r>
              <a:rPr lang="de-CH" dirty="0" err="1"/>
              <a:t>group</a:t>
            </a:r>
            <a:r>
              <a:rPr lang="de-CH" dirty="0"/>
              <a:t> </a:t>
            </a:r>
            <a:r>
              <a:rPr lang="de-CH" dirty="0" err="1"/>
              <a:t>is</a:t>
            </a:r>
            <a:r>
              <a:rPr lang="de-CH" dirty="0"/>
              <a:t> </a:t>
            </a:r>
            <a:r>
              <a:rPr lang="de-CH" dirty="0" err="1"/>
              <a:t>receiving</a:t>
            </a:r>
            <a:r>
              <a:rPr lang="de-CH" dirty="0"/>
              <a:t> AVHRR </a:t>
            </a:r>
            <a:r>
              <a:rPr lang="de-CH" dirty="0" err="1"/>
              <a:t>data</a:t>
            </a:r>
            <a:r>
              <a:rPr lang="de-CH" dirty="0"/>
              <a:t> </a:t>
            </a:r>
            <a:r>
              <a:rPr lang="de-CH" dirty="0" err="1"/>
              <a:t>with</a:t>
            </a:r>
            <a:r>
              <a:rPr lang="de-CH" dirty="0"/>
              <a:t> an </a:t>
            </a:r>
            <a:r>
              <a:rPr lang="de-CH" dirty="0" err="1"/>
              <a:t>antenna</a:t>
            </a:r>
            <a:r>
              <a:rPr lang="de-CH" dirty="0"/>
              <a:t> </a:t>
            </a:r>
            <a:r>
              <a:rPr lang="de-CH" dirty="0" err="1"/>
              <a:t>located</a:t>
            </a:r>
            <a:r>
              <a:rPr lang="de-CH" dirty="0"/>
              <a:t> on a </a:t>
            </a:r>
            <a:r>
              <a:rPr lang="de-CH" dirty="0" err="1"/>
              <a:t>buidling</a:t>
            </a:r>
            <a:r>
              <a:rPr lang="de-CH" dirty="0"/>
              <a:t> </a:t>
            </a:r>
            <a:r>
              <a:rPr lang="de-CH" dirty="0" err="1"/>
              <a:t>about</a:t>
            </a:r>
            <a:r>
              <a:rPr lang="de-CH" dirty="0"/>
              <a:t> 3 </a:t>
            </a:r>
            <a:r>
              <a:rPr lang="de-CH" dirty="0" err="1"/>
              <a:t>minutes</a:t>
            </a:r>
            <a:r>
              <a:rPr lang="de-CH" dirty="0"/>
              <a:t> </a:t>
            </a:r>
            <a:r>
              <a:rPr lang="de-CH" dirty="0" err="1"/>
              <a:t>from</a:t>
            </a:r>
            <a:r>
              <a:rPr lang="de-CH" dirty="0"/>
              <a:t> </a:t>
            </a:r>
            <a:r>
              <a:rPr lang="de-CH" dirty="0" err="1"/>
              <a:t>here</a:t>
            </a:r>
            <a:endParaRPr lang="de-CH" dirty="0"/>
          </a:p>
          <a:p>
            <a:endParaRPr lang="de-CH" dirty="0"/>
          </a:p>
          <a:p>
            <a:r>
              <a:rPr lang="de-CH" dirty="0"/>
              <a:t>AVHRR – </a:t>
            </a:r>
            <a:r>
              <a:rPr lang="de-CH" dirty="0" err="1"/>
              <a:t>either</a:t>
            </a:r>
            <a:r>
              <a:rPr lang="de-CH" dirty="0"/>
              <a:t> LAC </a:t>
            </a:r>
            <a:r>
              <a:rPr lang="de-CH" dirty="0" err="1"/>
              <a:t>or</a:t>
            </a:r>
            <a:r>
              <a:rPr lang="de-CH" dirty="0"/>
              <a:t> GAC -&gt; different </a:t>
            </a:r>
            <a:r>
              <a:rPr lang="de-CH" dirty="0" err="1"/>
              <a:t>resolution</a:t>
            </a:r>
            <a:r>
              <a:rPr lang="de-CH" dirty="0"/>
              <a:t> and </a:t>
            </a:r>
            <a:r>
              <a:rPr lang="de-CH" dirty="0" err="1"/>
              <a:t>sampling</a:t>
            </a:r>
            <a:r>
              <a:rPr lang="de-CH" dirty="0"/>
              <a:t> -&gt; </a:t>
            </a:r>
            <a:r>
              <a:rPr lang="de-CH" dirty="0" err="1"/>
              <a:t>more</a:t>
            </a:r>
            <a:r>
              <a:rPr lang="de-CH" dirty="0"/>
              <a:t> </a:t>
            </a:r>
            <a:r>
              <a:rPr lang="de-CH" dirty="0" err="1"/>
              <a:t>details</a:t>
            </a:r>
            <a:r>
              <a:rPr lang="de-CH" dirty="0"/>
              <a:t> </a:t>
            </a:r>
            <a:r>
              <a:rPr lang="de-CH" dirty="0" err="1"/>
              <a:t>later</a:t>
            </a:r>
            <a:r>
              <a:rPr lang="de-CH" dirty="0"/>
              <a:t> on</a:t>
            </a:r>
          </a:p>
          <a:p>
            <a:endParaRPr lang="de-CH" dirty="0"/>
          </a:p>
          <a:p>
            <a:r>
              <a:rPr lang="en-GB" dirty="0"/>
              <a:t>Zoom: challenge cloud-snow</a:t>
            </a:r>
            <a:endParaRPr lang="de-CH" dirty="0"/>
          </a:p>
        </p:txBody>
      </p:sp>
      <p:sp>
        <p:nvSpPr>
          <p:cNvPr id="4" name="Foliennummernplatzhalter 3"/>
          <p:cNvSpPr>
            <a:spLocks noGrp="1"/>
          </p:cNvSpPr>
          <p:nvPr>
            <p:ph type="sldNum" sz="quarter" idx="5"/>
          </p:nvPr>
        </p:nvSpPr>
        <p:spPr/>
        <p:txBody>
          <a:bodyPr/>
          <a:lstStyle/>
          <a:p>
            <a:fld id="{B84AE137-FB90-46BE-95CE-B6B7EDB3AECE}" type="slidenum">
              <a:rPr lang="en-GB" smtClean="0"/>
              <a:t>2</a:t>
            </a:fld>
            <a:endParaRPr lang="en-GB"/>
          </a:p>
        </p:txBody>
      </p:sp>
    </p:spTree>
    <p:extLst>
      <p:ext uri="{BB962C8B-B14F-4D97-AF65-F5344CB8AC3E}">
        <p14:creationId xmlns:p14="http://schemas.microsoft.com/office/powerpoint/2010/main" val="34367361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err="1"/>
              <a:t>Slightly</a:t>
            </a:r>
            <a:r>
              <a:rPr lang="de-CH" dirty="0"/>
              <a:t> different </a:t>
            </a:r>
            <a:r>
              <a:rPr lang="de-CH" dirty="0" err="1"/>
              <a:t>picture</a:t>
            </a:r>
            <a:r>
              <a:rPr lang="de-CH" dirty="0"/>
              <a:t>. </a:t>
            </a:r>
          </a:p>
          <a:p>
            <a:endParaRPr lang="en-GB" dirty="0"/>
          </a:p>
          <a:p>
            <a:r>
              <a:rPr lang="en-GB" dirty="0"/>
              <a:t>Above 10% SCA, slight underestimation of fractional snow cover extent when using ref3b, for year 2003</a:t>
            </a:r>
          </a:p>
          <a:p>
            <a:endParaRPr lang="en-GB" dirty="0"/>
          </a:p>
          <a:p>
            <a:r>
              <a:rPr lang="en-GB" dirty="0"/>
              <a:t>Year 2006: high agreement up to 10% SCA, diverse picture between 10-20% and again slight underestimation above 20% SCA when ref3b is used</a:t>
            </a:r>
          </a:p>
        </p:txBody>
      </p:sp>
      <p:sp>
        <p:nvSpPr>
          <p:cNvPr id="4" name="Foliennummernplatzhalter 3"/>
          <p:cNvSpPr>
            <a:spLocks noGrp="1"/>
          </p:cNvSpPr>
          <p:nvPr>
            <p:ph type="sldNum" sz="quarter" idx="5"/>
          </p:nvPr>
        </p:nvSpPr>
        <p:spPr/>
        <p:txBody>
          <a:bodyPr/>
          <a:lstStyle/>
          <a:p>
            <a:fld id="{B84AE137-FB90-46BE-95CE-B6B7EDB3AECE}" type="slidenum">
              <a:rPr lang="en-GB" smtClean="0"/>
              <a:t>29</a:t>
            </a:fld>
            <a:endParaRPr lang="en-GB"/>
          </a:p>
        </p:txBody>
      </p:sp>
    </p:spTree>
    <p:extLst>
      <p:ext uri="{BB962C8B-B14F-4D97-AF65-F5344CB8AC3E}">
        <p14:creationId xmlns:p14="http://schemas.microsoft.com/office/powerpoint/2010/main" val="1358323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Spring: </a:t>
            </a:r>
            <a:r>
              <a:rPr lang="de-CH" dirty="0" err="1"/>
              <a:t>overestimation</a:t>
            </a:r>
            <a:r>
              <a:rPr lang="de-CH" dirty="0"/>
              <a:t> </a:t>
            </a:r>
            <a:r>
              <a:rPr lang="de-CH" dirty="0" err="1"/>
              <a:t>with</a:t>
            </a:r>
            <a:r>
              <a:rPr lang="de-CH" dirty="0"/>
              <a:t> ref3b</a:t>
            </a:r>
          </a:p>
          <a:p>
            <a:r>
              <a:rPr lang="de-CH" dirty="0"/>
              <a:t>Fall: </a:t>
            </a:r>
            <a:r>
              <a:rPr lang="de-CH" dirty="0" err="1"/>
              <a:t>underestimation</a:t>
            </a:r>
            <a:r>
              <a:rPr lang="de-CH" dirty="0"/>
              <a:t> </a:t>
            </a:r>
            <a:r>
              <a:rPr lang="de-CH" dirty="0" err="1"/>
              <a:t>with</a:t>
            </a:r>
            <a:r>
              <a:rPr lang="de-CH" dirty="0"/>
              <a:t> ref3b</a:t>
            </a:r>
          </a:p>
          <a:p>
            <a:endParaRPr lang="de-CH" dirty="0"/>
          </a:p>
          <a:p>
            <a:endParaRPr lang="en-GB" dirty="0"/>
          </a:p>
        </p:txBody>
      </p:sp>
      <p:sp>
        <p:nvSpPr>
          <p:cNvPr id="4" name="Foliennummernplatzhalter 3"/>
          <p:cNvSpPr>
            <a:spLocks noGrp="1"/>
          </p:cNvSpPr>
          <p:nvPr>
            <p:ph type="sldNum" sz="quarter" idx="5"/>
          </p:nvPr>
        </p:nvSpPr>
        <p:spPr/>
        <p:txBody>
          <a:bodyPr/>
          <a:lstStyle/>
          <a:p>
            <a:fld id="{B84AE137-FB90-46BE-95CE-B6B7EDB3AECE}" type="slidenum">
              <a:rPr lang="en-GB" smtClean="0"/>
              <a:t>30</a:t>
            </a:fld>
            <a:endParaRPr lang="en-GB"/>
          </a:p>
        </p:txBody>
      </p:sp>
    </p:spTree>
    <p:extLst>
      <p:ext uri="{BB962C8B-B14F-4D97-AF65-F5344CB8AC3E}">
        <p14:creationId xmlns:p14="http://schemas.microsoft.com/office/powerpoint/2010/main" val="38777418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Spring: </a:t>
            </a:r>
            <a:r>
              <a:rPr lang="de-CH" dirty="0" err="1"/>
              <a:t>overestimation</a:t>
            </a:r>
            <a:r>
              <a:rPr lang="de-CH" dirty="0"/>
              <a:t> </a:t>
            </a:r>
            <a:r>
              <a:rPr lang="de-CH" dirty="0" err="1"/>
              <a:t>with</a:t>
            </a:r>
            <a:r>
              <a:rPr lang="de-CH" dirty="0"/>
              <a:t> ref3b</a:t>
            </a:r>
          </a:p>
          <a:p>
            <a:r>
              <a:rPr lang="de-CH" dirty="0"/>
              <a:t>Fall: </a:t>
            </a:r>
            <a:r>
              <a:rPr lang="de-CH" dirty="0" err="1"/>
              <a:t>underestimation</a:t>
            </a:r>
            <a:r>
              <a:rPr lang="de-CH" dirty="0"/>
              <a:t> </a:t>
            </a:r>
            <a:r>
              <a:rPr lang="de-CH" dirty="0" err="1"/>
              <a:t>with</a:t>
            </a:r>
            <a:r>
              <a:rPr lang="de-CH" dirty="0"/>
              <a:t> ref3b</a:t>
            </a:r>
          </a:p>
          <a:p>
            <a:endParaRPr lang="de-CH" dirty="0"/>
          </a:p>
          <a:p>
            <a:endParaRPr lang="en-GB" dirty="0"/>
          </a:p>
        </p:txBody>
      </p:sp>
      <p:sp>
        <p:nvSpPr>
          <p:cNvPr id="4" name="Foliennummernplatzhalter 3"/>
          <p:cNvSpPr>
            <a:spLocks noGrp="1"/>
          </p:cNvSpPr>
          <p:nvPr>
            <p:ph type="sldNum" sz="quarter" idx="5"/>
          </p:nvPr>
        </p:nvSpPr>
        <p:spPr/>
        <p:txBody>
          <a:bodyPr/>
          <a:lstStyle/>
          <a:p>
            <a:fld id="{B84AE137-FB90-46BE-95CE-B6B7EDB3AECE}" type="slidenum">
              <a:rPr lang="en-GB" smtClean="0"/>
              <a:t>32</a:t>
            </a:fld>
            <a:endParaRPr lang="en-GB"/>
          </a:p>
        </p:txBody>
      </p:sp>
    </p:spTree>
    <p:extLst>
      <p:ext uri="{BB962C8B-B14F-4D97-AF65-F5344CB8AC3E}">
        <p14:creationId xmlns:p14="http://schemas.microsoft.com/office/powerpoint/2010/main" val="564021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In </a:t>
            </a:r>
            <a:r>
              <a:rPr lang="de-CH" dirty="0" err="1"/>
              <a:t>this</a:t>
            </a:r>
            <a:r>
              <a:rPr lang="de-CH" dirty="0"/>
              <a:t> </a:t>
            </a:r>
            <a:r>
              <a:rPr lang="de-CH" dirty="0" err="1"/>
              <a:t>project</a:t>
            </a:r>
            <a:r>
              <a:rPr lang="de-CH" dirty="0"/>
              <a:t>: </a:t>
            </a:r>
            <a:r>
              <a:rPr lang="de-CH" dirty="0" err="1"/>
              <a:t>gridded</a:t>
            </a:r>
            <a:r>
              <a:rPr lang="de-CH" dirty="0"/>
              <a:t> global GAC </a:t>
            </a:r>
            <a:r>
              <a:rPr lang="de-CH" dirty="0" err="1"/>
              <a:t>composites</a:t>
            </a:r>
            <a:endParaRPr lang="de-CH" dirty="0"/>
          </a:p>
          <a:p>
            <a:endParaRPr lang="de-CH" dirty="0"/>
          </a:p>
          <a:p>
            <a:r>
              <a:rPr lang="de-CH" dirty="0"/>
              <a:t>Geolocation </a:t>
            </a:r>
            <a:r>
              <a:rPr lang="de-CH" dirty="0" err="1"/>
              <a:t>issue</a:t>
            </a:r>
            <a:r>
              <a:rPr lang="de-CH" dirty="0"/>
              <a:t> </a:t>
            </a:r>
            <a:r>
              <a:rPr lang="de-CH" dirty="0" err="1"/>
              <a:t>very</a:t>
            </a:r>
            <a:r>
              <a:rPr lang="de-CH" dirty="0"/>
              <a:t> </a:t>
            </a:r>
            <a:r>
              <a:rPr lang="de-CH" dirty="0" err="1"/>
              <a:t>random</a:t>
            </a:r>
            <a:endParaRPr lang="de-CH" dirty="0"/>
          </a:p>
          <a:p>
            <a:endParaRPr lang="de-CH" dirty="0"/>
          </a:p>
          <a:p>
            <a:r>
              <a:rPr lang="de-CH" dirty="0"/>
              <a:t>Prime </a:t>
            </a:r>
            <a:r>
              <a:rPr lang="de-CH" dirty="0" err="1"/>
              <a:t>satellites</a:t>
            </a:r>
            <a:r>
              <a:rPr lang="de-CH" dirty="0"/>
              <a:t> </a:t>
            </a:r>
            <a:r>
              <a:rPr lang="de-CH" dirty="0" err="1"/>
              <a:t>only</a:t>
            </a:r>
            <a:endParaRPr lang="en-GB" dirty="0"/>
          </a:p>
        </p:txBody>
      </p:sp>
      <p:sp>
        <p:nvSpPr>
          <p:cNvPr id="4" name="Foliennummernplatzhalter 3"/>
          <p:cNvSpPr>
            <a:spLocks noGrp="1"/>
          </p:cNvSpPr>
          <p:nvPr>
            <p:ph type="sldNum" sz="quarter" idx="5"/>
          </p:nvPr>
        </p:nvSpPr>
        <p:spPr/>
        <p:txBody>
          <a:bodyPr/>
          <a:lstStyle/>
          <a:p>
            <a:fld id="{B84AE137-FB90-46BE-95CE-B6B7EDB3AECE}" type="slidenum">
              <a:rPr lang="en-GB" smtClean="0"/>
              <a:t>3</a:t>
            </a:fld>
            <a:endParaRPr lang="en-GB"/>
          </a:p>
        </p:txBody>
      </p:sp>
    </p:spTree>
    <p:extLst>
      <p:ext uri="{BB962C8B-B14F-4D97-AF65-F5344CB8AC3E}">
        <p14:creationId xmlns:p14="http://schemas.microsoft.com/office/powerpoint/2010/main" val="3800206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Channels </a:t>
            </a:r>
            <a:r>
              <a:rPr lang="de-CH" dirty="0" err="1"/>
              <a:t>properties</a:t>
            </a:r>
            <a:r>
              <a:rPr lang="de-CH" dirty="0"/>
              <a:t> </a:t>
            </a:r>
            <a:r>
              <a:rPr lang="de-CH" dirty="0" err="1"/>
              <a:t>are</a:t>
            </a:r>
            <a:r>
              <a:rPr lang="de-CH" dirty="0"/>
              <a:t> </a:t>
            </a:r>
            <a:r>
              <a:rPr lang="de-CH" dirty="0" err="1"/>
              <a:t>changing</a:t>
            </a:r>
            <a:r>
              <a:rPr lang="de-CH" dirty="0"/>
              <a:t> </a:t>
            </a:r>
            <a:r>
              <a:rPr lang="de-CH" dirty="0" err="1"/>
              <a:t>over</a:t>
            </a:r>
            <a:r>
              <a:rPr lang="de-CH" dirty="0"/>
              <a:t> time – </a:t>
            </a:r>
            <a:r>
              <a:rPr lang="de-CH" dirty="0" err="1"/>
              <a:t>long</a:t>
            </a:r>
            <a:r>
              <a:rPr lang="de-CH" dirty="0"/>
              <a:t> time </a:t>
            </a:r>
            <a:r>
              <a:rPr lang="de-CH" dirty="0" err="1"/>
              <a:t>series</a:t>
            </a:r>
            <a:r>
              <a:rPr lang="de-CH" dirty="0"/>
              <a:t> </a:t>
            </a:r>
            <a:r>
              <a:rPr lang="de-CH" dirty="0" err="1"/>
              <a:t>needs</a:t>
            </a:r>
            <a:r>
              <a:rPr lang="de-CH" dirty="0"/>
              <a:t> to </a:t>
            </a:r>
            <a:r>
              <a:rPr lang="de-CH" dirty="0" err="1"/>
              <a:t>be</a:t>
            </a:r>
            <a:r>
              <a:rPr lang="de-CH" dirty="0"/>
              <a:t> </a:t>
            </a:r>
            <a:r>
              <a:rPr lang="de-CH" dirty="0" err="1"/>
              <a:t>consistent</a:t>
            </a:r>
            <a:r>
              <a:rPr lang="de-CH" dirty="0"/>
              <a:t>!! &gt; Consistency </a:t>
            </a:r>
            <a:r>
              <a:rPr lang="de-CH" dirty="0" err="1"/>
              <a:t>test</a:t>
            </a:r>
            <a:r>
              <a:rPr lang="de-CH" dirty="0"/>
              <a:t> </a:t>
            </a:r>
            <a:r>
              <a:rPr lang="de-CH" dirty="0" err="1"/>
              <a:t>showed</a:t>
            </a:r>
            <a:r>
              <a:rPr lang="de-CH" dirty="0"/>
              <a:t> </a:t>
            </a:r>
            <a:r>
              <a:rPr lang="de-CH" dirty="0" err="1"/>
              <a:t>great</a:t>
            </a:r>
            <a:r>
              <a:rPr lang="de-CH" dirty="0"/>
              <a:t> </a:t>
            </a:r>
            <a:r>
              <a:rPr lang="de-CH" dirty="0" err="1"/>
              <a:t>consistency</a:t>
            </a:r>
            <a:r>
              <a:rPr lang="de-CH" dirty="0"/>
              <a:t> </a:t>
            </a:r>
            <a:r>
              <a:rPr lang="de-CH" dirty="0" err="1"/>
              <a:t>over</a:t>
            </a:r>
            <a:r>
              <a:rPr lang="de-CH" dirty="0"/>
              <a:t> time</a:t>
            </a:r>
          </a:p>
          <a:p>
            <a:endParaRPr lang="de-CH" dirty="0"/>
          </a:p>
          <a:p>
            <a:r>
              <a:rPr lang="de-CH" dirty="0"/>
              <a:t>AVHRR-2: 1982 - 2001/03</a:t>
            </a:r>
          </a:p>
          <a:p>
            <a:r>
              <a:rPr lang="de-CH" dirty="0"/>
              <a:t>AVHRR-3: 2001/04 - 2018</a:t>
            </a:r>
            <a:endParaRPr lang="en-GB" dirty="0"/>
          </a:p>
        </p:txBody>
      </p:sp>
      <p:sp>
        <p:nvSpPr>
          <p:cNvPr id="4" name="Foliennummernplatzhalter 3"/>
          <p:cNvSpPr>
            <a:spLocks noGrp="1"/>
          </p:cNvSpPr>
          <p:nvPr>
            <p:ph type="sldNum" sz="quarter" idx="5"/>
          </p:nvPr>
        </p:nvSpPr>
        <p:spPr/>
        <p:txBody>
          <a:bodyPr/>
          <a:lstStyle/>
          <a:p>
            <a:fld id="{B84AE137-FB90-46BE-95CE-B6B7EDB3AECE}" type="slidenum">
              <a:rPr lang="en-GB" smtClean="0"/>
              <a:t>4</a:t>
            </a:fld>
            <a:endParaRPr lang="en-GB"/>
          </a:p>
        </p:txBody>
      </p:sp>
    </p:spTree>
    <p:extLst>
      <p:ext uri="{BB962C8B-B14F-4D97-AF65-F5344CB8AC3E}">
        <p14:creationId xmlns:p14="http://schemas.microsoft.com/office/powerpoint/2010/main" val="477504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err="1"/>
              <a:t>Some</a:t>
            </a:r>
            <a:r>
              <a:rPr lang="de-CH" dirty="0"/>
              <a:t> </a:t>
            </a:r>
            <a:r>
              <a:rPr lang="de-CH" dirty="0" err="1"/>
              <a:t>challenges</a:t>
            </a:r>
            <a:r>
              <a:rPr lang="de-CH" dirty="0"/>
              <a:t> </a:t>
            </a:r>
            <a:r>
              <a:rPr lang="de-CH" dirty="0" err="1"/>
              <a:t>with</a:t>
            </a:r>
            <a:r>
              <a:rPr lang="de-CH" dirty="0"/>
              <a:t> AVHRR GAC </a:t>
            </a:r>
            <a:r>
              <a:rPr lang="de-CH" dirty="0" err="1"/>
              <a:t>data</a:t>
            </a:r>
            <a:endParaRPr lang="de-CH" dirty="0"/>
          </a:p>
          <a:p>
            <a:endParaRPr lang="de-CH" dirty="0"/>
          </a:p>
          <a:p>
            <a:r>
              <a:rPr lang="de-CH" dirty="0" err="1"/>
              <a:t>Blurring</a:t>
            </a:r>
            <a:r>
              <a:rPr lang="de-CH" dirty="0"/>
              <a:t> at </a:t>
            </a:r>
            <a:r>
              <a:rPr lang="de-CH" dirty="0" err="1"/>
              <a:t>swath</a:t>
            </a:r>
            <a:r>
              <a:rPr lang="de-CH" dirty="0"/>
              <a:t> </a:t>
            </a:r>
            <a:r>
              <a:rPr lang="de-CH" dirty="0" err="1"/>
              <a:t>edges</a:t>
            </a:r>
            <a:r>
              <a:rPr lang="de-CH" dirty="0"/>
              <a:t> -&gt; </a:t>
            </a:r>
            <a:r>
              <a:rPr lang="de-CH" dirty="0" err="1"/>
              <a:t>pixel</a:t>
            </a:r>
            <a:r>
              <a:rPr lang="de-CH" dirty="0"/>
              <a:t> </a:t>
            </a:r>
            <a:r>
              <a:rPr lang="de-CH" dirty="0" err="1"/>
              <a:t>up</a:t>
            </a:r>
            <a:r>
              <a:rPr lang="de-CH" dirty="0"/>
              <a:t> to 12 x 18 km -&gt; </a:t>
            </a:r>
            <a:r>
              <a:rPr lang="de-CH" dirty="0" err="1"/>
              <a:t>exclusion</a:t>
            </a:r>
            <a:r>
              <a:rPr lang="de-CH" dirty="0"/>
              <a:t> of </a:t>
            </a:r>
            <a:r>
              <a:rPr lang="de-CH" dirty="0" err="1"/>
              <a:t>data</a:t>
            </a:r>
            <a:r>
              <a:rPr lang="de-CH" dirty="0"/>
              <a:t> at </a:t>
            </a:r>
            <a:r>
              <a:rPr lang="de-CH" dirty="0" err="1"/>
              <a:t>swath</a:t>
            </a:r>
            <a:r>
              <a:rPr lang="de-CH" dirty="0"/>
              <a:t> </a:t>
            </a:r>
            <a:r>
              <a:rPr lang="de-CH" dirty="0" err="1"/>
              <a:t>edges</a:t>
            </a:r>
            <a:endParaRPr lang="de-CH" dirty="0"/>
          </a:p>
          <a:p>
            <a:endParaRPr lang="de-CH" dirty="0"/>
          </a:p>
          <a:p>
            <a:r>
              <a:rPr lang="de-CH" dirty="0"/>
              <a:t>GAC </a:t>
            </a:r>
            <a:r>
              <a:rPr lang="de-CH" dirty="0" err="1"/>
              <a:t>sampling</a:t>
            </a:r>
            <a:r>
              <a:rPr lang="de-CH" dirty="0"/>
              <a:t> </a:t>
            </a:r>
            <a:r>
              <a:rPr lang="de-CH" dirty="0" err="1"/>
              <a:t>very</a:t>
            </a:r>
            <a:r>
              <a:rPr lang="de-CH" dirty="0"/>
              <a:t> </a:t>
            </a:r>
            <a:r>
              <a:rPr lang="de-CH" dirty="0" err="1"/>
              <a:t>special</a:t>
            </a:r>
            <a:r>
              <a:rPr lang="de-CH" dirty="0"/>
              <a:t> due to on-board </a:t>
            </a:r>
            <a:r>
              <a:rPr lang="de-CH" dirty="0" err="1"/>
              <a:t>storage</a:t>
            </a:r>
            <a:r>
              <a:rPr lang="de-CH" dirty="0"/>
              <a:t> </a:t>
            </a:r>
            <a:r>
              <a:rPr lang="de-CH" dirty="0" err="1"/>
              <a:t>space</a:t>
            </a:r>
            <a:r>
              <a:rPr lang="de-CH" dirty="0"/>
              <a:t> </a:t>
            </a:r>
            <a:r>
              <a:rPr lang="de-CH" dirty="0" err="1"/>
              <a:t>restrictions</a:t>
            </a:r>
            <a:endParaRPr lang="de-CH" dirty="0"/>
          </a:p>
          <a:p>
            <a:endParaRPr lang="en-GB" dirty="0"/>
          </a:p>
        </p:txBody>
      </p:sp>
      <p:sp>
        <p:nvSpPr>
          <p:cNvPr id="4" name="Foliennummernplatzhalter 3"/>
          <p:cNvSpPr>
            <a:spLocks noGrp="1"/>
          </p:cNvSpPr>
          <p:nvPr>
            <p:ph type="sldNum" sz="quarter" idx="5"/>
          </p:nvPr>
        </p:nvSpPr>
        <p:spPr/>
        <p:txBody>
          <a:bodyPr/>
          <a:lstStyle/>
          <a:p>
            <a:fld id="{B84AE137-FB90-46BE-95CE-B6B7EDB3AECE}" type="slidenum">
              <a:rPr lang="en-GB" smtClean="0"/>
              <a:t>5</a:t>
            </a:fld>
            <a:endParaRPr lang="en-GB"/>
          </a:p>
        </p:txBody>
      </p:sp>
    </p:spTree>
    <p:extLst>
      <p:ext uri="{BB962C8B-B14F-4D97-AF65-F5344CB8AC3E}">
        <p14:creationId xmlns:p14="http://schemas.microsoft.com/office/powerpoint/2010/main" val="1165111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But </a:t>
            </a:r>
            <a:r>
              <a:rPr lang="de-CH" dirty="0" err="1"/>
              <a:t>then</a:t>
            </a:r>
            <a:r>
              <a:rPr lang="de-CH" dirty="0"/>
              <a:t> WHY AVHRR?</a:t>
            </a:r>
          </a:p>
          <a:p>
            <a:endParaRPr lang="de-CH" dirty="0"/>
          </a:p>
          <a:p>
            <a:r>
              <a:rPr lang="de-CH" dirty="0" err="1"/>
              <a:t>It</a:t>
            </a:r>
            <a:r>
              <a:rPr lang="de-CH" dirty="0"/>
              <a:t> </a:t>
            </a:r>
            <a:r>
              <a:rPr lang="de-CH" dirty="0" err="1"/>
              <a:t>is</a:t>
            </a:r>
            <a:r>
              <a:rPr lang="de-CH" dirty="0"/>
              <a:t> </a:t>
            </a:r>
            <a:r>
              <a:rPr lang="de-CH" dirty="0" err="1"/>
              <a:t>admittlingly</a:t>
            </a:r>
            <a:r>
              <a:rPr lang="de-CH" dirty="0"/>
              <a:t> not </a:t>
            </a:r>
            <a:r>
              <a:rPr lang="de-CH" dirty="0" err="1"/>
              <a:t>the</a:t>
            </a:r>
            <a:r>
              <a:rPr lang="de-CH" dirty="0"/>
              <a:t> </a:t>
            </a:r>
            <a:r>
              <a:rPr lang="de-CH" dirty="0" err="1"/>
              <a:t>most</a:t>
            </a:r>
            <a:r>
              <a:rPr lang="de-CH" dirty="0"/>
              <a:t> </a:t>
            </a:r>
            <a:r>
              <a:rPr lang="de-CH" dirty="0" err="1"/>
              <a:t>attractive</a:t>
            </a:r>
            <a:r>
              <a:rPr lang="de-CH" dirty="0"/>
              <a:t> </a:t>
            </a:r>
            <a:r>
              <a:rPr lang="de-CH" dirty="0" err="1"/>
              <a:t>sensor</a:t>
            </a:r>
            <a:r>
              <a:rPr lang="de-CH" dirty="0"/>
              <a:t>, </a:t>
            </a:r>
            <a:r>
              <a:rPr lang="de-CH" dirty="0" err="1"/>
              <a:t>right</a:t>
            </a:r>
            <a:r>
              <a:rPr lang="de-CH" dirty="0"/>
              <a:t>, </a:t>
            </a:r>
            <a:r>
              <a:rPr lang="de-CH" dirty="0" err="1"/>
              <a:t>however</a:t>
            </a:r>
            <a:endParaRPr lang="de-CH" dirty="0"/>
          </a:p>
          <a:p>
            <a:endParaRPr lang="de-CH" dirty="0"/>
          </a:p>
          <a:p>
            <a:r>
              <a:rPr lang="de-CH" dirty="0"/>
              <a:t>Unique </a:t>
            </a:r>
            <a:r>
              <a:rPr lang="de-CH" dirty="0" err="1"/>
              <a:t>chance</a:t>
            </a:r>
            <a:r>
              <a:rPr lang="de-CH" dirty="0"/>
              <a:t> of </a:t>
            </a:r>
            <a:r>
              <a:rPr lang="de-CH" dirty="0" err="1"/>
              <a:t>consistent</a:t>
            </a:r>
            <a:r>
              <a:rPr lang="de-CH" dirty="0"/>
              <a:t> </a:t>
            </a:r>
            <a:r>
              <a:rPr lang="de-CH" dirty="0" err="1"/>
              <a:t>sensors</a:t>
            </a:r>
            <a:r>
              <a:rPr lang="de-CH" dirty="0"/>
              <a:t> </a:t>
            </a:r>
            <a:r>
              <a:rPr lang="de-CH" dirty="0" err="1"/>
              <a:t>over</a:t>
            </a:r>
            <a:r>
              <a:rPr lang="de-CH" dirty="0"/>
              <a:t> </a:t>
            </a:r>
            <a:r>
              <a:rPr lang="de-CH" dirty="0" err="1"/>
              <a:t>more</a:t>
            </a:r>
            <a:r>
              <a:rPr lang="de-CH" dirty="0"/>
              <a:t> </a:t>
            </a:r>
            <a:r>
              <a:rPr lang="de-CH" dirty="0" err="1"/>
              <a:t>than</a:t>
            </a:r>
            <a:r>
              <a:rPr lang="de-CH" dirty="0"/>
              <a:t> 30 </a:t>
            </a:r>
            <a:r>
              <a:rPr lang="de-CH" dirty="0" err="1"/>
              <a:t>years</a:t>
            </a:r>
            <a:r>
              <a:rPr lang="de-CH" dirty="0"/>
              <a:t> -&gt; WMO </a:t>
            </a:r>
            <a:r>
              <a:rPr lang="de-CH" dirty="0" err="1"/>
              <a:t>requirement</a:t>
            </a:r>
            <a:r>
              <a:rPr lang="de-CH" dirty="0"/>
              <a:t> </a:t>
            </a:r>
            <a:r>
              <a:rPr lang="de-CH" dirty="0" err="1"/>
              <a:t>for</a:t>
            </a:r>
            <a:r>
              <a:rPr lang="de-CH" dirty="0"/>
              <a:t> </a:t>
            </a:r>
            <a:r>
              <a:rPr lang="de-CH" dirty="0" err="1"/>
              <a:t>climate</a:t>
            </a:r>
            <a:r>
              <a:rPr lang="de-CH" dirty="0"/>
              <a:t> </a:t>
            </a:r>
            <a:r>
              <a:rPr lang="de-CH" dirty="0" err="1"/>
              <a:t>studies</a:t>
            </a:r>
            <a:endParaRPr lang="en-GB" dirty="0"/>
          </a:p>
        </p:txBody>
      </p:sp>
      <p:sp>
        <p:nvSpPr>
          <p:cNvPr id="4" name="Foliennummernplatzhalter 3"/>
          <p:cNvSpPr>
            <a:spLocks noGrp="1"/>
          </p:cNvSpPr>
          <p:nvPr>
            <p:ph type="sldNum" sz="quarter" idx="5"/>
          </p:nvPr>
        </p:nvSpPr>
        <p:spPr/>
        <p:txBody>
          <a:bodyPr/>
          <a:lstStyle/>
          <a:p>
            <a:fld id="{B84AE137-FB90-46BE-95CE-B6B7EDB3AECE}" type="slidenum">
              <a:rPr lang="en-GB" smtClean="0"/>
              <a:t>6</a:t>
            </a:fld>
            <a:endParaRPr lang="en-GB"/>
          </a:p>
        </p:txBody>
      </p:sp>
    </p:spTree>
    <p:extLst>
      <p:ext uri="{BB962C8B-B14F-4D97-AF65-F5344CB8AC3E}">
        <p14:creationId xmlns:p14="http://schemas.microsoft.com/office/powerpoint/2010/main" val="2473719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Right </a:t>
            </a:r>
            <a:r>
              <a:rPr lang="de-CH" dirty="0" err="1"/>
              <a:t>into</a:t>
            </a:r>
            <a:r>
              <a:rPr lang="de-CH" dirty="0"/>
              <a:t> </a:t>
            </a:r>
            <a:r>
              <a:rPr lang="de-CH" dirty="0" err="1"/>
              <a:t>results</a:t>
            </a:r>
            <a:endParaRPr lang="de-CH" dirty="0"/>
          </a:p>
          <a:p>
            <a:endParaRPr lang="de-CH" dirty="0"/>
          </a:p>
          <a:p>
            <a:r>
              <a:rPr lang="de-CH" dirty="0" err="1"/>
              <a:t>Fractional</a:t>
            </a:r>
            <a:r>
              <a:rPr lang="de-CH" dirty="0"/>
              <a:t> Snow Cover </a:t>
            </a:r>
            <a:r>
              <a:rPr lang="de-CH" dirty="0" err="1"/>
              <a:t>product</a:t>
            </a:r>
            <a:endParaRPr lang="de-CH" dirty="0"/>
          </a:p>
          <a:p>
            <a:endParaRPr lang="de-CH" dirty="0"/>
          </a:p>
          <a:p>
            <a:r>
              <a:rPr lang="de-CH" dirty="0"/>
              <a:t>Daily</a:t>
            </a:r>
          </a:p>
          <a:p>
            <a:endParaRPr lang="de-CH" dirty="0"/>
          </a:p>
          <a:p>
            <a:r>
              <a:rPr lang="de-CH" dirty="0"/>
              <a:t>global</a:t>
            </a:r>
            <a:endParaRPr lang="en-GB" dirty="0"/>
          </a:p>
        </p:txBody>
      </p:sp>
      <p:sp>
        <p:nvSpPr>
          <p:cNvPr id="4" name="Foliennummernplatzhalter 3"/>
          <p:cNvSpPr>
            <a:spLocks noGrp="1"/>
          </p:cNvSpPr>
          <p:nvPr>
            <p:ph type="sldNum" sz="quarter" idx="5"/>
          </p:nvPr>
        </p:nvSpPr>
        <p:spPr/>
        <p:txBody>
          <a:bodyPr/>
          <a:lstStyle/>
          <a:p>
            <a:fld id="{B84AE137-FB90-46BE-95CE-B6B7EDB3AECE}" type="slidenum">
              <a:rPr lang="en-GB" smtClean="0"/>
              <a:t>7</a:t>
            </a:fld>
            <a:endParaRPr lang="en-GB"/>
          </a:p>
        </p:txBody>
      </p:sp>
    </p:spTree>
    <p:extLst>
      <p:ext uri="{BB962C8B-B14F-4D97-AF65-F5344CB8AC3E}">
        <p14:creationId xmlns:p14="http://schemas.microsoft.com/office/powerpoint/2010/main" val="3717159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3 </a:t>
            </a:r>
            <a:r>
              <a:rPr lang="de-CH" dirty="0" err="1"/>
              <a:t>years</a:t>
            </a:r>
            <a:r>
              <a:rPr lang="de-CH" dirty="0"/>
              <a:t> of </a:t>
            </a:r>
            <a:r>
              <a:rPr lang="de-CH" dirty="0" err="1"/>
              <a:t>data</a:t>
            </a:r>
            <a:r>
              <a:rPr lang="de-CH" dirty="0"/>
              <a:t> – 2002-2004</a:t>
            </a:r>
          </a:p>
          <a:p>
            <a:endParaRPr lang="de-CH" dirty="0"/>
          </a:p>
          <a:p>
            <a:r>
              <a:rPr lang="de-CH" dirty="0"/>
              <a:t>Focus on:</a:t>
            </a:r>
          </a:p>
          <a:p>
            <a:pPr marL="171450" indent="-171450">
              <a:buFont typeface="Arial" panose="020B0604020202020204" pitchFamily="34" charset="0"/>
              <a:buChar char="•"/>
            </a:pPr>
            <a:r>
              <a:rPr lang="de-CH" dirty="0"/>
              <a:t>Polar </a:t>
            </a:r>
            <a:r>
              <a:rPr lang="de-CH" dirty="0" err="1"/>
              <a:t>night</a:t>
            </a:r>
            <a:endParaRPr lang="de-CH" dirty="0"/>
          </a:p>
          <a:p>
            <a:pPr marL="171450" indent="-171450">
              <a:buFont typeface="Arial" panose="020B0604020202020204" pitchFamily="34" charset="0"/>
              <a:buChar char="•"/>
            </a:pPr>
            <a:r>
              <a:rPr lang="de-CH" dirty="0" err="1"/>
              <a:t>Occurence</a:t>
            </a:r>
            <a:r>
              <a:rPr lang="de-CH" dirty="0"/>
              <a:t> of </a:t>
            </a:r>
            <a:r>
              <a:rPr lang="de-CH" dirty="0" err="1"/>
              <a:t>clouds</a:t>
            </a:r>
            <a:endParaRPr lang="de-CH" dirty="0"/>
          </a:p>
          <a:p>
            <a:pPr marL="171450" indent="-171450">
              <a:buFont typeface="Arial" panose="020B0604020202020204" pitchFamily="34" charset="0"/>
              <a:buChar char="•"/>
            </a:pPr>
            <a:r>
              <a:rPr lang="de-CH" dirty="0"/>
              <a:t>Snow </a:t>
            </a:r>
            <a:r>
              <a:rPr lang="de-CH" dirty="0" err="1"/>
              <a:t>extent</a:t>
            </a:r>
            <a:r>
              <a:rPr lang="de-CH" dirty="0"/>
              <a:t> in total</a:t>
            </a:r>
          </a:p>
          <a:p>
            <a:pPr marL="171450" indent="-171450">
              <a:buFont typeface="Arial" panose="020B0604020202020204" pitchFamily="34" charset="0"/>
              <a:buChar char="•"/>
            </a:pPr>
            <a:r>
              <a:rPr lang="de-CH" dirty="0" err="1"/>
              <a:t>Amount</a:t>
            </a:r>
            <a:r>
              <a:rPr lang="de-CH" dirty="0"/>
              <a:t> of </a:t>
            </a:r>
            <a:r>
              <a:rPr lang="de-CH" dirty="0" err="1"/>
              <a:t>fractional</a:t>
            </a:r>
            <a:r>
              <a:rPr lang="de-CH" dirty="0"/>
              <a:t> </a:t>
            </a:r>
            <a:r>
              <a:rPr lang="de-CH" dirty="0" err="1"/>
              <a:t>snow</a:t>
            </a:r>
            <a:r>
              <a:rPr lang="de-CH" dirty="0"/>
              <a:t> </a:t>
            </a:r>
            <a:r>
              <a:rPr lang="de-CH" dirty="0" err="1"/>
              <a:t>cover</a:t>
            </a:r>
            <a:endParaRPr lang="en-GB" dirty="0"/>
          </a:p>
        </p:txBody>
      </p:sp>
      <p:sp>
        <p:nvSpPr>
          <p:cNvPr id="4" name="Foliennummernplatzhalter 3"/>
          <p:cNvSpPr>
            <a:spLocks noGrp="1"/>
          </p:cNvSpPr>
          <p:nvPr>
            <p:ph type="sldNum" sz="quarter" idx="5"/>
          </p:nvPr>
        </p:nvSpPr>
        <p:spPr/>
        <p:txBody>
          <a:bodyPr/>
          <a:lstStyle/>
          <a:p>
            <a:fld id="{B84AE137-FB90-46BE-95CE-B6B7EDB3AECE}" type="slidenum">
              <a:rPr lang="en-GB" smtClean="0"/>
              <a:t>8</a:t>
            </a:fld>
            <a:endParaRPr lang="en-GB"/>
          </a:p>
        </p:txBody>
      </p:sp>
    </p:spTree>
    <p:extLst>
      <p:ext uri="{BB962C8B-B14F-4D97-AF65-F5344CB8AC3E}">
        <p14:creationId xmlns:p14="http://schemas.microsoft.com/office/powerpoint/2010/main" val="874776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SCA = </a:t>
            </a:r>
            <a:r>
              <a:rPr lang="en-GB" sz="1200" b="0" i="0" u="none" strike="noStrike" kern="1200" baseline="0" dirty="0">
                <a:solidFill>
                  <a:schemeClr val="tx1"/>
                </a:solidFill>
                <a:latin typeface="+mn-lt"/>
                <a:ea typeface="+mn-ea"/>
                <a:cs typeface="+mn-cs"/>
              </a:rPr>
              <a:t>ratio of snow covered pixels in the reference area to all pixels in the reference area at a specific point in time</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Weekly-means</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Consistency of time series </a:t>
            </a:r>
            <a:r>
              <a:rPr lang="en-GB" sz="1200" b="0" i="0" u="none" strike="noStrike" kern="1200" baseline="0" dirty="0" err="1">
                <a:solidFill>
                  <a:schemeClr val="tx1"/>
                </a:solidFill>
                <a:latin typeface="+mn-lt"/>
                <a:ea typeface="+mn-ea"/>
                <a:cs typeface="+mn-cs"/>
              </a:rPr>
              <a:t>eventhough</a:t>
            </a:r>
            <a:r>
              <a:rPr lang="en-GB" sz="1200" b="0" i="0" u="none" strike="noStrike" kern="1200" baseline="0" dirty="0">
                <a:solidFill>
                  <a:schemeClr val="tx1"/>
                </a:solidFill>
                <a:latin typeface="+mn-lt"/>
                <a:ea typeface="+mn-ea"/>
                <a:cs typeface="+mn-cs"/>
              </a:rPr>
              <a:t> change of sensor type, i.e. AVHRR-2 to AVHRR-3 (remember slides from before)</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Attention: compared to the IPCC graph, this graph does not show anomalies and thus trends can not be detected</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However, we see clear inter-annual variability, </a:t>
            </a:r>
          </a:p>
          <a:p>
            <a:r>
              <a:rPr lang="en-GB" sz="1200" b="0" i="0" u="none" strike="noStrike" kern="1200" baseline="0" dirty="0">
                <a:solidFill>
                  <a:schemeClr val="tx1"/>
                </a:solidFill>
                <a:latin typeface="+mn-lt"/>
                <a:ea typeface="+mn-ea"/>
                <a:cs typeface="+mn-cs"/>
              </a:rPr>
              <a:t>with years that show a great total amount of SCA -&gt; high peak, e.g. 1986, 2011 </a:t>
            </a:r>
          </a:p>
          <a:p>
            <a:r>
              <a:rPr lang="en-GB" sz="1200" b="0" i="0" u="none" strike="noStrike" kern="1200" baseline="0" dirty="0">
                <a:solidFill>
                  <a:schemeClr val="tx1"/>
                </a:solidFill>
                <a:latin typeface="+mn-lt"/>
                <a:ea typeface="+mn-ea"/>
                <a:cs typeface="+mn-cs"/>
              </a:rPr>
              <a:t>and years with a long snow cover duration -&gt; broad peak, e.g. 1995, 2003</a:t>
            </a:r>
            <a:endParaRPr lang="en-GB" dirty="0"/>
          </a:p>
        </p:txBody>
      </p:sp>
      <p:sp>
        <p:nvSpPr>
          <p:cNvPr id="4" name="Foliennummernplatzhalter 3"/>
          <p:cNvSpPr>
            <a:spLocks noGrp="1"/>
          </p:cNvSpPr>
          <p:nvPr>
            <p:ph type="sldNum" sz="quarter" idx="5"/>
          </p:nvPr>
        </p:nvSpPr>
        <p:spPr/>
        <p:txBody>
          <a:bodyPr/>
          <a:lstStyle/>
          <a:p>
            <a:fld id="{B84AE137-FB90-46BE-95CE-B6B7EDB3AECE}" type="slidenum">
              <a:rPr lang="en-GB" smtClean="0"/>
              <a:t>9</a:t>
            </a:fld>
            <a:endParaRPr lang="en-GB"/>
          </a:p>
        </p:txBody>
      </p:sp>
    </p:spTree>
    <p:extLst>
      <p:ext uri="{BB962C8B-B14F-4D97-AF65-F5344CB8AC3E}">
        <p14:creationId xmlns:p14="http://schemas.microsoft.com/office/powerpoint/2010/main" val="13686720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7" name="CustomShape 1">
            <a:extLst>
              <a:ext uri="{FF2B5EF4-FFF2-40B4-BE49-F238E27FC236}">
                <a16:creationId xmlns:a16="http://schemas.microsoft.com/office/drawing/2014/main" id="{7A993E7C-83D2-4358-9B26-F092506D5FA1}"/>
              </a:ext>
            </a:extLst>
          </p:cNvPr>
          <p:cNvSpPr/>
          <p:nvPr userDrawn="1"/>
        </p:nvSpPr>
        <p:spPr>
          <a:xfrm>
            <a:off x="360000" y="1561752"/>
            <a:ext cx="10493928" cy="2232000"/>
          </a:xfrm>
          <a:prstGeom prst="rect">
            <a:avLst/>
          </a:prstGeom>
          <a:noFill/>
          <a:ln>
            <a:noFill/>
          </a:ln>
        </p:spPr>
        <p:style>
          <a:lnRef idx="0">
            <a:scrgbClr r="0" g="0" b="0"/>
          </a:lnRef>
          <a:fillRef idx="0">
            <a:scrgbClr r="0" g="0" b="0"/>
          </a:fillRef>
          <a:effectRef idx="0">
            <a:scrgbClr r="0" g="0" b="0"/>
          </a:effectRef>
          <a:fontRef idx="minor"/>
        </p:style>
        <p:txBody>
          <a:bodyPr lIns="0" tIns="0" rIns="0" bIns="0">
            <a:normAutofit/>
          </a:bodyPr>
          <a:lstStyle/>
          <a:p>
            <a:pPr>
              <a:lnSpc>
                <a:spcPct val="114000"/>
              </a:lnSpc>
              <a:spcBef>
                <a:spcPts val="751"/>
              </a:spcBef>
            </a:pPr>
            <a:r>
              <a:rPr lang="en-GB" sz="4000" b="0" strike="noStrike" spc="-1" dirty="0">
                <a:solidFill>
                  <a:srgbClr val="ABB800"/>
                </a:solidFill>
                <a:latin typeface="Arial"/>
                <a:ea typeface="DejaVu Sans"/>
              </a:rPr>
              <a:t>Towards a global time series (1982 − 2018) of snow cover extent based on AVHRR GAC data</a:t>
            </a:r>
            <a:endParaRPr lang="en-US" sz="4000" b="0" strike="noStrike" spc="-1" dirty="0">
              <a:latin typeface="DejaVu Sans"/>
            </a:endParaRPr>
          </a:p>
        </p:txBody>
      </p:sp>
      <p:sp>
        <p:nvSpPr>
          <p:cNvPr id="9" name="CustomShape 3">
            <a:extLst>
              <a:ext uri="{FF2B5EF4-FFF2-40B4-BE49-F238E27FC236}">
                <a16:creationId xmlns:a16="http://schemas.microsoft.com/office/drawing/2014/main" id="{6E96453D-6DBF-47E3-8917-9AC668D6F615}"/>
              </a:ext>
            </a:extLst>
          </p:cNvPr>
          <p:cNvSpPr/>
          <p:nvPr userDrawn="1"/>
        </p:nvSpPr>
        <p:spPr>
          <a:xfrm>
            <a:off x="360000" y="3994920"/>
            <a:ext cx="11635632" cy="1923347"/>
          </a:xfrm>
          <a:prstGeom prst="rect">
            <a:avLst/>
          </a:prstGeom>
          <a:noFill/>
          <a:ln>
            <a:noFill/>
          </a:ln>
        </p:spPr>
        <p:style>
          <a:lnRef idx="0">
            <a:scrgbClr r="0" g="0" b="0"/>
          </a:lnRef>
          <a:fillRef idx="0">
            <a:scrgbClr r="0" g="0" b="0"/>
          </a:fillRef>
          <a:effectRef idx="0">
            <a:scrgbClr r="0" g="0" b="0"/>
          </a:effectRef>
          <a:fontRef idx="minor"/>
        </p:style>
        <p:txBody>
          <a:bodyPr wrap="square" lIns="0" tIns="0" rIns="0" bIns="0">
            <a:spAutoFit/>
          </a:bodyPr>
          <a:lstStyle/>
          <a:p>
            <a:pPr>
              <a:lnSpc>
                <a:spcPct val="200000"/>
              </a:lnSpc>
            </a:pPr>
            <a:r>
              <a:rPr lang="en-US" sz="1600" b="1" strike="noStrike" spc="-1" dirty="0">
                <a:solidFill>
                  <a:srgbClr val="000000"/>
                </a:solidFill>
                <a:latin typeface="Arial"/>
                <a:ea typeface="DejaVu Sans"/>
              </a:rPr>
              <a:t>Naegeli Kathrin</a:t>
            </a:r>
            <a:r>
              <a:rPr lang="en-US" sz="1600" b="0" strike="noStrike" spc="-1" dirty="0">
                <a:solidFill>
                  <a:srgbClr val="000000"/>
                </a:solidFill>
                <a:latin typeface="Arial"/>
                <a:ea typeface="DejaVu Sans"/>
              </a:rPr>
              <a:t>, </a:t>
            </a:r>
            <a:r>
              <a:rPr lang="de-DE" sz="1600" b="0" strike="noStrike" spc="-1" dirty="0">
                <a:solidFill>
                  <a:srgbClr val="000000"/>
                </a:solidFill>
                <a:latin typeface="Arial"/>
                <a:ea typeface="DejaVu Sans"/>
              </a:rPr>
              <a:t>Andreas Wiesmann, Xiaodan Wu, Christoph Neuhaus, Martin Stengel, Stefan Wunderle</a:t>
            </a:r>
            <a:endParaRPr lang="en-US" sz="1600" b="0" strike="noStrike" spc="-1" dirty="0">
              <a:solidFill>
                <a:srgbClr val="000000"/>
              </a:solidFill>
              <a:latin typeface="Arial"/>
              <a:ea typeface="DejaVu Sans"/>
            </a:endParaRPr>
          </a:p>
          <a:p>
            <a:pPr>
              <a:lnSpc>
                <a:spcPct val="150000"/>
              </a:lnSpc>
            </a:pPr>
            <a:r>
              <a:rPr lang="en-US" sz="1600" b="0" strike="noStrike" spc="-1" dirty="0">
                <a:solidFill>
                  <a:srgbClr val="000000"/>
                </a:solidFill>
                <a:latin typeface="Arial"/>
                <a:ea typeface="DejaVu Sans"/>
              </a:rPr>
              <a:t>Institute of Geography, Remote Sensing Research Group, University of Bern</a:t>
            </a:r>
          </a:p>
          <a:p>
            <a:pPr>
              <a:lnSpc>
                <a:spcPct val="150000"/>
              </a:lnSpc>
            </a:pPr>
            <a:r>
              <a:rPr lang="en-US" sz="1600" b="0" strike="noStrike" spc="-1" dirty="0" err="1">
                <a:solidFill>
                  <a:srgbClr val="000000"/>
                </a:solidFill>
                <a:latin typeface="Arial"/>
                <a:ea typeface="DejaVu Sans"/>
              </a:rPr>
              <a:t>Oeschger</a:t>
            </a:r>
            <a:r>
              <a:rPr lang="en-US" sz="1600" b="0" strike="noStrike" spc="-1" dirty="0">
                <a:solidFill>
                  <a:srgbClr val="000000"/>
                </a:solidFill>
                <a:latin typeface="Arial"/>
                <a:ea typeface="DejaVu Sans"/>
              </a:rPr>
              <a:t> Centre for Climate Change Research</a:t>
            </a:r>
          </a:p>
          <a:p>
            <a:pPr>
              <a:lnSpc>
                <a:spcPct val="150000"/>
              </a:lnSpc>
            </a:pPr>
            <a:endParaRPr lang="en-US" sz="1600" b="0" strike="noStrike" spc="-1" dirty="0">
              <a:solidFill>
                <a:srgbClr val="000000"/>
              </a:solidFill>
              <a:latin typeface="Arial"/>
              <a:ea typeface="DejaVu Sans"/>
            </a:endParaRPr>
          </a:p>
          <a:p>
            <a:pPr>
              <a:lnSpc>
                <a:spcPct val="150000"/>
              </a:lnSpc>
            </a:pPr>
            <a:r>
              <a:rPr lang="en-US" sz="1600" b="0" strike="noStrike" spc="-1" dirty="0">
                <a:solidFill>
                  <a:srgbClr val="000000"/>
                </a:solidFill>
                <a:latin typeface="Arial"/>
                <a:ea typeface="DejaVu Sans"/>
              </a:rPr>
              <a:t>Contact: </a:t>
            </a:r>
            <a:r>
              <a:rPr lang="en-US" sz="1600" b="1" strike="noStrike" spc="-1" dirty="0">
                <a:solidFill>
                  <a:srgbClr val="000000"/>
                </a:solidFill>
                <a:latin typeface="Arial"/>
                <a:ea typeface="DejaVu Sans"/>
              </a:rPr>
              <a:t>kathrin.naegeli@giub.unibe.ch</a:t>
            </a:r>
            <a:endParaRPr lang="en-US" sz="1600" b="0" strike="noStrike" spc="-1" dirty="0">
              <a:latin typeface="DejaVu Sans"/>
            </a:endParaRPr>
          </a:p>
        </p:txBody>
      </p:sp>
      <p:sp>
        <p:nvSpPr>
          <p:cNvPr id="10" name="CustomShape 4">
            <a:extLst>
              <a:ext uri="{FF2B5EF4-FFF2-40B4-BE49-F238E27FC236}">
                <a16:creationId xmlns:a16="http://schemas.microsoft.com/office/drawing/2014/main" id="{1FA2B0DD-AAB2-401E-A5F5-604F3494566C}"/>
              </a:ext>
            </a:extLst>
          </p:cNvPr>
          <p:cNvSpPr/>
          <p:nvPr userDrawn="1"/>
        </p:nvSpPr>
        <p:spPr>
          <a:xfrm>
            <a:off x="360000" y="6440904"/>
            <a:ext cx="6970966" cy="215444"/>
          </a:xfrm>
          <a:prstGeom prst="rect">
            <a:avLst/>
          </a:prstGeom>
          <a:noFill/>
          <a:ln>
            <a:noFill/>
          </a:ln>
        </p:spPr>
        <p:style>
          <a:lnRef idx="0">
            <a:scrgbClr r="0" g="0" b="0"/>
          </a:lnRef>
          <a:fillRef idx="0">
            <a:scrgbClr r="0" g="0" b="0"/>
          </a:fillRef>
          <a:effectRef idx="0">
            <a:scrgbClr r="0" g="0" b="0"/>
          </a:effectRef>
          <a:fontRef idx="minor"/>
        </p:style>
        <p:txBody>
          <a:bodyPr wrap="square" lIns="0" tIns="0" rIns="0" bIns="0">
            <a:spAutoFit/>
          </a:bodyPr>
          <a:lstStyle/>
          <a:p>
            <a:pPr>
              <a:lnSpc>
                <a:spcPct val="100000"/>
              </a:lnSpc>
            </a:pPr>
            <a:r>
              <a:rPr lang="en-GB" sz="1400" b="0" strike="noStrike" spc="-1" dirty="0">
                <a:solidFill>
                  <a:srgbClr val="000000"/>
                </a:solidFill>
                <a:latin typeface="Arial"/>
              </a:rPr>
              <a:t>9</a:t>
            </a:r>
            <a:r>
              <a:rPr lang="en-GB" sz="1400" b="0" strike="noStrike" spc="-1" baseline="30000" dirty="0">
                <a:solidFill>
                  <a:srgbClr val="000000"/>
                </a:solidFill>
                <a:latin typeface="Arial"/>
              </a:rPr>
              <a:t>th</a:t>
            </a:r>
            <a:r>
              <a:rPr lang="en-GB" sz="1400" b="0" strike="noStrike" spc="-1" dirty="0">
                <a:solidFill>
                  <a:srgbClr val="000000"/>
                </a:solidFill>
                <a:latin typeface="Arial"/>
              </a:rPr>
              <a:t> Workshop in Remote Sensing of Ice and Snow (</a:t>
            </a:r>
            <a:r>
              <a:rPr lang="en-GB" sz="1400" b="0" strike="noStrike" spc="-1" dirty="0" err="1">
                <a:solidFill>
                  <a:srgbClr val="000000"/>
                </a:solidFill>
                <a:latin typeface="Arial"/>
              </a:rPr>
              <a:t>EARSeL</a:t>
            </a:r>
            <a:r>
              <a:rPr lang="en-GB" sz="1400" b="0" strike="noStrike" spc="-1" dirty="0">
                <a:solidFill>
                  <a:srgbClr val="000000"/>
                </a:solidFill>
                <a:latin typeface="Arial"/>
              </a:rPr>
              <a:t> LISSIG)</a:t>
            </a:r>
            <a:endParaRPr lang="en-US" sz="1400" b="0" strike="noStrike" spc="-1" dirty="0">
              <a:latin typeface="DejaVu Sans"/>
            </a:endParaRPr>
          </a:p>
        </p:txBody>
      </p:sp>
      <p:pic>
        <p:nvPicPr>
          <p:cNvPr id="11" name="Grafik 9">
            <a:extLst>
              <a:ext uri="{FF2B5EF4-FFF2-40B4-BE49-F238E27FC236}">
                <a16:creationId xmlns:a16="http://schemas.microsoft.com/office/drawing/2014/main" id="{D64084E9-FFAA-4B49-AE59-AD4646A6944E}"/>
              </a:ext>
            </a:extLst>
          </p:cNvPr>
          <p:cNvPicPr/>
          <p:nvPr userDrawn="1"/>
        </p:nvPicPr>
        <p:blipFill>
          <a:blip r:embed="rId2"/>
          <a:stretch/>
        </p:blipFill>
        <p:spPr>
          <a:xfrm>
            <a:off x="10849536" y="70848"/>
            <a:ext cx="1246680" cy="1246680"/>
          </a:xfrm>
          <a:prstGeom prst="rect">
            <a:avLst/>
          </a:prstGeom>
          <a:ln>
            <a:noFill/>
          </a:ln>
        </p:spPr>
      </p:pic>
    </p:spTree>
    <p:extLst>
      <p:ext uri="{BB962C8B-B14F-4D97-AF65-F5344CB8AC3E}">
        <p14:creationId xmlns:p14="http://schemas.microsoft.com/office/powerpoint/2010/main" val="1134104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3D7C6B-BB92-4D5F-AFB2-6B6ACB403E4B}"/>
              </a:ext>
            </a:extLst>
          </p:cNvPr>
          <p:cNvSpPr>
            <a:spLocks noGrp="1"/>
          </p:cNvSpPr>
          <p:nvPr>
            <p:ph type="title"/>
          </p:nvPr>
        </p:nvSpPr>
        <p:spPr/>
        <p:txBody>
          <a:bodyPr/>
          <a:lstStyle/>
          <a:p>
            <a:r>
              <a:rPr lang="de-DE"/>
              <a:t>Mastertitelformat bearbeiten</a:t>
            </a:r>
            <a:endParaRPr lang="en-GB"/>
          </a:p>
        </p:txBody>
      </p:sp>
      <p:sp>
        <p:nvSpPr>
          <p:cNvPr id="3" name="Vertikaler Textplatzhalter 2">
            <a:extLst>
              <a:ext uri="{FF2B5EF4-FFF2-40B4-BE49-F238E27FC236}">
                <a16:creationId xmlns:a16="http://schemas.microsoft.com/office/drawing/2014/main" id="{CCDCE59A-EB8D-430E-953D-1BDB87DE4AD3}"/>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5C1B08D9-762A-465A-BFB6-85C1CC2FDEE4}"/>
              </a:ext>
            </a:extLst>
          </p:cNvPr>
          <p:cNvSpPr>
            <a:spLocks noGrp="1"/>
          </p:cNvSpPr>
          <p:nvPr>
            <p:ph type="dt" sz="half" idx="10"/>
          </p:nvPr>
        </p:nvSpPr>
        <p:spPr/>
        <p:txBody>
          <a:bodyPr/>
          <a:lstStyle/>
          <a:p>
            <a:r>
              <a:rPr lang="en-US"/>
              <a:t>18. November 2019</a:t>
            </a:r>
            <a:endParaRPr lang="en-GB"/>
          </a:p>
        </p:txBody>
      </p:sp>
      <p:sp>
        <p:nvSpPr>
          <p:cNvPr id="5" name="Fußzeilenplatzhalter 4">
            <a:extLst>
              <a:ext uri="{FF2B5EF4-FFF2-40B4-BE49-F238E27FC236}">
                <a16:creationId xmlns:a16="http://schemas.microsoft.com/office/drawing/2014/main" id="{B05566EB-A17E-4FDB-B24D-172038C37305}"/>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52150800-01FB-439A-96C2-C8AE75DE73E9}"/>
              </a:ext>
            </a:extLst>
          </p:cNvPr>
          <p:cNvSpPr>
            <a:spLocks noGrp="1"/>
          </p:cNvSpPr>
          <p:nvPr>
            <p:ph type="sldNum" sz="quarter" idx="12"/>
          </p:nvPr>
        </p:nvSpPr>
        <p:spPr/>
        <p:txBody>
          <a:bodyPr/>
          <a:lstStyle/>
          <a:p>
            <a:fld id="{87F86D19-8030-4717-8878-675310841B76}" type="slidenum">
              <a:rPr lang="en-GB" smtClean="0"/>
              <a:t>‹Nr.›</a:t>
            </a:fld>
            <a:endParaRPr lang="en-GB"/>
          </a:p>
        </p:txBody>
      </p:sp>
    </p:spTree>
    <p:extLst>
      <p:ext uri="{BB962C8B-B14F-4D97-AF65-F5344CB8AC3E}">
        <p14:creationId xmlns:p14="http://schemas.microsoft.com/office/powerpoint/2010/main" val="33767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381A1888-E302-46E2-8794-60548DD62BB4}"/>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en-GB"/>
          </a:p>
        </p:txBody>
      </p:sp>
      <p:sp>
        <p:nvSpPr>
          <p:cNvPr id="3" name="Vertikaler Textplatzhalter 2">
            <a:extLst>
              <a:ext uri="{FF2B5EF4-FFF2-40B4-BE49-F238E27FC236}">
                <a16:creationId xmlns:a16="http://schemas.microsoft.com/office/drawing/2014/main" id="{5F1C9F12-E198-4017-9095-B2D110DECD76}"/>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28C2F92C-21FC-478A-8CF6-C5F29CB2667A}"/>
              </a:ext>
            </a:extLst>
          </p:cNvPr>
          <p:cNvSpPr>
            <a:spLocks noGrp="1"/>
          </p:cNvSpPr>
          <p:nvPr>
            <p:ph type="dt" sz="half" idx="10"/>
          </p:nvPr>
        </p:nvSpPr>
        <p:spPr/>
        <p:txBody>
          <a:bodyPr/>
          <a:lstStyle/>
          <a:p>
            <a:r>
              <a:rPr lang="en-US"/>
              <a:t>18. November 2019</a:t>
            </a:r>
            <a:endParaRPr lang="en-GB"/>
          </a:p>
        </p:txBody>
      </p:sp>
      <p:sp>
        <p:nvSpPr>
          <p:cNvPr id="5" name="Fußzeilenplatzhalter 4">
            <a:extLst>
              <a:ext uri="{FF2B5EF4-FFF2-40B4-BE49-F238E27FC236}">
                <a16:creationId xmlns:a16="http://schemas.microsoft.com/office/drawing/2014/main" id="{989BCA3F-6E61-4343-BE0E-FEF5C2600EFB}"/>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8D7214FA-DB5E-4CEA-8C56-55AF08A2B3A0}"/>
              </a:ext>
            </a:extLst>
          </p:cNvPr>
          <p:cNvSpPr>
            <a:spLocks noGrp="1"/>
          </p:cNvSpPr>
          <p:nvPr>
            <p:ph type="sldNum" sz="quarter" idx="12"/>
          </p:nvPr>
        </p:nvSpPr>
        <p:spPr/>
        <p:txBody>
          <a:bodyPr/>
          <a:lstStyle/>
          <a:p>
            <a:fld id="{87F86D19-8030-4717-8878-675310841B76}" type="slidenum">
              <a:rPr lang="en-GB" smtClean="0"/>
              <a:t>‹Nr.›</a:t>
            </a:fld>
            <a:endParaRPr lang="en-GB"/>
          </a:p>
        </p:txBody>
      </p:sp>
    </p:spTree>
    <p:extLst>
      <p:ext uri="{BB962C8B-B14F-4D97-AF65-F5344CB8AC3E}">
        <p14:creationId xmlns:p14="http://schemas.microsoft.com/office/powerpoint/2010/main" val="2801949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F3BBC-54FB-4CA7-8390-7AC7A59F9FF4}"/>
              </a:ext>
            </a:extLst>
          </p:cNvPr>
          <p:cNvSpPr>
            <a:spLocks noGrp="1"/>
          </p:cNvSpPr>
          <p:nvPr>
            <p:ph type="title"/>
          </p:nvPr>
        </p:nvSpPr>
        <p:spPr>
          <a:xfrm>
            <a:off x="347472" y="365125"/>
            <a:ext cx="11503152" cy="1325563"/>
          </a:xfrm>
        </p:spPr>
        <p:txBody>
          <a:bodyPr>
            <a:normAutofit/>
          </a:bodyPr>
          <a:lstStyle>
            <a:lvl1pPr>
              <a:defRPr sz="3600">
                <a:solidFill>
                  <a:srgbClr val="ABB800"/>
                </a:solidFill>
                <a:latin typeface="Arial" panose="020B0604020202020204" pitchFamily="34" charset="0"/>
                <a:cs typeface="Arial" panose="020B0604020202020204" pitchFamily="34" charset="0"/>
              </a:defRPr>
            </a:lvl1pPr>
          </a:lstStyle>
          <a:p>
            <a:r>
              <a:rPr lang="de-DE" dirty="0"/>
              <a:t>Mastertitelformat bearbeiten</a:t>
            </a:r>
            <a:endParaRPr lang="en-GB" dirty="0"/>
          </a:p>
        </p:txBody>
      </p:sp>
      <p:sp>
        <p:nvSpPr>
          <p:cNvPr id="3" name="Inhaltsplatzhalter 2">
            <a:extLst>
              <a:ext uri="{FF2B5EF4-FFF2-40B4-BE49-F238E27FC236}">
                <a16:creationId xmlns:a16="http://schemas.microsoft.com/office/drawing/2014/main" id="{598A3313-0190-451D-9092-B29E97751CBA}"/>
              </a:ext>
            </a:extLst>
          </p:cNvPr>
          <p:cNvSpPr>
            <a:spLocks noGrp="1"/>
          </p:cNvSpPr>
          <p:nvPr>
            <p:ph idx="1"/>
          </p:nvPr>
        </p:nvSpPr>
        <p:spPr>
          <a:xfrm>
            <a:off x="347472" y="1825625"/>
            <a:ext cx="11503152" cy="435133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5" name="Fußzeilenplatzhalter 4">
            <a:extLst>
              <a:ext uri="{FF2B5EF4-FFF2-40B4-BE49-F238E27FC236}">
                <a16:creationId xmlns:a16="http://schemas.microsoft.com/office/drawing/2014/main" id="{D19AAD3C-5864-4F2E-B899-FFDA099BA64A}"/>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GB"/>
          </a:p>
        </p:txBody>
      </p:sp>
      <p:sp>
        <p:nvSpPr>
          <p:cNvPr id="6" name="Foliennummernplatzhalter 5">
            <a:extLst>
              <a:ext uri="{FF2B5EF4-FFF2-40B4-BE49-F238E27FC236}">
                <a16:creationId xmlns:a16="http://schemas.microsoft.com/office/drawing/2014/main" id="{88BF81FC-2137-4E15-AC5F-1BC5DA946A05}"/>
              </a:ext>
            </a:extLst>
          </p:cNvPr>
          <p:cNvSpPr>
            <a:spLocks noGrp="1"/>
          </p:cNvSpPr>
          <p:nvPr>
            <p:ph type="sldNum" sz="quarter" idx="12"/>
          </p:nvPr>
        </p:nvSpPr>
        <p:spPr>
          <a:xfrm>
            <a:off x="8610600" y="6356350"/>
            <a:ext cx="3233928" cy="365125"/>
          </a:xfrm>
        </p:spPr>
        <p:txBody>
          <a:bodyPr/>
          <a:lstStyle>
            <a:lvl1pPr>
              <a:defRPr>
                <a:latin typeface="Arial" panose="020B0604020202020204" pitchFamily="34" charset="0"/>
                <a:cs typeface="Arial" panose="020B0604020202020204" pitchFamily="34" charset="0"/>
              </a:defRPr>
            </a:lvl1pPr>
          </a:lstStyle>
          <a:p>
            <a:fld id="{87F86D19-8030-4717-8878-675310841B76}" type="slidenum">
              <a:rPr lang="en-GB" smtClean="0"/>
              <a:pPr/>
              <a:t>‹Nr.›</a:t>
            </a:fld>
            <a:endParaRPr lang="en-GB" dirty="0"/>
          </a:p>
        </p:txBody>
      </p:sp>
      <p:pic>
        <p:nvPicPr>
          <p:cNvPr id="8" name="Grafik 9">
            <a:extLst>
              <a:ext uri="{FF2B5EF4-FFF2-40B4-BE49-F238E27FC236}">
                <a16:creationId xmlns:a16="http://schemas.microsoft.com/office/drawing/2014/main" id="{B382A18F-CDDA-436B-933C-4E96D4A41C81}"/>
              </a:ext>
            </a:extLst>
          </p:cNvPr>
          <p:cNvPicPr/>
          <p:nvPr userDrawn="1"/>
        </p:nvPicPr>
        <p:blipFill>
          <a:blip r:embed="rId2"/>
          <a:stretch/>
        </p:blipFill>
        <p:spPr>
          <a:xfrm>
            <a:off x="11173968" y="70848"/>
            <a:ext cx="922248" cy="922248"/>
          </a:xfrm>
          <a:prstGeom prst="rect">
            <a:avLst/>
          </a:prstGeom>
          <a:ln>
            <a:noFill/>
          </a:ln>
        </p:spPr>
      </p:pic>
      <p:grpSp>
        <p:nvGrpSpPr>
          <p:cNvPr id="9" name="Gruppieren 8">
            <a:extLst>
              <a:ext uri="{FF2B5EF4-FFF2-40B4-BE49-F238E27FC236}">
                <a16:creationId xmlns:a16="http://schemas.microsoft.com/office/drawing/2014/main" id="{1C68BDC2-1BC7-4EC4-A609-134A323D1E8E}"/>
              </a:ext>
            </a:extLst>
          </p:cNvPr>
          <p:cNvGrpSpPr/>
          <p:nvPr userDrawn="1"/>
        </p:nvGrpSpPr>
        <p:grpSpPr>
          <a:xfrm>
            <a:off x="9231309" y="574"/>
            <a:ext cx="1806234" cy="1047386"/>
            <a:chOff x="8536353" y="4738189"/>
            <a:chExt cx="3655647" cy="2119811"/>
          </a:xfrm>
        </p:grpSpPr>
        <p:pic>
          <p:nvPicPr>
            <p:cNvPr id="10" name="Picture 6">
              <a:extLst>
                <a:ext uri="{FF2B5EF4-FFF2-40B4-BE49-F238E27FC236}">
                  <a16:creationId xmlns:a16="http://schemas.microsoft.com/office/drawing/2014/main" id="{6E2EB50A-4383-4F95-8BBC-CBD0198329F9}"/>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r="47768"/>
            <a:stretch/>
          </p:blipFill>
          <p:spPr bwMode="auto">
            <a:xfrm>
              <a:off x="10203578" y="4874714"/>
              <a:ext cx="1988422" cy="1983286"/>
            </a:xfrm>
            <a:prstGeom prst="rect">
              <a:avLst/>
            </a:prstGeom>
            <a:noFill/>
            <a:ln w="9525">
              <a:noFill/>
              <a:round/>
              <a:headEnd/>
              <a:tailEnd/>
            </a:ln>
          </p:spPr>
        </p:pic>
        <p:pic>
          <p:nvPicPr>
            <p:cNvPr id="11" name="Picture 6">
              <a:extLst>
                <a:ext uri="{FF2B5EF4-FFF2-40B4-BE49-F238E27FC236}">
                  <a16:creationId xmlns:a16="http://schemas.microsoft.com/office/drawing/2014/main" id="{2B19120C-C7FD-47AE-84ED-C7341766604E}"/>
                </a:ext>
              </a:extLst>
            </p:cNvPr>
            <p:cNvPicPr>
              <a:picLocks noChangeAspect="1" noChangeArrowheads="1"/>
            </p:cNvPicPr>
            <p:nvPr/>
          </p:nvPicPr>
          <p:blipFill rotWithShape="1">
            <a:blip r:embed="rId3" cstate="hqprint">
              <a:duotone>
                <a:schemeClr val="bg2">
                  <a:shade val="45000"/>
                  <a:satMod val="135000"/>
                </a:schemeClr>
                <a:prstClr val="white"/>
              </a:duotone>
              <a:extLst>
                <a:ext uri="{28A0092B-C50C-407E-A947-70E740481C1C}">
                  <a14:useLocalDpi xmlns:a14="http://schemas.microsoft.com/office/drawing/2010/main" val="0"/>
                </a:ext>
              </a:extLst>
            </a:blip>
            <a:srcRect l="53567"/>
            <a:stretch/>
          </p:blipFill>
          <p:spPr bwMode="auto">
            <a:xfrm>
              <a:off x="8536353" y="4738189"/>
              <a:ext cx="1767654" cy="1983286"/>
            </a:xfrm>
            <a:prstGeom prst="rect">
              <a:avLst/>
            </a:prstGeom>
            <a:noFill/>
            <a:ln w="9525">
              <a:noFill/>
              <a:round/>
              <a:headEnd/>
              <a:tailEnd/>
            </a:ln>
          </p:spPr>
        </p:pic>
      </p:grpSp>
    </p:spTree>
    <p:extLst>
      <p:ext uri="{BB962C8B-B14F-4D97-AF65-F5344CB8AC3E}">
        <p14:creationId xmlns:p14="http://schemas.microsoft.com/office/powerpoint/2010/main" val="3180247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4A6E6F-2FF1-4221-A50A-5B22F85907A7}"/>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GB"/>
          </a:p>
        </p:txBody>
      </p:sp>
      <p:sp>
        <p:nvSpPr>
          <p:cNvPr id="3" name="Textplatzhalter 2">
            <a:extLst>
              <a:ext uri="{FF2B5EF4-FFF2-40B4-BE49-F238E27FC236}">
                <a16:creationId xmlns:a16="http://schemas.microsoft.com/office/drawing/2014/main" id="{1DBCA763-4392-4980-81EF-A1B75B0C78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B1A4413B-333C-4E31-9101-17D83B878F0B}"/>
              </a:ext>
            </a:extLst>
          </p:cNvPr>
          <p:cNvSpPr>
            <a:spLocks noGrp="1"/>
          </p:cNvSpPr>
          <p:nvPr>
            <p:ph type="dt" sz="half" idx="10"/>
          </p:nvPr>
        </p:nvSpPr>
        <p:spPr/>
        <p:txBody>
          <a:bodyPr/>
          <a:lstStyle/>
          <a:p>
            <a:r>
              <a:rPr lang="en-US"/>
              <a:t>18. November 2019</a:t>
            </a:r>
            <a:endParaRPr lang="en-GB"/>
          </a:p>
        </p:txBody>
      </p:sp>
      <p:sp>
        <p:nvSpPr>
          <p:cNvPr id="5" name="Fußzeilenplatzhalter 4">
            <a:extLst>
              <a:ext uri="{FF2B5EF4-FFF2-40B4-BE49-F238E27FC236}">
                <a16:creationId xmlns:a16="http://schemas.microsoft.com/office/drawing/2014/main" id="{EF67A6B6-9F00-43E0-A8EB-40C19E9CE62D}"/>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31005A81-B6A1-48D9-904A-7E9A20580223}"/>
              </a:ext>
            </a:extLst>
          </p:cNvPr>
          <p:cNvSpPr>
            <a:spLocks noGrp="1"/>
          </p:cNvSpPr>
          <p:nvPr>
            <p:ph type="sldNum" sz="quarter" idx="12"/>
          </p:nvPr>
        </p:nvSpPr>
        <p:spPr/>
        <p:txBody>
          <a:bodyPr/>
          <a:lstStyle/>
          <a:p>
            <a:fld id="{87F86D19-8030-4717-8878-675310841B76}" type="slidenum">
              <a:rPr lang="en-GB" smtClean="0"/>
              <a:t>‹Nr.›</a:t>
            </a:fld>
            <a:endParaRPr lang="en-GB"/>
          </a:p>
        </p:txBody>
      </p:sp>
    </p:spTree>
    <p:extLst>
      <p:ext uri="{BB962C8B-B14F-4D97-AF65-F5344CB8AC3E}">
        <p14:creationId xmlns:p14="http://schemas.microsoft.com/office/powerpoint/2010/main" val="2331737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FE084D-57FF-4738-B7DB-3C39ADE3F95C}"/>
              </a:ext>
            </a:extLst>
          </p:cNvPr>
          <p:cNvSpPr>
            <a:spLocks noGrp="1"/>
          </p:cNvSpPr>
          <p:nvPr>
            <p:ph type="title"/>
          </p:nvPr>
        </p:nvSpPr>
        <p:spPr/>
        <p:txBody>
          <a:bodyPr/>
          <a:lstStyle/>
          <a:p>
            <a:r>
              <a:rPr lang="de-DE"/>
              <a:t>Mastertitelformat bearbeiten</a:t>
            </a:r>
            <a:endParaRPr lang="en-GB"/>
          </a:p>
        </p:txBody>
      </p:sp>
      <p:sp>
        <p:nvSpPr>
          <p:cNvPr id="3" name="Inhaltsplatzhalter 2">
            <a:extLst>
              <a:ext uri="{FF2B5EF4-FFF2-40B4-BE49-F238E27FC236}">
                <a16:creationId xmlns:a16="http://schemas.microsoft.com/office/drawing/2014/main" id="{1E4B5BB7-0F91-45C4-8A7B-29097588B36A}"/>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Inhaltsplatzhalter 3">
            <a:extLst>
              <a:ext uri="{FF2B5EF4-FFF2-40B4-BE49-F238E27FC236}">
                <a16:creationId xmlns:a16="http://schemas.microsoft.com/office/drawing/2014/main" id="{0032718F-1280-4944-BC0A-53ABBF41B6AC}"/>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Datumsplatzhalter 4">
            <a:extLst>
              <a:ext uri="{FF2B5EF4-FFF2-40B4-BE49-F238E27FC236}">
                <a16:creationId xmlns:a16="http://schemas.microsoft.com/office/drawing/2014/main" id="{29B0E99D-EF9D-4BFA-9BE4-02A62B389EF4}"/>
              </a:ext>
            </a:extLst>
          </p:cNvPr>
          <p:cNvSpPr>
            <a:spLocks noGrp="1"/>
          </p:cNvSpPr>
          <p:nvPr>
            <p:ph type="dt" sz="half" idx="10"/>
          </p:nvPr>
        </p:nvSpPr>
        <p:spPr/>
        <p:txBody>
          <a:bodyPr/>
          <a:lstStyle/>
          <a:p>
            <a:r>
              <a:rPr lang="en-US"/>
              <a:t>18. November 2019</a:t>
            </a:r>
            <a:endParaRPr lang="en-GB"/>
          </a:p>
        </p:txBody>
      </p:sp>
      <p:sp>
        <p:nvSpPr>
          <p:cNvPr id="6" name="Fußzeilenplatzhalter 5">
            <a:extLst>
              <a:ext uri="{FF2B5EF4-FFF2-40B4-BE49-F238E27FC236}">
                <a16:creationId xmlns:a16="http://schemas.microsoft.com/office/drawing/2014/main" id="{A552D7A9-B3FC-4FA1-98C7-CE4A4A4D6145}"/>
              </a:ext>
            </a:extLst>
          </p:cNvPr>
          <p:cNvSpPr>
            <a:spLocks noGrp="1"/>
          </p:cNvSpPr>
          <p:nvPr>
            <p:ph type="ftr" sz="quarter" idx="11"/>
          </p:nvPr>
        </p:nvSpPr>
        <p:spPr/>
        <p:txBody>
          <a:bodyPr/>
          <a:lstStyle/>
          <a:p>
            <a:endParaRPr lang="en-GB"/>
          </a:p>
        </p:txBody>
      </p:sp>
      <p:sp>
        <p:nvSpPr>
          <p:cNvPr id="7" name="Foliennummernplatzhalter 6">
            <a:extLst>
              <a:ext uri="{FF2B5EF4-FFF2-40B4-BE49-F238E27FC236}">
                <a16:creationId xmlns:a16="http://schemas.microsoft.com/office/drawing/2014/main" id="{3DB2556D-C637-4D31-B0F3-E82BF63E300D}"/>
              </a:ext>
            </a:extLst>
          </p:cNvPr>
          <p:cNvSpPr>
            <a:spLocks noGrp="1"/>
          </p:cNvSpPr>
          <p:nvPr>
            <p:ph type="sldNum" sz="quarter" idx="12"/>
          </p:nvPr>
        </p:nvSpPr>
        <p:spPr/>
        <p:txBody>
          <a:bodyPr/>
          <a:lstStyle/>
          <a:p>
            <a:fld id="{87F86D19-8030-4717-8878-675310841B76}" type="slidenum">
              <a:rPr lang="en-GB" smtClean="0"/>
              <a:t>‹Nr.›</a:t>
            </a:fld>
            <a:endParaRPr lang="en-GB"/>
          </a:p>
        </p:txBody>
      </p:sp>
    </p:spTree>
    <p:extLst>
      <p:ext uri="{BB962C8B-B14F-4D97-AF65-F5344CB8AC3E}">
        <p14:creationId xmlns:p14="http://schemas.microsoft.com/office/powerpoint/2010/main" val="3783185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B3CD9B-E83F-48DB-9D78-D51C2EC5EFEC}"/>
              </a:ext>
            </a:extLst>
          </p:cNvPr>
          <p:cNvSpPr>
            <a:spLocks noGrp="1"/>
          </p:cNvSpPr>
          <p:nvPr>
            <p:ph type="title"/>
          </p:nvPr>
        </p:nvSpPr>
        <p:spPr>
          <a:xfrm>
            <a:off x="839788" y="365125"/>
            <a:ext cx="10515600" cy="1325563"/>
          </a:xfrm>
        </p:spPr>
        <p:txBody>
          <a:bodyPr/>
          <a:lstStyle/>
          <a:p>
            <a:r>
              <a:rPr lang="de-DE"/>
              <a:t>Mastertitelformat bearbeiten</a:t>
            </a:r>
            <a:endParaRPr lang="en-GB"/>
          </a:p>
        </p:txBody>
      </p:sp>
      <p:sp>
        <p:nvSpPr>
          <p:cNvPr id="3" name="Textplatzhalter 2">
            <a:extLst>
              <a:ext uri="{FF2B5EF4-FFF2-40B4-BE49-F238E27FC236}">
                <a16:creationId xmlns:a16="http://schemas.microsoft.com/office/drawing/2014/main" id="{C9A33437-4CF9-4DE6-BFB7-163F1EB772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AEB5C93F-F891-4712-A992-DDCE2866E759}"/>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Textplatzhalter 4">
            <a:extLst>
              <a:ext uri="{FF2B5EF4-FFF2-40B4-BE49-F238E27FC236}">
                <a16:creationId xmlns:a16="http://schemas.microsoft.com/office/drawing/2014/main" id="{B94E4D69-B710-479C-9558-CC935ED79D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E869C7B-DDD9-425C-907F-10BA271444CE}"/>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7" name="Datumsplatzhalter 6">
            <a:extLst>
              <a:ext uri="{FF2B5EF4-FFF2-40B4-BE49-F238E27FC236}">
                <a16:creationId xmlns:a16="http://schemas.microsoft.com/office/drawing/2014/main" id="{FC0DA650-8C59-4AA8-A6FA-7505337DE40F}"/>
              </a:ext>
            </a:extLst>
          </p:cNvPr>
          <p:cNvSpPr>
            <a:spLocks noGrp="1"/>
          </p:cNvSpPr>
          <p:nvPr>
            <p:ph type="dt" sz="half" idx="10"/>
          </p:nvPr>
        </p:nvSpPr>
        <p:spPr/>
        <p:txBody>
          <a:bodyPr/>
          <a:lstStyle/>
          <a:p>
            <a:r>
              <a:rPr lang="en-US"/>
              <a:t>18. November 2019</a:t>
            </a:r>
            <a:endParaRPr lang="en-GB"/>
          </a:p>
        </p:txBody>
      </p:sp>
      <p:sp>
        <p:nvSpPr>
          <p:cNvPr id="8" name="Fußzeilenplatzhalter 7">
            <a:extLst>
              <a:ext uri="{FF2B5EF4-FFF2-40B4-BE49-F238E27FC236}">
                <a16:creationId xmlns:a16="http://schemas.microsoft.com/office/drawing/2014/main" id="{E253B24B-F2B1-49B3-852D-5FD59FFC5E4F}"/>
              </a:ext>
            </a:extLst>
          </p:cNvPr>
          <p:cNvSpPr>
            <a:spLocks noGrp="1"/>
          </p:cNvSpPr>
          <p:nvPr>
            <p:ph type="ftr" sz="quarter" idx="11"/>
          </p:nvPr>
        </p:nvSpPr>
        <p:spPr/>
        <p:txBody>
          <a:bodyPr/>
          <a:lstStyle/>
          <a:p>
            <a:endParaRPr lang="en-GB"/>
          </a:p>
        </p:txBody>
      </p:sp>
      <p:sp>
        <p:nvSpPr>
          <p:cNvPr id="9" name="Foliennummernplatzhalter 8">
            <a:extLst>
              <a:ext uri="{FF2B5EF4-FFF2-40B4-BE49-F238E27FC236}">
                <a16:creationId xmlns:a16="http://schemas.microsoft.com/office/drawing/2014/main" id="{07B66364-7330-42EE-B003-0F862A73DD75}"/>
              </a:ext>
            </a:extLst>
          </p:cNvPr>
          <p:cNvSpPr>
            <a:spLocks noGrp="1"/>
          </p:cNvSpPr>
          <p:nvPr>
            <p:ph type="sldNum" sz="quarter" idx="12"/>
          </p:nvPr>
        </p:nvSpPr>
        <p:spPr/>
        <p:txBody>
          <a:bodyPr/>
          <a:lstStyle/>
          <a:p>
            <a:fld id="{87F86D19-8030-4717-8878-675310841B76}" type="slidenum">
              <a:rPr lang="en-GB" smtClean="0"/>
              <a:t>‹Nr.›</a:t>
            </a:fld>
            <a:endParaRPr lang="en-GB"/>
          </a:p>
        </p:txBody>
      </p:sp>
    </p:spTree>
    <p:extLst>
      <p:ext uri="{BB962C8B-B14F-4D97-AF65-F5344CB8AC3E}">
        <p14:creationId xmlns:p14="http://schemas.microsoft.com/office/powerpoint/2010/main" val="2924545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59309F-3256-4186-B7EF-7CAACDE2718C}"/>
              </a:ext>
            </a:extLst>
          </p:cNvPr>
          <p:cNvSpPr>
            <a:spLocks noGrp="1"/>
          </p:cNvSpPr>
          <p:nvPr>
            <p:ph type="title"/>
          </p:nvPr>
        </p:nvSpPr>
        <p:spPr/>
        <p:txBody>
          <a:bodyPr/>
          <a:lstStyle/>
          <a:p>
            <a:r>
              <a:rPr lang="de-DE"/>
              <a:t>Mastertitelformat bearbeiten</a:t>
            </a:r>
            <a:endParaRPr lang="en-GB"/>
          </a:p>
        </p:txBody>
      </p:sp>
      <p:sp>
        <p:nvSpPr>
          <p:cNvPr id="3" name="Datumsplatzhalter 2">
            <a:extLst>
              <a:ext uri="{FF2B5EF4-FFF2-40B4-BE49-F238E27FC236}">
                <a16:creationId xmlns:a16="http://schemas.microsoft.com/office/drawing/2014/main" id="{9E9C7854-A248-4273-8085-BFF79AC71FBA}"/>
              </a:ext>
            </a:extLst>
          </p:cNvPr>
          <p:cNvSpPr>
            <a:spLocks noGrp="1"/>
          </p:cNvSpPr>
          <p:nvPr>
            <p:ph type="dt" sz="half" idx="10"/>
          </p:nvPr>
        </p:nvSpPr>
        <p:spPr/>
        <p:txBody>
          <a:bodyPr/>
          <a:lstStyle/>
          <a:p>
            <a:r>
              <a:rPr lang="en-US"/>
              <a:t>18. November 2019</a:t>
            </a:r>
            <a:endParaRPr lang="en-GB"/>
          </a:p>
        </p:txBody>
      </p:sp>
      <p:sp>
        <p:nvSpPr>
          <p:cNvPr id="4" name="Fußzeilenplatzhalter 3">
            <a:extLst>
              <a:ext uri="{FF2B5EF4-FFF2-40B4-BE49-F238E27FC236}">
                <a16:creationId xmlns:a16="http://schemas.microsoft.com/office/drawing/2014/main" id="{7AFC5F90-33A0-4D25-BD41-CAECC18CE7D8}"/>
              </a:ext>
            </a:extLst>
          </p:cNvPr>
          <p:cNvSpPr>
            <a:spLocks noGrp="1"/>
          </p:cNvSpPr>
          <p:nvPr>
            <p:ph type="ftr" sz="quarter" idx="11"/>
          </p:nvPr>
        </p:nvSpPr>
        <p:spPr/>
        <p:txBody>
          <a:bodyPr/>
          <a:lstStyle/>
          <a:p>
            <a:endParaRPr lang="en-GB"/>
          </a:p>
        </p:txBody>
      </p:sp>
      <p:sp>
        <p:nvSpPr>
          <p:cNvPr id="5" name="Foliennummernplatzhalter 4">
            <a:extLst>
              <a:ext uri="{FF2B5EF4-FFF2-40B4-BE49-F238E27FC236}">
                <a16:creationId xmlns:a16="http://schemas.microsoft.com/office/drawing/2014/main" id="{D4C5B3A8-8E90-4B81-B021-26D01A986186}"/>
              </a:ext>
            </a:extLst>
          </p:cNvPr>
          <p:cNvSpPr>
            <a:spLocks noGrp="1"/>
          </p:cNvSpPr>
          <p:nvPr>
            <p:ph type="sldNum" sz="quarter" idx="12"/>
          </p:nvPr>
        </p:nvSpPr>
        <p:spPr/>
        <p:txBody>
          <a:bodyPr/>
          <a:lstStyle/>
          <a:p>
            <a:fld id="{87F86D19-8030-4717-8878-675310841B76}" type="slidenum">
              <a:rPr lang="en-GB" smtClean="0"/>
              <a:t>‹Nr.›</a:t>
            </a:fld>
            <a:endParaRPr lang="en-GB"/>
          </a:p>
        </p:txBody>
      </p:sp>
    </p:spTree>
    <p:extLst>
      <p:ext uri="{BB962C8B-B14F-4D97-AF65-F5344CB8AC3E}">
        <p14:creationId xmlns:p14="http://schemas.microsoft.com/office/powerpoint/2010/main" val="1932240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43451FC-9B8E-448B-85BF-07E440782D34}"/>
              </a:ext>
            </a:extLst>
          </p:cNvPr>
          <p:cNvSpPr>
            <a:spLocks noGrp="1"/>
          </p:cNvSpPr>
          <p:nvPr>
            <p:ph type="dt" sz="half" idx="10"/>
          </p:nvPr>
        </p:nvSpPr>
        <p:spPr/>
        <p:txBody>
          <a:bodyPr/>
          <a:lstStyle/>
          <a:p>
            <a:r>
              <a:rPr lang="en-US"/>
              <a:t>18. November 2019</a:t>
            </a:r>
            <a:endParaRPr lang="en-GB"/>
          </a:p>
        </p:txBody>
      </p:sp>
      <p:sp>
        <p:nvSpPr>
          <p:cNvPr id="3" name="Fußzeilenplatzhalter 2">
            <a:extLst>
              <a:ext uri="{FF2B5EF4-FFF2-40B4-BE49-F238E27FC236}">
                <a16:creationId xmlns:a16="http://schemas.microsoft.com/office/drawing/2014/main" id="{DB5A9A8E-E214-42B6-9DC9-FCC28341464C}"/>
              </a:ext>
            </a:extLst>
          </p:cNvPr>
          <p:cNvSpPr>
            <a:spLocks noGrp="1"/>
          </p:cNvSpPr>
          <p:nvPr>
            <p:ph type="ftr" sz="quarter" idx="11"/>
          </p:nvPr>
        </p:nvSpPr>
        <p:spPr/>
        <p:txBody>
          <a:bodyPr/>
          <a:lstStyle/>
          <a:p>
            <a:endParaRPr lang="en-GB"/>
          </a:p>
        </p:txBody>
      </p:sp>
      <p:sp>
        <p:nvSpPr>
          <p:cNvPr id="4" name="Foliennummernplatzhalter 3">
            <a:extLst>
              <a:ext uri="{FF2B5EF4-FFF2-40B4-BE49-F238E27FC236}">
                <a16:creationId xmlns:a16="http://schemas.microsoft.com/office/drawing/2014/main" id="{C78DD90A-025B-4203-B48B-4D1AE436428B}"/>
              </a:ext>
            </a:extLst>
          </p:cNvPr>
          <p:cNvSpPr>
            <a:spLocks noGrp="1"/>
          </p:cNvSpPr>
          <p:nvPr>
            <p:ph type="sldNum" sz="quarter" idx="12"/>
          </p:nvPr>
        </p:nvSpPr>
        <p:spPr/>
        <p:txBody>
          <a:bodyPr/>
          <a:lstStyle/>
          <a:p>
            <a:fld id="{87F86D19-8030-4717-8878-675310841B76}" type="slidenum">
              <a:rPr lang="en-GB" smtClean="0"/>
              <a:t>‹Nr.›</a:t>
            </a:fld>
            <a:endParaRPr lang="en-GB"/>
          </a:p>
        </p:txBody>
      </p:sp>
    </p:spTree>
    <p:extLst>
      <p:ext uri="{BB962C8B-B14F-4D97-AF65-F5344CB8AC3E}">
        <p14:creationId xmlns:p14="http://schemas.microsoft.com/office/powerpoint/2010/main" val="304247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A84760-43E7-48CD-822F-5E7FA1B523A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GB"/>
          </a:p>
        </p:txBody>
      </p:sp>
      <p:sp>
        <p:nvSpPr>
          <p:cNvPr id="3" name="Inhaltsplatzhalter 2">
            <a:extLst>
              <a:ext uri="{FF2B5EF4-FFF2-40B4-BE49-F238E27FC236}">
                <a16:creationId xmlns:a16="http://schemas.microsoft.com/office/drawing/2014/main" id="{5210E620-CD34-4695-AD1E-B1C936BBD1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Textplatzhalter 3">
            <a:extLst>
              <a:ext uri="{FF2B5EF4-FFF2-40B4-BE49-F238E27FC236}">
                <a16:creationId xmlns:a16="http://schemas.microsoft.com/office/drawing/2014/main" id="{ABAB39B2-C106-47E8-B754-E5494F58A3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0C0B924-9AAE-4B27-8424-100FA85457F4}"/>
              </a:ext>
            </a:extLst>
          </p:cNvPr>
          <p:cNvSpPr>
            <a:spLocks noGrp="1"/>
          </p:cNvSpPr>
          <p:nvPr>
            <p:ph type="dt" sz="half" idx="10"/>
          </p:nvPr>
        </p:nvSpPr>
        <p:spPr/>
        <p:txBody>
          <a:bodyPr/>
          <a:lstStyle/>
          <a:p>
            <a:r>
              <a:rPr lang="en-US"/>
              <a:t>18. November 2019</a:t>
            </a:r>
            <a:endParaRPr lang="en-GB"/>
          </a:p>
        </p:txBody>
      </p:sp>
      <p:sp>
        <p:nvSpPr>
          <p:cNvPr id="6" name="Fußzeilenplatzhalter 5">
            <a:extLst>
              <a:ext uri="{FF2B5EF4-FFF2-40B4-BE49-F238E27FC236}">
                <a16:creationId xmlns:a16="http://schemas.microsoft.com/office/drawing/2014/main" id="{3DC5C117-079C-4400-A24F-5739B372B0AF}"/>
              </a:ext>
            </a:extLst>
          </p:cNvPr>
          <p:cNvSpPr>
            <a:spLocks noGrp="1"/>
          </p:cNvSpPr>
          <p:nvPr>
            <p:ph type="ftr" sz="quarter" idx="11"/>
          </p:nvPr>
        </p:nvSpPr>
        <p:spPr/>
        <p:txBody>
          <a:bodyPr/>
          <a:lstStyle/>
          <a:p>
            <a:endParaRPr lang="en-GB"/>
          </a:p>
        </p:txBody>
      </p:sp>
      <p:sp>
        <p:nvSpPr>
          <p:cNvPr id="7" name="Foliennummernplatzhalter 6">
            <a:extLst>
              <a:ext uri="{FF2B5EF4-FFF2-40B4-BE49-F238E27FC236}">
                <a16:creationId xmlns:a16="http://schemas.microsoft.com/office/drawing/2014/main" id="{279E699D-E02E-4577-B391-93B2F30EB41D}"/>
              </a:ext>
            </a:extLst>
          </p:cNvPr>
          <p:cNvSpPr>
            <a:spLocks noGrp="1"/>
          </p:cNvSpPr>
          <p:nvPr>
            <p:ph type="sldNum" sz="quarter" idx="12"/>
          </p:nvPr>
        </p:nvSpPr>
        <p:spPr/>
        <p:txBody>
          <a:bodyPr/>
          <a:lstStyle/>
          <a:p>
            <a:fld id="{87F86D19-8030-4717-8878-675310841B76}" type="slidenum">
              <a:rPr lang="en-GB" smtClean="0"/>
              <a:t>‹Nr.›</a:t>
            </a:fld>
            <a:endParaRPr lang="en-GB"/>
          </a:p>
        </p:txBody>
      </p:sp>
    </p:spTree>
    <p:extLst>
      <p:ext uri="{BB962C8B-B14F-4D97-AF65-F5344CB8AC3E}">
        <p14:creationId xmlns:p14="http://schemas.microsoft.com/office/powerpoint/2010/main" val="2763473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3AB16F-1B3A-4A82-B659-DE77BD8132F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GB"/>
          </a:p>
        </p:txBody>
      </p:sp>
      <p:sp>
        <p:nvSpPr>
          <p:cNvPr id="3" name="Bildplatzhalter 2">
            <a:extLst>
              <a:ext uri="{FF2B5EF4-FFF2-40B4-BE49-F238E27FC236}">
                <a16:creationId xmlns:a16="http://schemas.microsoft.com/office/drawing/2014/main" id="{09E2BDEB-D025-47FB-A774-2F94207645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platzhalter 3">
            <a:extLst>
              <a:ext uri="{FF2B5EF4-FFF2-40B4-BE49-F238E27FC236}">
                <a16:creationId xmlns:a16="http://schemas.microsoft.com/office/drawing/2014/main" id="{7B4B7C57-40BD-42FD-B3A3-0DC4E5A482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BFA6A30D-743A-4B6D-8E33-E26CA094EF36}"/>
              </a:ext>
            </a:extLst>
          </p:cNvPr>
          <p:cNvSpPr>
            <a:spLocks noGrp="1"/>
          </p:cNvSpPr>
          <p:nvPr>
            <p:ph type="dt" sz="half" idx="10"/>
          </p:nvPr>
        </p:nvSpPr>
        <p:spPr/>
        <p:txBody>
          <a:bodyPr/>
          <a:lstStyle/>
          <a:p>
            <a:r>
              <a:rPr lang="en-US"/>
              <a:t>18. November 2019</a:t>
            </a:r>
            <a:endParaRPr lang="en-GB"/>
          </a:p>
        </p:txBody>
      </p:sp>
      <p:sp>
        <p:nvSpPr>
          <p:cNvPr id="6" name="Fußzeilenplatzhalter 5">
            <a:extLst>
              <a:ext uri="{FF2B5EF4-FFF2-40B4-BE49-F238E27FC236}">
                <a16:creationId xmlns:a16="http://schemas.microsoft.com/office/drawing/2014/main" id="{A034C148-D3BB-4C6F-81DF-CAFC2A6A6398}"/>
              </a:ext>
            </a:extLst>
          </p:cNvPr>
          <p:cNvSpPr>
            <a:spLocks noGrp="1"/>
          </p:cNvSpPr>
          <p:nvPr>
            <p:ph type="ftr" sz="quarter" idx="11"/>
          </p:nvPr>
        </p:nvSpPr>
        <p:spPr/>
        <p:txBody>
          <a:bodyPr/>
          <a:lstStyle/>
          <a:p>
            <a:endParaRPr lang="en-GB"/>
          </a:p>
        </p:txBody>
      </p:sp>
      <p:sp>
        <p:nvSpPr>
          <p:cNvPr id="7" name="Foliennummernplatzhalter 6">
            <a:extLst>
              <a:ext uri="{FF2B5EF4-FFF2-40B4-BE49-F238E27FC236}">
                <a16:creationId xmlns:a16="http://schemas.microsoft.com/office/drawing/2014/main" id="{1BBD3F7A-8179-406D-950E-4C7A710FDF97}"/>
              </a:ext>
            </a:extLst>
          </p:cNvPr>
          <p:cNvSpPr>
            <a:spLocks noGrp="1"/>
          </p:cNvSpPr>
          <p:nvPr>
            <p:ph type="sldNum" sz="quarter" idx="12"/>
          </p:nvPr>
        </p:nvSpPr>
        <p:spPr/>
        <p:txBody>
          <a:bodyPr/>
          <a:lstStyle/>
          <a:p>
            <a:fld id="{87F86D19-8030-4717-8878-675310841B76}" type="slidenum">
              <a:rPr lang="en-GB" smtClean="0"/>
              <a:t>‹Nr.›</a:t>
            </a:fld>
            <a:endParaRPr lang="en-GB"/>
          </a:p>
        </p:txBody>
      </p:sp>
    </p:spTree>
    <p:extLst>
      <p:ext uri="{BB962C8B-B14F-4D97-AF65-F5344CB8AC3E}">
        <p14:creationId xmlns:p14="http://schemas.microsoft.com/office/powerpoint/2010/main" val="2977057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074388B-0F28-464B-800B-E0551EE8F1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GB"/>
          </a:p>
        </p:txBody>
      </p:sp>
      <p:sp>
        <p:nvSpPr>
          <p:cNvPr id="3" name="Textplatzhalter 2">
            <a:extLst>
              <a:ext uri="{FF2B5EF4-FFF2-40B4-BE49-F238E27FC236}">
                <a16:creationId xmlns:a16="http://schemas.microsoft.com/office/drawing/2014/main" id="{657F094D-0DE5-4318-81D9-1CA8CEE488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4ECA444B-0144-46D5-8537-A3E515FFC4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18. November 2019</a:t>
            </a:r>
            <a:endParaRPr lang="en-GB"/>
          </a:p>
        </p:txBody>
      </p:sp>
      <p:sp>
        <p:nvSpPr>
          <p:cNvPr id="5" name="Fußzeilenplatzhalter 4">
            <a:extLst>
              <a:ext uri="{FF2B5EF4-FFF2-40B4-BE49-F238E27FC236}">
                <a16:creationId xmlns:a16="http://schemas.microsoft.com/office/drawing/2014/main" id="{3CF7B817-1688-4C12-89FC-DD96437DC1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Foliennummernplatzhalter 5">
            <a:extLst>
              <a:ext uri="{FF2B5EF4-FFF2-40B4-BE49-F238E27FC236}">
                <a16:creationId xmlns:a16="http://schemas.microsoft.com/office/drawing/2014/main" id="{1636DB7B-758B-4F11-AD93-9BD8A3749A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F86D19-8030-4717-8878-675310841B76}" type="slidenum">
              <a:rPr lang="en-GB" smtClean="0"/>
              <a:t>‹Nr.›</a:t>
            </a:fld>
            <a:endParaRPr lang="en-GB"/>
          </a:p>
        </p:txBody>
      </p:sp>
    </p:spTree>
    <p:extLst>
      <p:ext uri="{BB962C8B-B14F-4D97-AF65-F5344CB8AC3E}">
        <p14:creationId xmlns:p14="http://schemas.microsoft.com/office/powerpoint/2010/main" val="13830832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10.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45.jp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9.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ieren 9">
            <a:extLst>
              <a:ext uri="{FF2B5EF4-FFF2-40B4-BE49-F238E27FC236}">
                <a16:creationId xmlns:a16="http://schemas.microsoft.com/office/drawing/2014/main" id="{EE9D04E0-022A-4B8B-80A0-32E1BE688807}"/>
              </a:ext>
            </a:extLst>
          </p:cNvPr>
          <p:cNvGrpSpPr/>
          <p:nvPr/>
        </p:nvGrpSpPr>
        <p:grpSpPr>
          <a:xfrm>
            <a:off x="8284181" y="-54290"/>
            <a:ext cx="2365346" cy="1371600"/>
            <a:chOff x="8536353" y="4738189"/>
            <a:chExt cx="3655647" cy="2119811"/>
          </a:xfrm>
        </p:grpSpPr>
        <p:pic>
          <p:nvPicPr>
            <p:cNvPr id="15" name="Picture 6">
              <a:extLst>
                <a:ext uri="{FF2B5EF4-FFF2-40B4-BE49-F238E27FC236}">
                  <a16:creationId xmlns:a16="http://schemas.microsoft.com/office/drawing/2014/main" id="{3352579A-80D7-460B-94CF-9F1135E91AFA}"/>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r="47768"/>
            <a:stretch/>
          </p:blipFill>
          <p:spPr bwMode="auto">
            <a:xfrm>
              <a:off x="10203578" y="4874714"/>
              <a:ext cx="1988422" cy="1983286"/>
            </a:xfrm>
            <a:prstGeom prst="rect">
              <a:avLst/>
            </a:prstGeom>
            <a:noFill/>
            <a:ln w="9525">
              <a:noFill/>
              <a:round/>
              <a:headEnd/>
              <a:tailEnd/>
            </a:ln>
          </p:spPr>
        </p:pic>
        <p:pic>
          <p:nvPicPr>
            <p:cNvPr id="17" name="Picture 6">
              <a:extLst>
                <a:ext uri="{FF2B5EF4-FFF2-40B4-BE49-F238E27FC236}">
                  <a16:creationId xmlns:a16="http://schemas.microsoft.com/office/drawing/2014/main" id="{145E7907-DC3A-4D65-99EF-1C905C9E96F8}"/>
                </a:ext>
              </a:extLst>
            </p:cNvPr>
            <p:cNvPicPr>
              <a:picLocks noChangeAspect="1" noChangeArrowheads="1"/>
            </p:cNvPicPr>
            <p:nvPr/>
          </p:nvPicPr>
          <p:blipFill rotWithShape="1">
            <a:blip r:embed="rId3" cstate="hqprint">
              <a:duotone>
                <a:schemeClr val="bg2">
                  <a:shade val="45000"/>
                  <a:satMod val="135000"/>
                </a:schemeClr>
                <a:prstClr val="white"/>
              </a:duotone>
              <a:extLst>
                <a:ext uri="{28A0092B-C50C-407E-A947-70E740481C1C}">
                  <a14:useLocalDpi xmlns:a14="http://schemas.microsoft.com/office/drawing/2010/main" val="0"/>
                </a:ext>
              </a:extLst>
            </a:blip>
            <a:srcRect l="53567"/>
            <a:stretch/>
          </p:blipFill>
          <p:spPr bwMode="auto">
            <a:xfrm>
              <a:off x="8536353" y="4738189"/>
              <a:ext cx="1767654" cy="1983286"/>
            </a:xfrm>
            <a:prstGeom prst="rect">
              <a:avLst/>
            </a:prstGeom>
            <a:noFill/>
            <a:ln w="9525">
              <a:noFill/>
              <a:round/>
              <a:headEnd/>
              <a:tailEnd/>
            </a:ln>
          </p:spPr>
        </p:pic>
      </p:grpSp>
      <p:cxnSp>
        <p:nvCxnSpPr>
          <p:cNvPr id="6" name="Gerader Verbinder 5">
            <a:extLst>
              <a:ext uri="{FF2B5EF4-FFF2-40B4-BE49-F238E27FC236}">
                <a16:creationId xmlns:a16="http://schemas.microsoft.com/office/drawing/2014/main" id="{C87804BE-BEF3-4E7E-8A71-87ADC41F0A8B}"/>
              </a:ext>
            </a:extLst>
          </p:cNvPr>
          <p:cNvCxnSpPr>
            <a:cxnSpLocks/>
          </p:cNvCxnSpPr>
          <p:nvPr/>
        </p:nvCxnSpPr>
        <p:spPr>
          <a:xfrm>
            <a:off x="2833260" y="2255990"/>
            <a:ext cx="13089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id="{558DA4E6-0B9A-4390-A1D7-BF304301E66F}"/>
              </a:ext>
            </a:extLst>
          </p:cNvPr>
          <p:cNvCxnSpPr>
            <a:cxnSpLocks/>
          </p:cNvCxnSpPr>
          <p:nvPr/>
        </p:nvCxnSpPr>
        <p:spPr>
          <a:xfrm>
            <a:off x="7122592" y="2255990"/>
            <a:ext cx="28535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5260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B1B68794-BADD-4945-8EF4-0D5785ADDA4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57475" y="2321391"/>
            <a:ext cx="14125369" cy="2825074"/>
          </a:xfrm>
          <a:prstGeom prst="rect">
            <a:avLst/>
          </a:prstGeom>
        </p:spPr>
      </p:pic>
      <p:sp>
        <p:nvSpPr>
          <p:cNvPr id="2" name="Titel 1">
            <a:extLst>
              <a:ext uri="{FF2B5EF4-FFF2-40B4-BE49-F238E27FC236}">
                <a16:creationId xmlns:a16="http://schemas.microsoft.com/office/drawing/2014/main" id="{EFD4AA14-BACD-4803-BD68-9EA9C87F93FC}"/>
              </a:ext>
            </a:extLst>
          </p:cNvPr>
          <p:cNvSpPr>
            <a:spLocks noGrp="1"/>
          </p:cNvSpPr>
          <p:nvPr>
            <p:ph type="title"/>
          </p:nvPr>
        </p:nvSpPr>
        <p:spPr/>
        <p:txBody>
          <a:bodyPr/>
          <a:lstStyle/>
          <a:p>
            <a:r>
              <a:rPr lang="de-CH" dirty="0"/>
              <a:t>Snow </a:t>
            </a:r>
            <a:r>
              <a:rPr lang="de-CH" dirty="0" err="1"/>
              <a:t>cover</a:t>
            </a:r>
            <a:r>
              <a:rPr lang="de-CH" dirty="0"/>
              <a:t> </a:t>
            </a:r>
            <a:r>
              <a:rPr lang="de-CH" dirty="0" err="1"/>
              <a:t>area</a:t>
            </a:r>
            <a:r>
              <a:rPr lang="de-CH" dirty="0"/>
              <a:t> (SCA) </a:t>
            </a:r>
            <a:r>
              <a:rPr lang="de-CH" dirty="0" err="1"/>
              <a:t>percentage</a:t>
            </a:r>
            <a:endParaRPr lang="en-GB" dirty="0"/>
          </a:p>
        </p:txBody>
      </p:sp>
      <p:sp>
        <p:nvSpPr>
          <p:cNvPr id="4" name="Foliennummernplatzhalter 3">
            <a:extLst>
              <a:ext uri="{FF2B5EF4-FFF2-40B4-BE49-F238E27FC236}">
                <a16:creationId xmlns:a16="http://schemas.microsoft.com/office/drawing/2014/main" id="{BF3E800C-D795-40F6-BB66-47EC940B1AAC}"/>
              </a:ext>
            </a:extLst>
          </p:cNvPr>
          <p:cNvSpPr>
            <a:spLocks noGrp="1"/>
          </p:cNvSpPr>
          <p:nvPr>
            <p:ph type="sldNum" sz="quarter" idx="12"/>
          </p:nvPr>
        </p:nvSpPr>
        <p:spPr/>
        <p:txBody>
          <a:bodyPr/>
          <a:lstStyle/>
          <a:p>
            <a:fld id="{87F86D19-8030-4717-8878-675310841B76}" type="slidenum">
              <a:rPr lang="en-GB" smtClean="0"/>
              <a:pPr/>
              <a:t>10</a:t>
            </a:fld>
            <a:endParaRPr lang="en-GB" dirty="0"/>
          </a:p>
        </p:txBody>
      </p:sp>
      <p:grpSp>
        <p:nvGrpSpPr>
          <p:cNvPr id="7" name="Gruppieren 6">
            <a:extLst>
              <a:ext uri="{FF2B5EF4-FFF2-40B4-BE49-F238E27FC236}">
                <a16:creationId xmlns:a16="http://schemas.microsoft.com/office/drawing/2014/main" id="{73B38B0C-331F-47CD-A220-E6EC0D16D7F0}"/>
              </a:ext>
            </a:extLst>
          </p:cNvPr>
          <p:cNvGrpSpPr/>
          <p:nvPr/>
        </p:nvGrpSpPr>
        <p:grpSpPr>
          <a:xfrm>
            <a:off x="4744186" y="4540885"/>
            <a:ext cx="6569234" cy="1620273"/>
            <a:chOff x="4883083" y="4232635"/>
            <a:chExt cx="6569234" cy="1620273"/>
          </a:xfrm>
        </p:grpSpPr>
        <p:cxnSp>
          <p:nvCxnSpPr>
            <p:cNvPr id="9" name="Gerade Verbindung mit Pfeil 8">
              <a:extLst>
                <a:ext uri="{FF2B5EF4-FFF2-40B4-BE49-F238E27FC236}">
                  <a16:creationId xmlns:a16="http://schemas.microsoft.com/office/drawing/2014/main" id="{1C6DB960-ADBF-4E17-BE44-9233B9FBEF4F}"/>
                </a:ext>
              </a:extLst>
            </p:cNvPr>
            <p:cNvCxnSpPr/>
            <p:nvPr/>
          </p:nvCxnSpPr>
          <p:spPr>
            <a:xfrm flipV="1">
              <a:off x="5326144" y="4232635"/>
              <a:ext cx="471341" cy="113121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Gerade Verbindung mit Pfeil 9">
              <a:extLst>
                <a:ext uri="{FF2B5EF4-FFF2-40B4-BE49-F238E27FC236}">
                  <a16:creationId xmlns:a16="http://schemas.microsoft.com/office/drawing/2014/main" id="{AE2266C5-42ED-44BE-9E03-50C382B35F46}"/>
                </a:ext>
              </a:extLst>
            </p:cNvPr>
            <p:cNvCxnSpPr/>
            <p:nvPr/>
          </p:nvCxnSpPr>
          <p:spPr>
            <a:xfrm flipV="1">
              <a:off x="6196554" y="4232635"/>
              <a:ext cx="471341" cy="113121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a:extLst>
                <a:ext uri="{FF2B5EF4-FFF2-40B4-BE49-F238E27FC236}">
                  <a16:creationId xmlns:a16="http://schemas.microsoft.com/office/drawing/2014/main" id="{7FFA8C65-EF42-435F-97D7-C334B3210D42}"/>
                </a:ext>
              </a:extLst>
            </p:cNvPr>
            <p:cNvCxnSpPr/>
            <p:nvPr/>
          </p:nvCxnSpPr>
          <p:spPr>
            <a:xfrm flipV="1">
              <a:off x="10573635" y="4232635"/>
              <a:ext cx="471341" cy="113121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B8904610-A8D8-451A-B061-B762A7B815C5}"/>
                </a:ext>
              </a:extLst>
            </p:cNvPr>
            <p:cNvSpPr txBox="1"/>
            <p:nvPr/>
          </p:nvSpPr>
          <p:spPr>
            <a:xfrm>
              <a:off x="4883083" y="5391243"/>
              <a:ext cx="6569234" cy="461665"/>
            </a:xfrm>
            <a:prstGeom prst="rect">
              <a:avLst/>
            </a:prstGeom>
            <a:noFill/>
          </p:spPr>
          <p:txBody>
            <a:bodyPr wrap="square" rtlCol="0">
              <a:spAutoFit/>
            </a:bodyPr>
            <a:lstStyle/>
            <a:p>
              <a:r>
                <a:rPr lang="de-CH" sz="2400" dirty="0" err="1">
                  <a:solidFill>
                    <a:srgbClr val="FF0000"/>
                  </a:solidFill>
                  <a:latin typeface="Arial" panose="020B0604020202020204" pitchFamily="34" charset="0"/>
                  <a:cs typeface="Arial" panose="020B0604020202020204" pitchFamily="34" charset="0"/>
                </a:rPr>
                <a:t>seasonal</a:t>
              </a:r>
              <a:r>
                <a:rPr lang="de-CH" sz="2400" dirty="0">
                  <a:solidFill>
                    <a:srgbClr val="FF0000"/>
                  </a:solidFill>
                  <a:latin typeface="Arial" panose="020B0604020202020204" pitchFamily="34" charset="0"/>
                  <a:cs typeface="Arial" panose="020B0604020202020204" pitchFamily="34" charset="0"/>
                </a:rPr>
                <a:t> </a:t>
              </a:r>
              <a:r>
                <a:rPr lang="de-CH" sz="2400" dirty="0" err="1">
                  <a:solidFill>
                    <a:srgbClr val="FF0000"/>
                  </a:solidFill>
                  <a:latin typeface="Arial" panose="020B0604020202020204" pitchFamily="34" charset="0"/>
                  <a:cs typeface="Arial" panose="020B0604020202020204" pitchFamily="34" charset="0"/>
                </a:rPr>
                <a:t>snow</a:t>
              </a:r>
              <a:r>
                <a:rPr lang="de-CH" sz="2400" dirty="0">
                  <a:solidFill>
                    <a:srgbClr val="FF0000"/>
                  </a:solidFill>
                  <a:latin typeface="Arial" panose="020B0604020202020204" pitchFamily="34" charset="0"/>
                  <a:cs typeface="Arial" panose="020B0604020202020204" pitchFamily="34" charset="0"/>
                </a:rPr>
                <a:t> </a:t>
              </a:r>
              <a:r>
                <a:rPr lang="de-CH" sz="2400" dirty="0" err="1">
                  <a:solidFill>
                    <a:srgbClr val="FF0000"/>
                  </a:solidFill>
                  <a:latin typeface="Arial" panose="020B0604020202020204" pitchFamily="34" charset="0"/>
                  <a:cs typeface="Arial" panose="020B0604020202020204" pitchFamily="34" charset="0"/>
                </a:rPr>
                <a:t>cover</a:t>
              </a:r>
              <a:r>
                <a:rPr lang="de-CH" sz="2400" dirty="0">
                  <a:solidFill>
                    <a:srgbClr val="FF0000"/>
                  </a:solidFill>
                  <a:latin typeface="Arial" panose="020B0604020202020204" pitchFamily="34" charset="0"/>
                  <a:cs typeface="Arial" panose="020B0604020202020204" pitchFamily="34" charset="0"/>
                </a:rPr>
                <a:t> on southern </a:t>
              </a:r>
              <a:r>
                <a:rPr lang="de-CH" sz="2400" dirty="0" err="1">
                  <a:solidFill>
                    <a:srgbClr val="FF0000"/>
                  </a:solidFill>
                  <a:latin typeface="Arial" panose="020B0604020202020204" pitchFamily="34" charset="0"/>
                  <a:cs typeface="Arial" panose="020B0604020202020204" pitchFamily="34" charset="0"/>
                </a:rPr>
                <a:t>hemisphere</a:t>
              </a:r>
              <a:endParaRPr lang="en-GB" sz="2400" dirty="0">
                <a:solidFill>
                  <a:srgbClr val="FF0000"/>
                </a:solidFill>
                <a:latin typeface="Arial" panose="020B0604020202020204" pitchFamily="34" charset="0"/>
                <a:cs typeface="Arial" panose="020B0604020202020204" pitchFamily="34" charset="0"/>
              </a:endParaRPr>
            </a:p>
          </p:txBody>
        </p:sp>
      </p:grpSp>
      <p:sp>
        <p:nvSpPr>
          <p:cNvPr id="14" name="Inhaltsplatzhalter 7">
            <a:extLst>
              <a:ext uri="{FF2B5EF4-FFF2-40B4-BE49-F238E27FC236}">
                <a16:creationId xmlns:a16="http://schemas.microsoft.com/office/drawing/2014/main" id="{7A9619A4-985D-4800-B744-075D084619B4}"/>
              </a:ext>
            </a:extLst>
          </p:cNvPr>
          <p:cNvSpPr txBox="1">
            <a:spLocks/>
          </p:cNvSpPr>
          <p:nvPr/>
        </p:nvSpPr>
        <p:spPr>
          <a:xfrm>
            <a:off x="347472" y="1564849"/>
            <a:ext cx="11503152" cy="46121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t>global, from 1982 to 2018</a:t>
            </a:r>
            <a:endParaRPr lang="en-GB" dirty="0"/>
          </a:p>
        </p:txBody>
      </p:sp>
    </p:spTree>
    <p:extLst>
      <p:ext uri="{BB962C8B-B14F-4D97-AF65-F5344CB8AC3E}">
        <p14:creationId xmlns:p14="http://schemas.microsoft.com/office/powerpoint/2010/main" val="1990328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655F0BDD-5977-4F28-8F12-21C7E06DA98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1326" y="52347"/>
            <a:ext cx="540099" cy="538030"/>
          </a:xfrm>
          <a:prstGeom prst="rect">
            <a:avLst/>
          </a:prstGeom>
        </p:spPr>
      </p:pic>
      <p:sp>
        <p:nvSpPr>
          <p:cNvPr id="2" name="Titel 1">
            <a:extLst>
              <a:ext uri="{FF2B5EF4-FFF2-40B4-BE49-F238E27FC236}">
                <a16:creationId xmlns:a16="http://schemas.microsoft.com/office/drawing/2014/main" id="{76791D02-A666-426D-B0A6-49618CF123B8}"/>
              </a:ext>
            </a:extLst>
          </p:cNvPr>
          <p:cNvSpPr>
            <a:spLocks noGrp="1"/>
          </p:cNvSpPr>
          <p:nvPr>
            <p:ph type="title"/>
          </p:nvPr>
        </p:nvSpPr>
        <p:spPr/>
        <p:txBody>
          <a:bodyPr/>
          <a:lstStyle/>
          <a:p>
            <a:r>
              <a:rPr lang="de-CH" dirty="0" err="1"/>
              <a:t>Seasonal</a:t>
            </a:r>
            <a:r>
              <a:rPr lang="de-CH" dirty="0"/>
              <a:t> </a:t>
            </a:r>
            <a:r>
              <a:rPr lang="de-CH" dirty="0" err="1"/>
              <a:t>snow</a:t>
            </a:r>
            <a:r>
              <a:rPr lang="de-CH" dirty="0"/>
              <a:t> </a:t>
            </a:r>
            <a:r>
              <a:rPr lang="de-CH" dirty="0" err="1"/>
              <a:t>cover</a:t>
            </a:r>
            <a:endParaRPr lang="en-GB" dirty="0"/>
          </a:p>
        </p:txBody>
      </p:sp>
      <p:sp>
        <p:nvSpPr>
          <p:cNvPr id="4" name="Foliennummernplatzhalter 3">
            <a:extLst>
              <a:ext uri="{FF2B5EF4-FFF2-40B4-BE49-F238E27FC236}">
                <a16:creationId xmlns:a16="http://schemas.microsoft.com/office/drawing/2014/main" id="{3FF5E200-8BE4-461E-9829-20DB0B9768D1}"/>
              </a:ext>
            </a:extLst>
          </p:cNvPr>
          <p:cNvSpPr>
            <a:spLocks noGrp="1"/>
          </p:cNvSpPr>
          <p:nvPr>
            <p:ph type="sldNum" sz="quarter" idx="12"/>
          </p:nvPr>
        </p:nvSpPr>
        <p:spPr/>
        <p:txBody>
          <a:bodyPr/>
          <a:lstStyle/>
          <a:p>
            <a:fld id="{87F86D19-8030-4717-8878-675310841B76}" type="slidenum">
              <a:rPr lang="en-GB" smtClean="0"/>
              <a:pPr/>
              <a:t>11</a:t>
            </a:fld>
            <a:endParaRPr lang="en-GB" dirty="0"/>
          </a:p>
        </p:txBody>
      </p:sp>
      <p:pic>
        <p:nvPicPr>
          <p:cNvPr id="5" name="Inhaltsplatzhalter 4" descr="Ein Bild, das Schnee, Kuchen, sitzend, Riff enthält.&#10;&#10;Automatisch generierte Beschreibung">
            <a:extLst>
              <a:ext uri="{FF2B5EF4-FFF2-40B4-BE49-F238E27FC236}">
                <a16:creationId xmlns:a16="http://schemas.microsoft.com/office/drawing/2014/main" id="{86636319-EE5C-46E3-B36C-BFAC07ABF94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51" y="0"/>
            <a:ext cx="12192851" cy="6096426"/>
          </a:xfrm>
        </p:spPr>
      </p:pic>
      <p:sp>
        <p:nvSpPr>
          <p:cNvPr id="3" name="Rechteck 2">
            <a:extLst>
              <a:ext uri="{FF2B5EF4-FFF2-40B4-BE49-F238E27FC236}">
                <a16:creationId xmlns:a16="http://schemas.microsoft.com/office/drawing/2014/main" id="{C88EF8D1-3169-4A41-8136-22DF856BF504}"/>
              </a:ext>
            </a:extLst>
          </p:cNvPr>
          <p:cNvSpPr/>
          <p:nvPr/>
        </p:nvSpPr>
        <p:spPr>
          <a:xfrm>
            <a:off x="3449259" y="3576573"/>
            <a:ext cx="625033" cy="14584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a:extLst>
              <a:ext uri="{FF2B5EF4-FFF2-40B4-BE49-F238E27FC236}">
                <a16:creationId xmlns:a16="http://schemas.microsoft.com/office/drawing/2014/main" id="{B4707BAA-3683-4C3E-8CB9-8BE8F53B1EAA}"/>
              </a:ext>
            </a:extLst>
          </p:cNvPr>
          <p:cNvSpPr/>
          <p:nvPr/>
        </p:nvSpPr>
        <p:spPr>
          <a:xfrm>
            <a:off x="11520666" y="4120585"/>
            <a:ext cx="648000" cy="648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hteck 7">
            <a:extLst>
              <a:ext uri="{FF2B5EF4-FFF2-40B4-BE49-F238E27FC236}">
                <a16:creationId xmlns:a16="http://schemas.microsoft.com/office/drawing/2014/main" id="{AA4C3292-E244-476B-B891-36B66FED2849}"/>
              </a:ext>
            </a:extLst>
          </p:cNvPr>
          <p:cNvSpPr/>
          <p:nvPr/>
        </p:nvSpPr>
        <p:spPr>
          <a:xfrm>
            <a:off x="6417302" y="3458173"/>
            <a:ext cx="948737" cy="8624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585567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D4AA14-BACD-4803-BD68-9EA9C87F93FC}"/>
              </a:ext>
            </a:extLst>
          </p:cNvPr>
          <p:cNvSpPr>
            <a:spLocks noGrp="1"/>
          </p:cNvSpPr>
          <p:nvPr>
            <p:ph type="title"/>
          </p:nvPr>
        </p:nvSpPr>
        <p:spPr/>
        <p:txBody>
          <a:bodyPr/>
          <a:lstStyle/>
          <a:p>
            <a:r>
              <a:rPr lang="de-CH" dirty="0"/>
              <a:t>Snow </a:t>
            </a:r>
            <a:r>
              <a:rPr lang="de-CH" dirty="0" err="1"/>
              <a:t>cover</a:t>
            </a:r>
            <a:r>
              <a:rPr lang="de-CH" dirty="0"/>
              <a:t> </a:t>
            </a:r>
            <a:r>
              <a:rPr lang="de-CH" dirty="0" err="1"/>
              <a:t>area</a:t>
            </a:r>
            <a:r>
              <a:rPr lang="de-CH" dirty="0"/>
              <a:t> (SCA) </a:t>
            </a:r>
            <a:r>
              <a:rPr lang="de-CH" dirty="0" err="1"/>
              <a:t>percentage</a:t>
            </a:r>
            <a:endParaRPr lang="en-GB" dirty="0"/>
          </a:p>
        </p:txBody>
      </p:sp>
      <p:sp>
        <p:nvSpPr>
          <p:cNvPr id="4" name="Foliennummernplatzhalter 3">
            <a:extLst>
              <a:ext uri="{FF2B5EF4-FFF2-40B4-BE49-F238E27FC236}">
                <a16:creationId xmlns:a16="http://schemas.microsoft.com/office/drawing/2014/main" id="{BF3E800C-D795-40F6-BB66-47EC940B1AAC}"/>
              </a:ext>
            </a:extLst>
          </p:cNvPr>
          <p:cNvSpPr>
            <a:spLocks noGrp="1"/>
          </p:cNvSpPr>
          <p:nvPr>
            <p:ph type="sldNum" sz="quarter" idx="12"/>
          </p:nvPr>
        </p:nvSpPr>
        <p:spPr/>
        <p:txBody>
          <a:bodyPr/>
          <a:lstStyle/>
          <a:p>
            <a:fld id="{87F86D19-8030-4717-8878-675310841B76}" type="slidenum">
              <a:rPr lang="en-GB" smtClean="0"/>
              <a:pPr/>
              <a:t>12</a:t>
            </a:fld>
            <a:endParaRPr lang="en-GB" dirty="0"/>
          </a:p>
        </p:txBody>
      </p:sp>
      <p:sp>
        <p:nvSpPr>
          <p:cNvPr id="8" name="Inhaltsplatzhalter 7">
            <a:extLst>
              <a:ext uri="{FF2B5EF4-FFF2-40B4-BE49-F238E27FC236}">
                <a16:creationId xmlns:a16="http://schemas.microsoft.com/office/drawing/2014/main" id="{A39415D3-39DC-4656-A6C1-B9A0069C2A24}"/>
              </a:ext>
            </a:extLst>
          </p:cNvPr>
          <p:cNvSpPr>
            <a:spLocks noGrp="1"/>
          </p:cNvSpPr>
          <p:nvPr>
            <p:ph idx="1"/>
          </p:nvPr>
        </p:nvSpPr>
        <p:spPr>
          <a:xfrm>
            <a:off x="347472" y="1564849"/>
            <a:ext cx="11503152" cy="4612114"/>
          </a:xfrm>
        </p:spPr>
        <p:txBody>
          <a:bodyPr/>
          <a:lstStyle/>
          <a:p>
            <a:pPr marL="0" indent="0">
              <a:buNone/>
            </a:pPr>
            <a:r>
              <a:rPr lang="en-GB" dirty="0"/>
              <a:t>global, from 2016 to 2018</a:t>
            </a:r>
          </a:p>
        </p:txBody>
      </p:sp>
      <p:pic>
        <p:nvPicPr>
          <p:cNvPr id="7" name="Grafik 6">
            <a:extLst>
              <a:ext uri="{FF2B5EF4-FFF2-40B4-BE49-F238E27FC236}">
                <a16:creationId xmlns:a16="http://schemas.microsoft.com/office/drawing/2014/main" id="{281CF30C-CED0-4E70-8012-49C86070C1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57475" y="2128891"/>
            <a:ext cx="14125369" cy="2825073"/>
          </a:xfrm>
          <a:prstGeom prst="rect">
            <a:avLst/>
          </a:prstGeom>
        </p:spPr>
      </p:pic>
      <p:grpSp>
        <p:nvGrpSpPr>
          <p:cNvPr id="12" name="Gruppieren 11">
            <a:extLst>
              <a:ext uri="{FF2B5EF4-FFF2-40B4-BE49-F238E27FC236}">
                <a16:creationId xmlns:a16="http://schemas.microsoft.com/office/drawing/2014/main" id="{1D3A6AD6-852F-40DA-8A8E-FCA5606DA4EA}"/>
              </a:ext>
            </a:extLst>
          </p:cNvPr>
          <p:cNvGrpSpPr/>
          <p:nvPr/>
        </p:nvGrpSpPr>
        <p:grpSpPr>
          <a:xfrm>
            <a:off x="2906184" y="4484865"/>
            <a:ext cx="6963460" cy="1620273"/>
            <a:chOff x="3468162" y="4232635"/>
            <a:chExt cx="6963460" cy="1620273"/>
          </a:xfrm>
        </p:grpSpPr>
        <p:cxnSp>
          <p:nvCxnSpPr>
            <p:cNvPr id="5" name="Gerade Verbindung mit Pfeil 4">
              <a:extLst>
                <a:ext uri="{FF2B5EF4-FFF2-40B4-BE49-F238E27FC236}">
                  <a16:creationId xmlns:a16="http://schemas.microsoft.com/office/drawing/2014/main" id="{457B5DA4-C6E8-482A-8DC3-9038D211A2A8}"/>
                </a:ext>
              </a:extLst>
            </p:cNvPr>
            <p:cNvCxnSpPr/>
            <p:nvPr/>
          </p:nvCxnSpPr>
          <p:spPr>
            <a:xfrm flipV="1">
              <a:off x="3468162" y="4232635"/>
              <a:ext cx="471341" cy="113121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Gerade Verbindung mit Pfeil 8">
              <a:extLst>
                <a:ext uri="{FF2B5EF4-FFF2-40B4-BE49-F238E27FC236}">
                  <a16:creationId xmlns:a16="http://schemas.microsoft.com/office/drawing/2014/main" id="{5FF01B46-F765-456A-97A3-1F17303C2A23}"/>
                </a:ext>
              </a:extLst>
            </p:cNvPr>
            <p:cNvCxnSpPr/>
            <p:nvPr/>
          </p:nvCxnSpPr>
          <p:spPr>
            <a:xfrm flipV="1">
              <a:off x="6712123" y="4232635"/>
              <a:ext cx="471341" cy="113121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Gerade Verbindung mit Pfeil 9">
              <a:extLst>
                <a:ext uri="{FF2B5EF4-FFF2-40B4-BE49-F238E27FC236}">
                  <a16:creationId xmlns:a16="http://schemas.microsoft.com/office/drawing/2014/main" id="{84B2997F-2AA9-41D3-A374-2BD78E4D6657}"/>
                </a:ext>
              </a:extLst>
            </p:cNvPr>
            <p:cNvCxnSpPr/>
            <p:nvPr/>
          </p:nvCxnSpPr>
          <p:spPr>
            <a:xfrm flipV="1">
              <a:off x="9960281" y="4232635"/>
              <a:ext cx="471341" cy="113121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feld 10">
              <a:extLst>
                <a:ext uri="{FF2B5EF4-FFF2-40B4-BE49-F238E27FC236}">
                  <a16:creationId xmlns:a16="http://schemas.microsoft.com/office/drawing/2014/main" id="{9C816461-3EF8-4101-958A-6BB2DE6B0E69}"/>
                </a:ext>
              </a:extLst>
            </p:cNvPr>
            <p:cNvSpPr txBox="1"/>
            <p:nvPr/>
          </p:nvSpPr>
          <p:spPr>
            <a:xfrm>
              <a:off x="3501750" y="5391243"/>
              <a:ext cx="6569234" cy="461665"/>
            </a:xfrm>
            <a:prstGeom prst="rect">
              <a:avLst/>
            </a:prstGeom>
            <a:noFill/>
          </p:spPr>
          <p:txBody>
            <a:bodyPr wrap="square" rtlCol="0">
              <a:spAutoFit/>
            </a:bodyPr>
            <a:lstStyle/>
            <a:p>
              <a:r>
                <a:rPr lang="de-CH" sz="2400" dirty="0" err="1">
                  <a:solidFill>
                    <a:srgbClr val="FF0000"/>
                  </a:solidFill>
                  <a:latin typeface="Arial" panose="020B0604020202020204" pitchFamily="34" charset="0"/>
                  <a:cs typeface="Arial" panose="020B0604020202020204" pitchFamily="34" charset="0"/>
                </a:rPr>
                <a:t>seasonal</a:t>
              </a:r>
              <a:r>
                <a:rPr lang="de-CH" sz="2400" dirty="0">
                  <a:solidFill>
                    <a:srgbClr val="FF0000"/>
                  </a:solidFill>
                  <a:latin typeface="Arial" panose="020B0604020202020204" pitchFamily="34" charset="0"/>
                  <a:cs typeface="Arial" panose="020B0604020202020204" pitchFamily="34" charset="0"/>
                </a:rPr>
                <a:t> </a:t>
              </a:r>
              <a:r>
                <a:rPr lang="de-CH" sz="2400" dirty="0" err="1">
                  <a:solidFill>
                    <a:srgbClr val="FF0000"/>
                  </a:solidFill>
                  <a:latin typeface="Arial" panose="020B0604020202020204" pitchFamily="34" charset="0"/>
                  <a:cs typeface="Arial" panose="020B0604020202020204" pitchFamily="34" charset="0"/>
                </a:rPr>
                <a:t>snow</a:t>
              </a:r>
              <a:r>
                <a:rPr lang="de-CH" sz="2400" dirty="0">
                  <a:solidFill>
                    <a:srgbClr val="FF0000"/>
                  </a:solidFill>
                  <a:latin typeface="Arial" panose="020B0604020202020204" pitchFamily="34" charset="0"/>
                  <a:cs typeface="Arial" panose="020B0604020202020204" pitchFamily="34" charset="0"/>
                </a:rPr>
                <a:t> </a:t>
              </a:r>
              <a:r>
                <a:rPr lang="de-CH" sz="2400" dirty="0" err="1">
                  <a:solidFill>
                    <a:srgbClr val="FF0000"/>
                  </a:solidFill>
                  <a:latin typeface="Arial" panose="020B0604020202020204" pitchFamily="34" charset="0"/>
                  <a:cs typeface="Arial" panose="020B0604020202020204" pitchFamily="34" charset="0"/>
                </a:rPr>
                <a:t>cover</a:t>
              </a:r>
              <a:r>
                <a:rPr lang="de-CH" sz="2400" dirty="0">
                  <a:solidFill>
                    <a:srgbClr val="FF0000"/>
                  </a:solidFill>
                  <a:latin typeface="Arial" panose="020B0604020202020204" pitchFamily="34" charset="0"/>
                  <a:cs typeface="Arial" panose="020B0604020202020204" pitchFamily="34" charset="0"/>
                </a:rPr>
                <a:t> on southern </a:t>
              </a:r>
              <a:r>
                <a:rPr lang="de-CH" sz="2400" dirty="0" err="1">
                  <a:solidFill>
                    <a:srgbClr val="FF0000"/>
                  </a:solidFill>
                  <a:latin typeface="Arial" panose="020B0604020202020204" pitchFamily="34" charset="0"/>
                  <a:cs typeface="Arial" panose="020B0604020202020204" pitchFamily="34" charset="0"/>
                </a:rPr>
                <a:t>hemisphere</a:t>
              </a:r>
              <a:endParaRPr lang="en-GB" sz="2400" dirty="0">
                <a:solidFill>
                  <a:srgbClr val="FF0000"/>
                </a:solidFill>
                <a:latin typeface="Arial" panose="020B0604020202020204" pitchFamily="34" charset="0"/>
                <a:cs typeface="Arial" panose="020B0604020202020204" pitchFamily="34" charset="0"/>
              </a:endParaRPr>
            </a:p>
          </p:txBody>
        </p:sp>
      </p:grpSp>
      <p:grpSp>
        <p:nvGrpSpPr>
          <p:cNvPr id="14" name="Gruppieren 13">
            <a:extLst>
              <a:ext uri="{FF2B5EF4-FFF2-40B4-BE49-F238E27FC236}">
                <a16:creationId xmlns:a16="http://schemas.microsoft.com/office/drawing/2014/main" id="{32D53456-4D06-4FFF-AEF9-DF01B8AB5D87}"/>
              </a:ext>
            </a:extLst>
          </p:cNvPr>
          <p:cNvGrpSpPr/>
          <p:nvPr/>
        </p:nvGrpSpPr>
        <p:grpSpPr>
          <a:xfrm>
            <a:off x="4442225" y="2460231"/>
            <a:ext cx="3992091" cy="1612151"/>
            <a:chOff x="3309606" y="4983165"/>
            <a:chExt cx="3992091" cy="1612151"/>
          </a:xfrm>
        </p:grpSpPr>
        <p:cxnSp>
          <p:nvCxnSpPr>
            <p:cNvPr id="15" name="Gerade Verbindung mit Pfeil 14">
              <a:extLst>
                <a:ext uri="{FF2B5EF4-FFF2-40B4-BE49-F238E27FC236}">
                  <a16:creationId xmlns:a16="http://schemas.microsoft.com/office/drawing/2014/main" id="{9032B3C4-7648-4EDA-853C-14B8447FEA69}"/>
                </a:ext>
              </a:extLst>
            </p:cNvPr>
            <p:cNvCxnSpPr>
              <a:cxnSpLocks/>
            </p:cNvCxnSpPr>
            <p:nvPr/>
          </p:nvCxnSpPr>
          <p:spPr>
            <a:xfrm rot="10800000" flipV="1">
              <a:off x="3309606" y="5464099"/>
              <a:ext cx="471341" cy="113121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mit Pfeil 15">
              <a:extLst>
                <a:ext uri="{FF2B5EF4-FFF2-40B4-BE49-F238E27FC236}">
                  <a16:creationId xmlns:a16="http://schemas.microsoft.com/office/drawing/2014/main" id="{614722A8-887F-4062-BE90-32617372A4D6}"/>
                </a:ext>
              </a:extLst>
            </p:cNvPr>
            <p:cNvCxnSpPr>
              <a:cxnSpLocks/>
            </p:cNvCxnSpPr>
            <p:nvPr/>
          </p:nvCxnSpPr>
          <p:spPr>
            <a:xfrm rot="10800000" flipV="1">
              <a:off x="6553567" y="5464099"/>
              <a:ext cx="471341" cy="113121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feld 17">
              <a:extLst>
                <a:ext uri="{FF2B5EF4-FFF2-40B4-BE49-F238E27FC236}">
                  <a16:creationId xmlns:a16="http://schemas.microsoft.com/office/drawing/2014/main" id="{2F63069E-4810-442A-91E0-B19CF3A1A494}"/>
                </a:ext>
              </a:extLst>
            </p:cNvPr>
            <p:cNvSpPr txBox="1"/>
            <p:nvPr/>
          </p:nvSpPr>
          <p:spPr>
            <a:xfrm>
              <a:off x="3904413" y="4983165"/>
              <a:ext cx="3397284" cy="461665"/>
            </a:xfrm>
            <a:prstGeom prst="rect">
              <a:avLst/>
            </a:prstGeom>
            <a:noFill/>
          </p:spPr>
          <p:txBody>
            <a:bodyPr wrap="square" rtlCol="0">
              <a:spAutoFit/>
            </a:bodyPr>
            <a:lstStyle/>
            <a:p>
              <a:r>
                <a:rPr lang="en-GB" sz="2400" dirty="0">
                  <a:solidFill>
                    <a:srgbClr val="FF0000"/>
                  </a:solidFill>
                  <a:latin typeface="Arial" panose="020B0604020202020204" pitchFamily="34" charset="0"/>
                  <a:cs typeface="Arial" panose="020B0604020202020204" pitchFamily="34" charset="0"/>
                </a:rPr>
                <a:t>polar-night influence</a:t>
              </a:r>
            </a:p>
          </p:txBody>
        </p:sp>
      </p:grpSp>
    </p:spTree>
    <p:extLst>
      <p:ext uri="{BB962C8B-B14F-4D97-AF65-F5344CB8AC3E}">
        <p14:creationId xmlns:p14="http://schemas.microsoft.com/office/powerpoint/2010/main" val="2957344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59D35F-61FD-48FB-83D6-95705FC2DDB7}"/>
              </a:ext>
            </a:extLst>
          </p:cNvPr>
          <p:cNvSpPr>
            <a:spLocks noGrp="1"/>
          </p:cNvSpPr>
          <p:nvPr>
            <p:ph type="title"/>
          </p:nvPr>
        </p:nvSpPr>
        <p:spPr/>
        <p:txBody>
          <a:bodyPr/>
          <a:lstStyle/>
          <a:p>
            <a:r>
              <a:rPr lang="en-GB" dirty="0"/>
              <a:t>Regional influence on global SCA</a:t>
            </a:r>
          </a:p>
        </p:txBody>
      </p:sp>
      <p:sp>
        <p:nvSpPr>
          <p:cNvPr id="4" name="Foliennummernplatzhalter 3">
            <a:extLst>
              <a:ext uri="{FF2B5EF4-FFF2-40B4-BE49-F238E27FC236}">
                <a16:creationId xmlns:a16="http://schemas.microsoft.com/office/drawing/2014/main" id="{C182A278-056A-4CBD-A204-C94B30E9D66D}"/>
              </a:ext>
            </a:extLst>
          </p:cNvPr>
          <p:cNvSpPr>
            <a:spLocks noGrp="1"/>
          </p:cNvSpPr>
          <p:nvPr>
            <p:ph type="sldNum" sz="quarter" idx="12"/>
          </p:nvPr>
        </p:nvSpPr>
        <p:spPr/>
        <p:txBody>
          <a:bodyPr/>
          <a:lstStyle/>
          <a:p>
            <a:fld id="{87F86D19-8030-4717-8878-675310841B76}" type="slidenum">
              <a:rPr lang="en-GB" smtClean="0"/>
              <a:pPr/>
              <a:t>13</a:t>
            </a:fld>
            <a:endParaRPr lang="en-GB" dirty="0"/>
          </a:p>
        </p:txBody>
      </p:sp>
      <p:pic>
        <p:nvPicPr>
          <p:cNvPr id="5" name="Grafik 4">
            <a:extLst>
              <a:ext uri="{FF2B5EF4-FFF2-40B4-BE49-F238E27FC236}">
                <a16:creationId xmlns:a16="http://schemas.microsoft.com/office/drawing/2014/main" id="{DAEB5914-0C34-4DC2-9364-CD66799AC0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4365" y="1825625"/>
            <a:ext cx="8123271" cy="4106972"/>
          </a:xfrm>
          <a:prstGeom prst="rect">
            <a:avLst/>
          </a:prstGeom>
        </p:spPr>
      </p:pic>
      <p:grpSp>
        <p:nvGrpSpPr>
          <p:cNvPr id="6" name="Gruppieren 5">
            <a:extLst>
              <a:ext uri="{FF2B5EF4-FFF2-40B4-BE49-F238E27FC236}">
                <a16:creationId xmlns:a16="http://schemas.microsoft.com/office/drawing/2014/main" id="{EEBE5038-938E-4380-92B5-BCFEA6D0A6ED}"/>
              </a:ext>
            </a:extLst>
          </p:cNvPr>
          <p:cNvGrpSpPr/>
          <p:nvPr/>
        </p:nvGrpSpPr>
        <p:grpSpPr>
          <a:xfrm>
            <a:off x="2312272" y="1917943"/>
            <a:ext cx="7821001" cy="3298690"/>
            <a:chOff x="4109742" y="2084455"/>
            <a:chExt cx="7821001" cy="3298690"/>
          </a:xfrm>
        </p:grpSpPr>
        <p:sp>
          <p:nvSpPr>
            <p:cNvPr id="7" name="Rechteck 6">
              <a:extLst>
                <a:ext uri="{FF2B5EF4-FFF2-40B4-BE49-F238E27FC236}">
                  <a16:creationId xmlns:a16="http://schemas.microsoft.com/office/drawing/2014/main" id="{DA032BF8-B048-46B9-897E-25B3A7AB168B}"/>
                </a:ext>
              </a:extLst>
            </p:cNvPr>
            <p:cNvSpPr/>
            <p:nvPr/>
          </p:nvSpPr>
          <p:spPr>
            <a:xfrm>
              <a:off x="4109742" y="2084455"/>
              <a:ext cx="2617629" cy="164934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a:extLst>
                <a:ext uri="{FF2B5EF4-FFF2-40B4-BE49-F238E27FC236}">
                  <a16:creationId xmlns:a16="http://schemas.microsoft.com/office/drawing/2014/main" id="{9F45A6E3-9330-4797-9D19-8D5E500F00BC}"/>
                </a:ext>
              </a:extLst>
            </p:cNvPr>
            <p:cNvSpPr/>
            <p:nvPr/>
          </p:nvSpPr>
          <p:spPr>
            <a:xfrm>
              <a:off x="5992971" y="3733800"/>
              <a:ext cx="1180715" cy="164934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hteck 8">
              <a:extLst>
                <a:ext uri="{FF2B5EF4-FFF2-40B4-BE49-F238E27FC236}">
                  <a16:creationId xmlns:a16="http://schemas.microsoft.com/office/drawing/2014/main" id="{0EF47C5A-9DE4-467A-BFE8-CECCC7B7BDA2}"/>
                </a:ext>
              </a:extLst>
            </p:cNvPr>
            <p:cNvSpPr/>
            <p:nvPr/>
          </p:nvSpPr>
          <p:spPr>
            <a:xfrm>
              <a:off x="7628710" y="2428936"/>
              <a:ext cx="949233" cy="82589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hteck 9">
              <a:extLst>
                <a:ext uri="{FF2B5EF4-FFF2-40B4-BE49-F238E27FC236}">
                  <a16:creationId xmlns:a16="http://schemas.microsoft.com/office/drawing/2014/main" id="{58193FFC-D8D2-4019-9128-2642747914DA}"/>
                </a:ext>
              </a:extLst>
            </p:cNvPr>
            <p:cNvSpPr/>
            <p:nvPr/>
          </p:nvSpPr>
          <p:spPr>
            <a:xfrm>
              <a:off x="8577943" y="2127487"/>
              <a:ext cx="3352800" cy="82589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hteck 10">
              <a:extLst>
                <a:ext uri="{FF2B5EF4-FFF2-40B4-BE49-F238E27FC236}">
                  <a16:creationId xmlns:a16="http://schemas.microsoft.com/office/drawing/2014/main" id="{E6D07CC5-8A4F-4FDA-9AC2-BBD2A368A8BB}"/>
                </a:ext>
              </a:extLst>
            </p:cNvPr>
            <p:cNvSpPr/>
            <p:nvPr/>
          </p:nvSpPr>
          <p:spPr>
            <a:xfrm>
              <a:off x="8577943" y="2953381"/>
              <a:ext cx="3352800" cy="60289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hteck 11">
              <a:extLst>
                <a:ext uri="{FF2B5EF4-FFF2-40B4-BE49-F238E27FC236}">
                  <a16:creationId xmlns:a16="http://schemas.microsoft.com/office/drawing/2014/main" id="{2B617AF5-74D5-46B6-A905-D8265F9EC789}"/>
                </a:ext>
              </a:extLst>
            </p:cNvPr>
            <p:cNvSpPr/>
            <p:nvPr/>
          </p:nvSpPr>
          <p:spPr>
            <a:xfrm>
              <a:off x="8577943" y="3556278"/>
              <a:ext cx="3352800" cy="68986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hteck 12">
              <a:extLst>
                <a:ext uri="{FF2B5EF4-FFF2-40B4-BE49-F238E27FC236}">
                  <a16:creationId xmlns:a16="http://schemas.microsoft.com/office/drawing/2014/main" id="{71373B38-75D0-42E3-BB89-18ED57B8A0B1}"/>
                </a:ext>
              </a:extLst>
            </p:cNvPr>
            <p:cNvSpPr/>
            <p:nvPr/>
          </p:nvSpPr>
          <p:spPr>
            <a:xfrm>
              <a:off x="7315200" y="2496180"/>
              <a:ext cx="313509" cy="24156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hteck 13">
              <a:extLst>
                <a:ext uri="{FF2B5EF4-FFF2-40B4-BE49-F238E27FC236}">
                  <a16:creationId xmlns:a16="http://schemas.microsoft.com/office/drawing/2014/main" id="{514F2F58-7436-40FF-8EB6-CD55BFF62A11}"/>
                </a:ext>
              </a:extLst>
            </p:cNvPr>
            <p:cNvSpPr/>
            <p:nvPr/>
          </p:nvSpPr>
          <p:spPr>
            <a:xfrm>
              <a:off x="8088086" y="2127487"/>
              <a:ext cx="489857" cy="30145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hteck 14">
              <a:extLst>
                <a:ext uri="{FF2B5EF4-FFF2-40B4-BE49-F238E27FC236}">
                  <a16:creationId xmlns:a16="http://schemas.microsoft.com/office/drawing/2014/main" id="{94CFB2D8-1305-46F2-AB5B-E00CCF297146}"/>
                </a:ext>
              </a:extLst>
            </p:cNvPr>
            <p:cNvSpPr/>
            <p:nvPr/>
          </p:nvSpPr>
          <p:spPr>
            <a:xfrm>
              <a:off x="8120744" y="4246139"/>
              <a:ext cx="734785" cy="684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hteck 15">
              <a:extLst>
                <a:ext uri="{FF2B5EF4-FFF2-40B4-BE49-F238E27FC236}">
                  <a16:creationId xmlns:a16="http://schemas.microsoft.com/office/drawing/2014/main" id="{FC1EA0DB-817D-473E-88C0-4FA077DB4C66}"/>
                </a:ext>
              </a:extLst>
            </p:cNvPr>
            <p:cNvSpPr/>
            <p:nvPr/>
          </p:nvSpPr>
          <p:spPr>
            <a:xfrm>
              <a:off x="7434944" y="3256249"/>
              <a:ext cx="1143000" cy="43538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hteck 16">
              <a:extLst>
                <a:ext uri="{FF2B5EF4-FFF2-40B4-BE49-F238E27FC236}">
                  <a16:creationId xmlns:a16="http://schemas.microsoft.com/office/drawing/2014/main" id="{6902A404-1D1B-4C47-A436-DA52E82C13E9}"/>
                </a:ext>
              </a:extLst>
            </p:cNvPr>
            <p:cNvSpPr/>
            <p:nvPr/>
          </p:nvSpPr>
          <p:spPr>
            <a:xfrm>
              <a:off x="10370251" y="4245048"/>
              <a:ext cx="1560492" cy="92566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Textfeld 17">
            <a:extLst>
              <a:ext uri="{FF2B5EF4-FFF2-40B4-BE49-F238E27FC236}">
                <a16:creationId xmlns:a16="http://schemas.microsoft.com/office/drawing/2014/main" id="{8D04AEB6-8145-46D4-A6F0-0132C6A1AE5B}"/>
              </a:ext>
            </a:extLst>
          </p:cNvPr>
          <p:cNvSpPr txBox="1"/>
          <p:nvPr/>
        </p:nvSpPr>
        <p:spPr>
          <a:xfrm>
            <a:off x="181196" y="3063452"/>
            <a:ext cx="3397284" cy="461665"/>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North America</a:t>
            </a:r>
          </a:p>
        </p:txBody>
      </p:sp>
      <p:sp>
        <p:nvSpPr>
          <p:cNvPr id="19" name="Textfeld 18">
            <a:extLst>
              <a:ext uri="{FF2B5EF4-FFF2-40B4-BE49-F238E27FC236}">
                <a16:creationId xmlns:a16="http://schemas.microsoft.com/office/drawing/2014/main" id="{A91E50CE-C434-44A4-98F4-E560C9335166}"/>
              </a:ext>
            </a:extLst>
          </p:cNvPr>
          <p:cNvSpPr txBox="1"/>
          <p:nvPr/>
        </p:nvSpPr>
        <p:spPr>
          <a:xfrm>
            <a:off x="2058727" y="4819011"/>
            <a:ext cx="3397284" cy="461665"/>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South America</a:t>
            </a:r>
          </a:p>
        </p:txBody>
      </p:sp>
      <p:sp>
        <p:nvSpPr>
          <p:cNvPr id="21" name="Textfeld 20">
            <a:extLst>
              <a:ext uri="{FF2B5EF4-FFF2-40B4-BE49-F238E27FC236}">
                <a16:creationId xmlns:a16="http://schemas.microsoft.com/office/drawing/2014/main" id="{B6ED830D-5D09-4853-88E5-956BC95C7A73}"/>
              </a:ext>
            </a:extLst>
          </p:cNvPr>
          <p:cNvSpPr txBox="1"/>
          <p:nvPr/>
        </p:nvSpPr>
        <p:spPr>
          <a:xfrm>
            <a:off x="10133273" y="2113327"/>
            <a:ext cx="3397284" cy="461665"/>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North Asia</a:t>
            </a:r>
          </a:p>
        </p:txBody>
      </p:sp>
      <p:sp>
        <p:nvSpPr>
          <p:cNvPr id="22" name="Textfeld 21">
            <a:extLst>
              <a:ext uri="{FF2B5EF4-FFF2-40B4-BE49-F238E27FC236}">
                <a16:creationId xmlns:a16="http://schemas.microsoft.com/office/drawing/2014/main" id="{DFA4DA68-2ACB-44F9-9877-F88FF9D23202}"/>
              </a:ext>
            </a:extLst>
          </p:cNvPr>
          <p:cNvSpPr txBox="1"/>
          <p:nvPr/>
        </p:nvSpPr>
        <p:spPr>
          <a:xfrm>
            <a:off x="10133273" y="2857484"/>
            <a:ext cx="3397284" cy="461665"/>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Central Asia</a:t>
            </a:r>
          </a:p>
        </p:txBody>
      </p:sp>
      <p:sp>
        <p:nvSpPr>
          <p:cNvPr id="23" name="Textfeld 22">
            <a:extLst>
              <a:ext uri="{FF2B5EF4-FFF2-40B4-BE49-F238E27FC236}">
                <a16:creationId xmlns:a16="http://schemas.microsoft.com/office/drawing/2014/main" id="{90ED3FFA-4253-4322-9120-02D34DD19E44}"/>
              </a:ext>
            </a:extLst>
          </p:cNvPr>
          <p:cNvSpPr txBox="1"/>
          <p:nvPr/>
        </p:nvSpPr>
        <p:spPr>
          <a:xfrm>
            <a:off x="10133273" y="3522106"/>
            <a:ext cx="3397284" cy="461665"/>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South Asia</a:t>
            </a:r>
          </a:p>
        </p:txBody>
      </p:sp>
      <p:sp>
        <p:nvSpPr>
          <p:cNvPr id="24" name="Textfeld 23">
            <a:extLst>
              <a:ext uri="{FF2B5EF4-FFF2-40B4-BE49-F238E27FC236}">
                <a16:creationId xmlns:a16="http://schemas.microsoft.com/office/drawing/2014/main" id="{37DA9979-71B6-4637-9819-A7D79A6DE5CE}"/>
              </a:ext>
            </a:extLst>
          </p:cNvPr>
          <p:cNvSpPr txBox="1"/>
          <p:nvPr/>
        </p:nvSpPr>
        <p:spPr>
          <a:xfrm>
            <a:off x="10157635" y="4279334"/>
            <a:ext cx="3397284" cy="461665"/>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Australia/NZ</a:t>
            </a:r>
          </a:p>
        </p:txBody>
      </p:sp>
      <p:sp>
        <p:nvSpPr>
          <p:cNvPr id="25" name="Textfeld 24">
            <a:extLst>
              <a:ext uri="{FF2B5EF4-FFF2-40B4-BE49-F238E27FC236}">
                <a16:creationId xmlns:a16="http://schemas.microsoft.com/office/drawing/2014/main" id="{2123028F-A986-40AC-813F-56CD9DBA036A}"/>
              </a:ext>
            </a:extLst>
          </p:cNvPr>
          <p:cNvSpPr txBox="1"/>
          <p:nvPr/>
        </p:nvSpPr>
        <p:spPr>
          <a:xfrm>
            <a:off x="5977985" y="4819011"/>
            <a:ext cx="3397284" cy="461665"/>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South Africa</a:t>
            </a:r>
          </a:p>
        </p:txBody>
      </p:sp>
      <p:sp>
        <p:nvSpPr>
          <p:cNvPr id="26" name="Textfeld 25">
            <a:extLst>
              <a:ext uri="{FF2B5EF4-FFF2-40B4-BE49-F238E27FC236}">
                <a16:creationId xmlns:a16="http://schemas.microsoft.com/office/drawing/2014/main" id="{AF066F25-9E85-4AB8-8F38-FDAA3C737389}"/>
              </a:ext>
            </a:extLst>
          </p:cNvPr>
          <p:cNvSpPr txBox="1"/>
          <p:nvPr/>
        </p:nvSpPr>
        <p:spPr>
          <a:xfrm>
            <a:off x="5446781" y="3524704"/>
            <a:ext cx="3397284"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North Africa</a:t>
            </a:r>
          </a:p>
        </p:txBody>
      </p:sp>
      <p:sp>
        <p:nvSpPr>
          <p:cNvPr id="29" name="Textfeld 28">
            <a:extLst>
              <a:ext uri="{FF2B5EF4-FFF2-40B4-BE49-F238E27FC236}">
                <a16:creationId xmlns:a16="http://schemas.microsoft.com/office/drawing/2014/main" id="{6E331764-9A3A-449A-831E-CC7D9C93CF21}"/>
              </a:ext>
            </a:extLst>
          </p:cNvPr>
          <p:cNvSpPr txBox="1"/>
          <p:nvPr/>
        </p:nvSpPr>
        <p:spPr>
          <a:xfrm>
            <a:off x="5777961" y="1604655"/>
            <a:ext cx="2995445"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Svalbard</a:t>
            </a:r>
          </a:p>
        </p:txBody>
      </p:sp>
      <p:sp>
        <p:nvSpPr>
          <p:cNvPr id="28" name="Textfeld 27">
            <a:extLst>
              <a:ext uri="{FF2B5EF4-FFF2-40B4-BE49-F238E27FC236}">
                <a16:creationId xmlns:a16="http://schemas.microsoft.com/office/drawing/2014/main" id="{ED18E112-BAD2-4D33-B0EA-953FFCE1CC04}"/>
              </a:ext>
            </a:extLst>
          </p:cNvPr>
          <p:cNvSpPr txBox="1"/>
          <p:nvPr/>
        </p:nvSpPr>
        <p:spPr>
          <a:xfrm>
            <a:off x="4872253" y="2011096"/>
            <a:ext cx="2995445"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Iceland</a:t>
            </a:r>
          </a:p>
        </p:txBody>
      </p:sp>
      <p:sp>
        <p:nvSpPr>
          <p:cNvPr id="27" name="Textfeld 26">
            <a:extLst>
              <a:ext uri="{FF2B5EF4-FFF2-40B4-BE49-F238E27FC236}">
                <a16:creationId xmlns:a16="http://schemas.microsoft.com/office/drawing/2014/main" id="{0A376494-0F43-4A8A-A796-F2BCD8F2CC2A}"/>
              </a:ext>
            </a:extLst>
          </p:cNvPr>
          <p:cNvSpPr txBox="1"/>
          <p:nvPr/>
        </p:nvSpPr>
        <p:spPr>
          <a:xfrm>
            <a:off x="4966477" y="2612271"/>
            <a:ext cx="2995445"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Europe</a:t>
            </a:r>
          </a:p>
        </p:txBody>
      </p:sp>
    </p:spTree>
    <p:extLst>
      <p:ext uri="{BB962C8B-B14F-4D97-AF65-F5344CB8AC3E}">
        <p14:creationId xmlns:p14="http://schemas.microsoft.com/office/powerpoint/2010/main" val="3229797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22">
            <a:extLst>
              <a:ext uri="{FF2B5EF4-FFF2-40B4-BE49-F238E27FC236}">
                <a16:creationId xmlns:a16="http://schemas.microsoft.com/office/drawing/2014/main" id="{D626502C-BB42-4179-890B-699F24388A4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948" y="2120667"/>
            <a:ext cx="12130780" cy="4737333"/>
          </a:xfrm>
          <a:prstGeom prst="rect">
            <a:avLst/>
          </a:prstGeom>
        </p:spPr>
      </p:pic>
      <p:sp>
        <p:nvSpPr>
          <p:cNvPr id="2" name="Titel 1">
            <a:extLst>
              <a:ext uri="{FF2B5EF4-FFF2-40B4-BE49-F238E27FC236}">
                <a16:creationId xmlns:a16="http://schemas.microsoft.com/office/drawing/2014/main" id="{F459D35F-61FD-48FB-83D6-95705FC2DDB7}"/>
              </a:ext>
            </a:extLst>
          </p:cNvPr>
          <p:cNvSpPr>
            <a:spLocks noGrp="1"/>
          </p:cNvSpPr>
          <p:nvPr>
            <p:ph type="title"/>
          </p:nvPr>
        </p:nvSpPr>
        <p:spPr/>
        <p:txBody>
          <a:bodyPr/>
          <a:lstStyle/>
          <a:p>
            <a:r>
              <a:rPr lang="en-GB" dirty="0"/>
              <a:t>Regional influence on global SCA</a:t>
            </a:r>
          </a:p>
        </p:txBody>
      </p:sp>
      <p:sp>
        <p:nvSpPr>
          <p:cNvPr id="4" name="Foliennummernplatzhalter 3">
            <a:extLst>
              <a:ext uri="{FF2B5EF4-FFF2-40B4-BE49-F238E27FC236}">
                <a16:creationId xmlns:a16="http://schemas.microsoft.com/office/drawing/2014/main" id="{C182A278-056A-4CBD-A204-C94B30E9D66D}"/>
              </a:ext>
            </a:extLst>
          </p:cNvPr>
          <p:cNvSpPr>
            <a:spLocks noGrp="1"/>
          </p:cNvSpPr>
          <p:nvPr>
            <p:ph type="sldNum" sz="quarter" idx="12"/>
          </p:nvPr>
        </p:nvSpPr>
        <p:spPr/>
        <p:txBody>
          <a:bodyPr/>
          <a:lstStyle/>
          <a:p>
            <a:fld id="{87F86D19-8030-4717-8878-675310841B76}" type="slidenum">
              <a:rPr lang="en-GB" smtClean="0"/>
              <a:pPr/>
              <a:t>14</a:t>
            </a:fld>
            <a:endParaRPr lang="en-GB" dirty="0"/>
          </a:p>
        </p:txBody>
      </p:sp>
      <p:pic>
        <p:nvPicPr>
          <p:cNvPr id="22" name="Inhaltsplatzhalter 21" descr="Ein Bild, das Text, Karte enthält.&#10;&#10;Automatisch generierte Beschreibung">
            <a:extLst>
              <a:ext uri="{FF2B5EF4-FFF2-40B4-BE49-F238E27FC236}">
                <a16:creationId xmlns:a16="http://schemas.microsoft.com/office/drawing/2014/main" id="{C1A121AE-9E92-4BA3-945B-C31CC559DC6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1963" t="15232" r="9417" b="20120"/>
          <a:stretch/>
        </p:blipFill>
        <p:spPr>
          <a:xfrm>
            <a:off x="1026094" y="1793790"/>
            <a:ext cx="8261445" cy="4528848"/>
          </a:xfrm>
        </p:spPr>
      </p:pic>
    </p:spTree>
    <p:extLst>
      <p:ext uri="{BB962C8B-B14F-4D97-AF65-F5344CB8AC3E}">
        <p14:creationId xmlns:p14="http://schemas.microsoft.com/office/powerpoint/2010/main" val="236827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A54278-41FA-4AA7-85FC-D3794064DA6C}"/>
              </a:ext>
            </a:extLst>
          </p:cNvPr>
          <p:cNvSpPr>
            <a:spLocks noGrp="1"/>
          </p:cNvSpPr>
          <p:nvPr>
            <p:ph type="title"/>
          </p:nvPr>
        </p:nvSpPr>
        <p:spPr/>
        <p:txBody>
          <a:bodyPr/>
          <a:lstStyle/>
          <a:p>
            <a:r>
              <a:rPr lang="de-CH" dirty="0"/>
              <a:t>Snow </a:t>
            </a:r>
            <a:r>
              <a:rPr lang="de-CH" dirty="0" err="1"/>
              <a:t>cover</a:t>
            </a:r>
            <a:r>
              <a:rPr lang="de-CH" dirty="0"/>
              <a:t> </a:t>
            </a:r>
            <a:r>
              <a:rPr lang="de-CH" dirty="0" err="1"/>
              <a:t>dynamics</a:t>
            </a:r>
            <a:r>
              <a:rPr lang="de-CH" dirty="0"/>
              <a:t> – Northern </a:t>
            </a:r>
            <a:r>
              <a:rPr lang="de-CH" dirty="0" err="1"/>
              <a:t>Hemisphere</a:t>
            </a:r>
            <a:endParaRPr lang="en-GB" dirty="0"/>
          </a:p>
        </p:txBody>
      </p:sp>
      <p:sp>
        <p:nvSpPr>
          <p:cNvPr id="3" name="Inhaltsplatzhalter 2">
            <a:extLst>
              <a:ext uri="{FF2B5EF4-FFF2-40B4-BE49-F238E27FC236}">
                <a16:creationId xmlns:a16="http://schemas.microsoft.com/office/drawing/2014/main" id="{8251CB90-BACB-4CE1-A50C-15E4C4A68D09}"/>
              </a:ext>
            </a:extLst>
          </p:cNvPr>
          <p:cNvSpPr>
            <a:spLocks noGrp="1"/>
          </p:cNvSpPr>
          <p:nvPr>
            <p:ph idx="1"/>
          </p:nvPr>
        </p:nvSpPr>
        <p:spPr>
          <a:xfrm>
            <a:off x="347472" y="1405001"/>
            <a:ext cx="11503152" cy="4351338"/>
          </a:xfrm>
        </p:spPr>
        <p:txBody>
          <a:bodyPr/>
          <a:lstStyle/>
          <a:p>
            <a:pPr marL="0" indent="0">
              <a:buNone/>
            </a:pPr>
            <a:r>
              <a:rPr lang="de-CH" dirty="0"/>
              <a:t>Monthly spring </a:t>
            </a:r>
            <a:r>
              <a:rPr lang="de-CH" dirty="0" err="1"/>
              <a:t>anomalies</a:t>
            </a:r>
            <a:r>
              <a:rPr lang="de-CH" dirty="0"/>
              <a:t> </a:t>
            </a:r>
            <a:r>
              <a:rPr lang="de-CH" dirty="0" err="1"/>
              <a:t>with</a:t>
            </a:r>
            <a:r>
              <a:rPr lang="de-CH" dirty="0"/>
              <a:t> </a:t>
            </a:r>
            <a:r>
              <a:rPr lang="de-CH" dirty="0" err="1"/>
              <a:t>respect</a:t>
            </a:r>
            <a:r>
              <a:rPr lang="de-CH" dirty="0"/>
              <a:t> to </a:t>
            </a:r>
            <a:r>
              <a:rPr lang="de-CH" dirty="0" err="1"/>
              <a:t>long</a:t>
            </a:r>
            <a:r>
              <a:rPr lang="de-CH" dirty="0"/>
              <a:t>-term </a:t>
            </a:r>
            <a:r>
              <a:rPr lang="de-CH" dirty="0" err="1"/>
              <a:t>mean</a:t>
            </a:r>
            <a:r>
              <a:rPr lang="de-CH" dirty="0"/>
              <a:t> 1982-2010</a:t>
            </a:r>
            <a:endParaRPr lang="en-GB" dirty="0"/>
          </a:p>
        </p:txBody>
      </p:sp>
      <p:sp>
        <p:nvSpPr>
          <p:cNvPr id="4" name="Foliennummernplatzhalter 3">
            <a:extLst>
              <a:ext uri="{FF2B5EF4-FFF2-40B4-BE49-F238E27FC236}">
                <a16:creationId xmlns:a16="http://schemas.microsoft.com/office/drawing/2014/main" id="{6646253A-66F1-416C-9D7C-99008EC5E834}"/>
              </a:ext>
            </a:extLst>
          </p:cNvPr>
          <p:cNvSpPr>
            <a:spLocks noGrp="1"/>
          </p:cNvSpPr>
          <p:nvPr>
            <p:ph type="sldNum" sz="quarter" idx="12"/>
          </p:nvPr>
        </p:nvSpPr>
        <p:spPr/>
        <p:txBody>
          <a:bodyPr/>
          <a:lstStyle/>
          <a:p>
            <a:fld id="{87F86D19-8030-4717-8878-675310841B76}" type="slidenum">
              <a:rPr lang="en-GB" smtClean="0"/>
              <a:pPr/>
              <a:t>15</a:t>
            </a:fld>
            <a:endParaRPr lang="en-GB" dirty="0"/>
          </a:p>
        </p:txBody>
      </p:sp>
      <p:pic>
        <p:nvPicPr>
          <p:cNvPr id="6" name="Grafik 5">
            <a:extLst>
              <a:ext uri="{FF2B5EF4-FFF2-40B4-BE49-F238E27FC236}">
                <a16:creationId xmlns:a16="http://schemas.microsoft.com/office/drawing/2014/main" id="{6035C772-7B97-49CB-B69A-B2C853FAD3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056" y="2595585"/>
            <a:ext cx="4140000" cy="3551733"/>
          </a:xfrm>
          <a:prstGeom prst="rect">
            <a:avLst/>
          </a:prstGeom>
        </p:spPr>
      </p:pic>
      <p:pic>
        <p:nvPicPr>
          <p:cNvPr id="7" name="Grafik 6">
            <a:extLst>
              <a:ext uri="{FF2B5EF4-FFF2-40B4-BE49-F238E27FC236}">
                <a16:creationId xmlns:a16="http://schemas.microsoft.com/office/drawing/2014/main" id="{12EE00F6-30A1-4745-BA34-25EF09E5B34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13761" y="2595584"/>
            <a:ext cx="4140000" cy="3551734"/>
          </a:xfrm>
          <a:prstGeom prst="rect">
            <a:avLst/>
          </a:prstGeom>
        </p:spPr>
      </p:pic>
      <p:pic>
        <p:nvPicPr>
          <p:cNvPr id="8" name="Grafik 7">
            <a:extLst>
              <a:ext uri="{FF2B5EF4-FFF2-40B4-BE49-F238E27FC236}">
                <a16:creationId xmlns:a16="http://schemas.microsoft.com/office/drawing/2014/main" id="{A265BCCF-D592-4FED-B0FB-7765C18D95E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084563" y="2595585"/>
            <a:ext cx="4140000" cy="3551733"/>
          </a:xfrm>
          <a:prstGeom prst="rect">
            <a:avLst/>
          </a:prstGeom>
        </p:spPr>
      </p:pic>
      <p:sp>
        <p:nvSpPr>
          <p:cNvPr id="13" name="Textfeld 12">
            <a:extLst>
              <a:ext uri="{FF2B5EF4-FFF2-40B4-BE49-F238E27FC236}">
                <a16:creationId xmlns:a16="http://schemas.microsoft.com/office/drawing/2014/main" id="{A990BD66-8FD2-45C8-BDE1-165AB575E1CA}"/>
              </a:ext>
            </a:extLst>
          </p:cNvPr>
          <p:cNvSpPr txBox="1"/>
          <p:nvPr/>
        </p:nvSpPr>
        <p:spPr>
          <a:xfrm>
            <a:off x="3164314" y="2803049"/>
            <a:ext cx="2995445"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April</a:t>
            </a:r>
          </a:p>
        </p:txBody>
      </p:sp>
      <p:sp>
        <p:nvSpPr>
          <p:cNvPr id="15" name="Textfeld 14">
            <a:extLst>
              <a:ext uri="{FF2B5EF4-FFF2-40B4-BE49-F238E27FC236}">
                <a16:creationId xmlns:a16="http://schemas.microsoft.com/office/drawing/2014/main" id="{2D0214B0-D1DB-411F-B5C2-3ACED2470E44}"/>
              </a:ext>
            </a:extLst>
          </p:cNvPr>
          <p:cNvSpPr txBox="1"/>
          <p:nvPr/>
        </p:nvSpPr>
        <p:spPr>
          <a:xfrm>
            <a:off x="7124022" y="2802235"/>
            <a:ext cx="2995445" cy="369332"/>
          </a:xfrm>
          <a:prstGeom prst="rect">
            <a:avLst/>
          </a:prstGeom>
          <a:noFill/>
        </p:spPr>
        <p:txBody>
          <a:bodyPr wrap="square" rtlCol="0">
            <a:spAutoFit/>
          </a:bodyPr>
          <a:lstStyle/>
          <a:p>
            <a:r>
              <a:rPr lang="de-CH" dirty="0">
                <a:latin typeface="Arial" panose="020B0604020202020204" pitchFamily="34" charset="0"/>
                <a:cs typeface="Arial" panose="020B0604020202020204" pitchFamily="34" charset="0"/>
              </a:rPr>
              <a:t>M</a:t>
            </a:r>
            <a:r>
              <a:rPr lang="en-GB" dirty="0">
                <a:latin typeface="Arial" panose="020B0604020202020204" pitchFamily="34" charset="0"/>
                <a:cs typeface="Arial" panose="020B0604020202020204" pitchFamily="34" charset="0"/>
              </a:rPr>
              <a:t>ay</a:t>
            </a:r>
          </a:p>
        </p:txBody>
      </p:sp>
      <p:sp>
        <p:nvSpPr>
          <p:cNvPr id="16" name="Textfeld 15">
            <a:extLst>
              <a:ext uri="{FF2B5EF4-FFF2-40B4-BE49-F238E27FC236}">
                <a16:creationId xmlns:a16="http://schemas.microsoft.com/office/drawing/2014/main" id="{863D6414-DA5E-4CF3-BCD7-C65E1B948F49}"/>
              </a:ext>
            </a:extLst>
          </p:cNvPr>
          <p:cNvSpPr txBox="1"/>
          <p:nvPr/>
        </p:nvSpPr>
        <p:spPr>
          <a:xfrm>
            <a:off x="10631451" y="2802235"/>
            <a:ext cx="2995445"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June</a:t>
            </a:r>
          </a:p>
        </p:txBody>
      </p:sp>
    </p:spTree>
    <p:extLst>
      <p:ext uri="{BB962C8B-B14F-4D97-AF65-F5344CB8AC3E}">
        <p14:creationId xmlns:p14="http://schemas.microsoft.com/office/powerpoint/2010/main" val="41704378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A54278-41FA-4AA7-85FC-D3794064DA6C}"/>
              </a:ext>
            </a:extLst>
          </p:cNvPr>
          <p:cNvSpPr>
            <a:spLocks noGrp="1"/>
          </p:cNvSpPr>
          <p:nvPr>
            <p:ph type="title"/>
          </p:nvPr>
        </p:nvSpPr>
        <p:spPr/>
        <p:txBody>
          <a:bodyPr/>
          <a:lstStyle/>
          <a:p>
            <a:r>
              <a:rPr lang="de-CH" dirty="0"/>
              <a:t>Snow </a:t>
            </a:r>
            <a:r>
              <a:rPr lang="de-CH" dirty="0" err="1"/>
              <a:t>cover</a:t>
            </a:r>
            <a:r>
              <a:rPr lang="de-CH" dirty="0"/>
              <a:t> </a:t>
            </a:r>
            <a:r>
              <a:rPr lang="de-CH" dirty="0" err="1"/>
              <a:t>dynamics</a:t>
            </a:r>
            <a:r>
              <a:rPr lang="de-CH" dirty="0"/>
              <a:t> – Southern </a:t>
            </a:r>
            <a:r>
              <a:rPr lang="de-CH" dirty="0" err="1"/>
              <a:t>Hemisphere</a:t>
            </a:r>
            <a:endParaRPr lang="en-GB" dirty="0"/>
          </a:p>
        </p:txBody>
      </p:sp>
      <p:sp>
        <p:nvSpPr>
          <p:cNvPr id="3" name="Inhaltsplatzhalter 2">
            <a:extLst>
              <a:ext uri="{FF2B5EF4-FFF2-40B4-BE49-F238E27FC236}">
                <a16:creationId xmlns:a16="http://schemas.microsoft.com/office/drawing/2014/main" id="{8251CB90-BACB-4CE1-A50C-15E4C4A68D09}"/>
              </a:ext>
            </a:extLst>
          </p:cNvPr>
          <p:cNvSpPr>
            <a:spLocks noGrp="1"/>
          </p:cNvSpPr>
          <p:nvPr>
            <p:ph idx="1"/>
          </p:nvPr>
        </p:nvSpPr>
        <p:spPr>
          <a:xfrm>
            <a:off x="347472" y="1405001"/>
            <a:ext cx="11503152" cy="4351338"/>
          </a:xfrm>
        </p:spPr>
        <p:txBody>
          <a:bodyPr/>
          <a:lstStyle/>
          <a:p>
            <a:pPr marL="0" indent="0">
              <a:buNone/>
            </a:pPr>
            <a:r>
              <a:rPr lang="de-CH" dirty="0"/>
              <a:t>Monthly spring </a:t>
            </a:r>
            <a:r>
              <a:rPr lang="de-CH" dirty="0" err="1"/>
              <a:t>anomalies</a:t>
            </a:r>
            <a:r>
              <a:rPr lang="de-CH" dirty="0"/>
              <a:t> </a:t>
            </a:r>
            <a:r>
              <a:rPr lang="de-CH" dirty="0" err="1"/>
              <a:t>with</a:t>
            </a:r>
            <a:r>
              <a:rPr lang="de-CH" dirty="0"/>
              <a:t> </a:t>
            </a:r>
            <a:r>
              <a:rPr lang="de-CH" dirty="0" err="1"/>
              <a:t>respect</a:t>
            </a:r>
            <a:r>
              <a:rPr lang="de-CH" dirty="0"/>
              <a:t> to </a:t>
            </a:r>
            <a:r>
              <a:rPr lang="de-CH" dirty="0" err="1"/>
              <a:t>long</a:t>
            </a:r>
            <a:r>
              <a:rPr lang="de-CH" dirty="0"/>
              <a:t>-term </a:t>
            </a:r>
            <a:r>
              <a:rPr lang="de-CH" dirty="0" err="1"/>
              <a:t>mean</a:t>
            </a:r>
            <a:r>
              <a:rPr lang="de-CH" dirty="0"/>
              <a:t> 1982-2010</a:t>
            </a:r>
            <a:endParaRPr lang="en-GB" dirty="0"/>
          </a:p>
        </p:txBody>
      </p:sp>
      <p:sp>
        <p:nvSpPr>
          <p:cNvPr id="4" name="Foliennummernplatzhalter 3">
            <a:extLst>
              <a:ext uri="{FF2B5EF4-FFF2-40B4-BE49-F238E27FC236}">
                <a16:creationId xmlns:a16="http://schemas.microsoft.com/office/drawing/2014/main" id="{6646253A-66F1-416C-9D7C-99008EC5E834}"/>
              </a:ext>
            </a:extLst>
          </p:cNvPr>
          <p:cNvSpPr>
            <a:spLocks noGrp="1"/>
          </p:cNvSpPr>
          <p:nvPr>
            <p:ph type="sldNum" sz="quarter" idx="12"/>
          </p:nvPr>
        </p:nvSpPr>
        <p:spPr/>
        <p:txBody>
          <a:bodyPr/>
          <a:lstStyle/>
          <a:p>
            <a:fld id="{87F86D19-8030-4717-8878-675310841B76}" type="slidenum">
              <a:rPr lang="en-GB" smtClean="0"/>
              <a:pPr/>
              <a:t>16</a:t>
            </a:fld>
            <a:endParaRPr lang="en-GB" dirty="0"/>
          </a:p>
        </p:txBody>
      </p:sp>
      <p:pic>
        <p:nvPicPr>
          <p:cNvPr id="6" name="Grafik 5">
            <a:extLst>
              <a:ext uri="{FF2B5EF4-FFF2-40B4-BE49-F238E27FC236}">
                <a16:creationId xmlns:a16="http://schemas.microsoft.com/office/drawing/2014/main" id="{6035C772-7B97-49CB-B69A-B2C853FAD3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011" y="2595585"/>
            <a:ext cx="4140000" cy="3615347"/>
          </a:xfrm>
          <a:prstGeom prst="rect">
            <a:avLst/>
          </a:prstGeom>
        </p:spPr>
      </p:pic>
      <p:pic>
        <p:nvPicPr>
          <p:cNvPr id="7" name="Grafik 6">
            <a:extLst>
              <a:ext uri="{FF2B5EF4-FFF2-40B4-BE49-F238E27FC236}">
                <a16:creationId xmlns:a16="http://schemas.microsoft.com/office/drawing/2014/main" id="{12EE00F6-30A1-4745-BA34-25EF09E5B34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56537" y="2595585"/>
            <a:ext cx="4140000" cy="3612573"/>
          </a:xfrm>
          <a:prstGeom prst="rect">
            <a:avLst/>
          </a:prstGeom>
        </p:spPr>
      </p:pic>
      <p:pic>
        <p:nvPicPr>
          <p:cNvPr id="8" name="Grafik 7">
            <a:extLst>
              <a:ext uri="{FF2B5EF4-FFF2-40B4-BE49-F238E27FC236}">
                <a16:creationId xmlns:a16="http://schemas.microsoft.com/office/drawing/2014/main" id="{A265BCCF-D592-4FED-B0FB-7765C18D95E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082439" y="2595994"/>
            <a:ext cx="4140000" cy="3612164"/>
          </a:xfrm>
          <a:prstGeom prst="rect">
            <a:avLst/>
          </a:prstGeom>
        </p:spPr>
      </p:pic>
      <p:sp>
        <p:nvSpPr>
          <p:cNvPr id="13" name="Textfeld 12">
            <a:extLst>
              <a:ext uri="{FF2B5EF4-FFF2-40B4-BE49-F238E27FC236}">
                <a16:creationId xmlns:a16="http://schemas.microsoft.com/office/drawing/2014/main" id="{A990BD66-8FD2-45C8-BDE1-165AB575E1CA}"/>
              </a:ext>
            </a:extLst>
          </p:cNvPr>
          <p:cNvSpPr txBox="1"/>
          <p:nvPr/>
        </p:nvSpPr>
        <p:spPr>
          <a:xfrm>
            <a:off x="2450638" y="2803049"/>
            <a:ext cx="2995445"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September</a:t>
            </a:r>
          </a:p>
        </p:txBody>
      </p:sp>
      <p:sp>
        <p:nvSpPr>
          <p:cNvPr id="15" name="Textfeld 14">
            <a:extLst>
              <a:ext uri="{FF2B5EF4-FFF2-40B4-BE49-F238E27FC236}">
                <a16:creationId xmlns:a16="http://schemas.microsoft.com/office/drawing/2014/main" id="{2D0214B0-D1DB-411F-B5C2-3ACED2470E44}"/>
              </a:ext>
            </a:extLst>
          </p:cNvPr>
          <p:cNvSpPr txBox="1"/>
          <p:nvPr/>
        </p:nvSpPr>
        <p:spPr>
          <a:xfrm>
            <a:off x="6756039" y="2802235"/>
            <a:ext cx="2995445"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October</a:t>
            </a:r>
          </a:p>
        </p:txBody>
      </p:sp>
      <p:sp>
        <p:nvSpPr>
          <p:cNvPr id="16" name="Textfeld 15">
            <a:extLst>
              <a:ext uri="{FF2B5EF4-FFF2-40B4-BE49-F238E27FC236}">
                <a16:creationId xmlns:a16="http://schemas.microsoft.com/office/drawing/2014/main" id="{863D6414-DA5E-4CF3-BCD7-C65E1B948F49}"/>
              </a:ext>
            </a:extLst>
          </p:cNvPr>
          <p:cNvSpPr txBox="1"/>
          <p:nvPr/>
        </p:nvSpPr>
        <p:spPr>
          <a:xfrm>
            <a:off x="10631451" y="2802235"/>
            <a:ext cx="2995445"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November</a:t>
            </a:r>
          </a:p>
        </p:txBody>
      </p:sp>
    </p:spTree>
    <p:extLst>
      <p:ext uri="{BB962C8B-B14F-4D97-AF65-F5344CB8AC3E}">
        <p14:creationId xmlns:p14="http://schemas.microsoft.com/office/powerpoint/2010/main" val="1243739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A54278-41FA-4AA7-85FC-D3794064DA6C}"/>
              </a:ext>
            </a:extLst>
          </p:cNvPr>
          <p:cNvSpPr>
            <a:spLocks noGrp="1"/>
          </p:cNvSpPr>
          <p:nvPr>
            <p:ph type="title"/>
          </p:nvPr>
        </p:nvSpPr>
        <p:spPr/>
        <p:txBody>
          <a:bodyPr/>
          <a:lstStyle/>
          <a:p>
            <a:r>
              <a:rPr lang="de-CH" dirty="0"/>
              <a:t>Snow </a:t>
            </a:r>
            <a:r>
              <a:rPr lang="de-CH" dirty="0" err="1"/>
              <a:t>cover</a:t>
            </a:r>
            <a:r>
              <a:rPr lang="de-CH" dirty="0"/>
              <a:t> </a:t>
            </a:r>
            <a:r>
              <a:rPr lang="de-CH" dirty="0" err="1"/>
              <a:t>dynamics</a:t>
            </a:r>
            <a:r>
              <a:rPr lang="de-CH" dirty="0"/>
              <a:t> – Global</a:t>
            </a:r>
            <a:endParaRPr lang="en-GB" dirty="0"/>
          </a:p>
        </p:txBody>
      </p:sp>
      <p:sp>
        <p:nvSpPr>
          <p:cNvPr id="3" name="Inhaltsplatzhalter 2">
            <a:extLst>
              <a:ext uri="{FF2B5EF4-FFF2-40B4-BE49-F238E27FC236}">
                <a16:creationId xmlns:a16="http://schemas.microsoft.com/office/drawing/2014/main" id="{8251CB90-BACB-4CE1-A50C-15E4C4A68D09}"/>
              </a:ext>
            </a:extLst>
          </p:cNvPr>
          <p:cNvSpPr>
            <a:spLocks noGrp="1"/>
          </p:cNvSpPr>
          <p:nvPr>
            <p:ph idx="1"/>
          </p:nvPr>
        </p:nvSpPr>
        <p:spPr>
          <a:xfrm>
            <a:off x="347472" y="1405001"/>
            <a:ext cx="11503152" cy="4351338"/>
          </a:xfrm>
        </p:spPr>
        <p:txBody>
          <a:bodyPr/>
          <a:lstStyle/>
          <a:p>
            <a:pPr marL="0" indent="0">
              <a:buNone/>
            </a:pPr>
            <a:r>
              <a:rPr lang="de-CH" dirty="0"/>
              <a:t>Monthly spring </a:t>
            </a:r>
            <a:r>
              <a:rPr lang="de-CH" dirty="0" err="1"/>
              <a:t>anomalies</a:t>
            </a:r>
            <a:r>
              <a:rPr lang="de-CH" dirty="0"/>
              <a:t> </a:t>
            </a:r>
            <a:r>
              <a:rPr lang="de-CH" dirty="0" err="1"/>
              <a:t>with</a:t>
            </a:r>
            <a:r>
              <a:rPr lang="de-CH" dirty="0"/>
              <a:t> </a:t>
            </a:r>
            <a:r>
              <a:rPr lang="de-CH" dirty="0" err="1"/>
              <a:t>respect</a:t>
            </a:r>
            <a:r>
              <a:rPr lang="de-CH" dirty="0"/>
              <a:t> to </a:t>
            </a:r>
            <a:r>
              <a:rPr lang="de-CH" dirty="0" err="1"/>
              <a:t>long</a:t>
            </a:r>
            <a:r>
              <a:rPr lang="de-CH" dirty="0"/>
              <a:t>-term </a:t>
            </a:r>
            <a:r>
              <a:rPr lang="de-CH" dirty="0" err="1"/>
              <a:t>mean</a:t>
            </a:r>
            <a:r>
              <a:rPr lang="de-CH" dirty="0"/>
              <a:t> 1982-2010</a:t>
            </a:r>
            <a:endParaRPr lang="en-GB" dirty="0"/>
          </a:p>
        </p:txBody>
      </p:sp>
      <p:sp>
        <p:nvSpPr>
          <p:cNvPr id="4" name="Foliennummernplatzhalter 3">
            <a:extLst>
              <a:ext uri="{FF2B5EF4-FFF2-40B4-BE49-F238E27FC236}">
                <a16:creationId xmlns:a16="http://schemas.microsoft.com/office/drawing/2014/main" id="{6646253A-66F1-416C-9D7C-99008EC5E834}"/>
              </a:ext>
            </a:extLst>
          </p:cNvPr>
          <p:cNvSpPr>
            <a:spLocks noGrp="1"/>
          </p:cNvSpPr>
          <p:nvPr>
            <p:ph type="sldNum" sz="quarter" idx="12"/>
          </p:nvPr>
        </p:nvSpPr>
        <p:spPr/>
        <p:txBody>
          <a:bodyPr/>
          <a:lstStyle/>
          <a:p>
            <a:fld id="{87F86D19-8030-4717-8878-675310841B76}" type="slidenum">
              <a:rPr lang="en-GB" smtClean="0"/>
              <a:pPr/>
              <a:t>17</a:t>
            </a:fld>
            <a:endParaRPr lang="en-GB" dirty="0"/>
          </a:p>
        </p:txBody>
      </p:sp>
      <p:pic>
        <p:nvPicPr>
          <p:cNvPr id="6" name="Grafik 5">
            <a:extLst>
              <a:ext uri="{FF2B5EF4-FFF2-40B4-BE49-F238E27FC236}">
                <a16:creationId xmlns:a16="http://schemas.microsoft.com/office/drawing/2014/main" id="{6035C772-7B97-49CB-B69A-B2C853FAD3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2558" y="2674574"/>
            <a:ext cx="4140000" cy="3551731"/>
          </a:xfrm>
          <a:prstGeom prst="rect">
            <a:avLst/>
          </a:prstGeom>
        </p:spPr>
      </p:pic>
      <p:pic>
        <p:nvPicPr>
          <p:cNvPr id="7" name="Grafik 6">
            <a:extLst>
              <a:ext uri="{FF2B5EF4-FFF2-40B4-BE49-F238E27FC236}">
                <a16:creationId xmlns:a16="http://schemas.microsoft.com/office/drawing/2014/main" id="{12EE00F6-30A1-4745-BA34-25EF09E5B34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29504" y="2677283"/>
            <a:ext cx="4140000" cy="3549022"/>
          </a:xfrm>
          <a:prstGeom prst="rect">
            <a:avLst/>
          </a:prstGeom>
        </p:spPr>
      </p:pic>
      <p:pic>
        <p:nvPicPr>
          <p:cNvPr id="8" name="Grafik 7">
            <a:extLst>
              <a:ext uri="{FF2B5EF4-FFF2-40B4-BE49-F238E27FC236}">
                <a16:creationId xmlns:a16="http://schemas.microsoft.com/office/drawing/2014/main" id="{A265BCCF-D592-4FED-B0FB-7765C18D95E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157564" y="2674120"/>
            <a:ext cx="4140000" cy="3552185"/>
          </a:xfrm>
          <a:prstGeom prst="rect">
            <a:avLst/>
          </a:prstGeom>
        </p:spPr>
      </p:pic>
      <p:sp>
        <p:nvSpPr>
          <p:cNvPr id="13" name="Textfeld 12">
            <a:extLst>
              <a:ext uri="{FF2B5EF4-FFF2-40B4-BE49-F238E27FC236}">
                <a16:creationId xmlns:a16="http://schemas.microsoft.com/office/drawing/2014/main" id="{A990BD66-8FD2-45C8-BDE1-165AB575E1CA}"/>
              </a:ext>
            </a:extLst>
          </p:cNvPr>
          <p:cNvSpPr txBox="1"/>
          <p:nvPr/>
        </p:nvSpPr>
        <p:spPr>
          <a:xfrm>
            <a:off x="2997053" y="2892257"/>
            <a:ext cx="2995445"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April</a:t>
            </a:r>
          </a:p>
        </p:txBody>
      </p:sp>
      <p:sp>
        <p:nvSpPr>
          <p:cNvPr id="15" name="Textfeld 14">
            <a:extLst>
              <a:ext uri="{FF2B5EF4-FFF2-40B4-BE49-F238E27FC236}">
                <a16:creationId xmlns:a16="http://schemas.microsoft.com/office/drawing/2014/main" id="{2D0214B0-D1DB-411F-B5C2-3ACED2470E44}"/>
              </a:ext>
            </a:extLst>
          </p:cNvPr>
          <p:cNvSpPr txBox="1"/>
          <p:nvPr/>
        </p:nvSpPr>
        <p:spPr>
          <a:xfrm>
            <a:off x="6986162" y="2892257"/>
            <a:ext cx="2995445"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May</a:t>
            </a:r>
          </a:p>
        </p:txBody>
      </p:sp>
      <p:sp>
        <p:nvSpPr>
          <p:cNvPr id="16" name="Textfeld 15">
            <a:extLst>
              <a:ext uri="{FF2B5EF4-FFF2-40B4-BE49-F238E27FC236}">
                <a16:creationId xmlns:a16="http://schemas.microsoft.com/office/drawing/2014/main" id="{863D6414-DA5E-4CF3-BCD7-C65E1B948F49}"/>
              </a:ext>
            </a:extLst>
          </p:cNvPr>
          <p:cNvSpPr txBox="1"/>
          <p:nvPr/>
        </p:nvSpPr>
        <p:spPr>
          <a:xfrm>
            <a:off x="11077496" y="2891443"/>
            <a:ext cx="2995445"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June</a:t>
            </a:r>
          </a:p>
        </p:txBody>
      </p:sp>
    </p:spTree>
    <p:extLst>
      <p:ext uri="{BB962C8B-B14F-4D97-AF65-F5344CB8AC3E}">
        <p14:creationId xmlns:p14="http://schemas.microsoft.com/office/powerpoint/2010/main" val="8473264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a:extLst>
              <a:ext uri="{FF2B5EF4-FFF2-40B4-BE49-F238E27FC236}">
                <a16:creationId xmlns:a16="http://schemas.microsoft.com/office/drawing/2014/main" id="{A7A294DC-72D8-4357-936C-3EC1ED34536D}"/>
              </a:ext>
            </a:extLst>
          </p:cNvPr>
          <p:cNvGrpSpPr/>
          <p:nvPr/>
        </p:nvGrpSpPr>
        <p:grpSpPr>
          <a:xfrm>
            <a:off x="0" y="1871233"/>
            <a:ext cx="9463082" cy="2409584"/>
            <a:chOff x="122558" y="2674120"/>
            <a:chExt cx="13950383" cy="3552185"/>
          </a:xfrm>
        </p:grpSpPr>
        <p:pic>
          <p:nvPicPr>
            <p:cNvPr id="18" name="Grafik 17">
              <a:extLst>
                <a:ext uri="{FF2B5EF4-FFF2-40B4-BE49-F238E27FC236}">
                  <a16:creationId xmlns:a16="http://schemas.microsoft.com/office/drawing/2014/main" id="{1F778F73-94D4-4CFE-A373-07AFF0535E3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2558" y="2674574"/>
              <a:ext cx="4140000" cy="3551731"/>
            </a:xfrm>
            <a:prstGeom prst="rect">
              <a:avLst/>
            </a:prstGeom>
          </p:spPr>
        </p:pic>
        <p:pic>
          <p:nvPicPr>
            <p:cNvPr id="19" name="Grafik 18">
              <a:extLst>
                <a:ext uri="{FF2B5EF4-FFF2-40B4-BE49-F238E27FC236}">
                  <a16:creationId xmlns:a16="http://schemas.microsoft.com/office/drawing/2014/main" id="{EB457AEE-8132-494B-A9D9-DDEAC8D6972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29504" y="2677283"/>
              <a:ext cx="4140000" cy="3549022"/>
            </a:xfrm>
            <a:prstGeom prst="rect">
              <a:avLst/>
            </a:prstGeom>
          </p:spPr>
        </p:pic>
        <p:pic>
          <p:nvPicPr>
            <p:cNvPr id="20" name="Grafik 19">
              <a:extLst>
                <a:ext uri="{FF2B5EF4-FFF2-40B4-BE49-F238E27FC236}">
                  <a16:creationId xmlns:a16="http://schemas.microsoft.com/office/drawing/2014/main" id="{91F0A560-6781-4DED-B916-188FE2CE2A0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157564" y="2674120"/>
              <a:ext cx="4140000" cy="3552185"/>
            </a:xfrm>
            <a:prstGeom prst="rect">
              <a:avLst/>
            </a:prstGeom>
          </p:spPr>
        </p:pic>
        <p:sp>
          <p:nvSpPr>
            <p:cNvPr id="21" name="Textfeld 20">
              <a:extLst>
                <a:ext uri="{FF2B5EF4-FFF2-40B4-BE49-F238E27FC236}">
                  <a16:creationId xmlns:a16="http://schemas.microsoft.com/office/drawing/2014/main" id="{8A561700-A315-43EA-8BFB-5AB06F51B8FB}"/>
                </a:ext>
              </a:extLst>
            </p:cNvPr>
            <p:cNvSpPr txBox="1"/>
            <p:nvPr/>
          </p:nvSpPr>
          <p:spPr>
            <a:xfrm>
              <a:off x="2997053" y="2892257"/>
              <a:ext cx="2995445"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April</a:t>
              </a:r>
            </a:p>
          </p:txBody>
        </p:sp>
        <p:sp>
          <p:nvSpPr>
            <p:cNvPr id="22" name="Textfeld 21">
              <a:extLst>
                <a:ext uri="{FF2B5EF4-FFF2-40B4-BE49-F238E27FC236}">
                  <a16:creationId xmlns:a16="http://schemas.microsoft.com/office/drawing/2014/main" id="{CC4F4AF5-C80B-4594-8D94-23E7E3693837}"/>
                </a:ext>
              </a:extLst>
            </p:cNvPr>
            <p:cNvSpPr txBox="1"/>
            <p:nvPr/>
          </p:nvSpPr>
          <p:spPr>
            <a:xfrm>
              <a:off x="6986162" y="2892257"/>
              <a:ext cx="2995445"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May</a:t>
              </a:r>
            </a:p>
          </p:txBody>
        </p:sp>
        <p:sp>
          <p:nvSpPr>
            <p:cNvPr id="23" name="Textfeld 22">
              <a:extLst>
                <a:ext uri="{FF2B5EF4-FFF2-40B4-BE49-F238E27FC236}">
                  <a16:creationId xmlns:a16="http://schemas.microsoft.com/office/drawing/2014/main" id="{ADC5DFCC-26CB-4A47-88F8-791D37FF6E55}"/>
                </a:ext>
              </a:extLst>
            </p:cNvPr>
            <p:cNvSpPr txBox="1"/>
            <p:nvPr/>
          </p:nvSpPr>
          <p:spPr>
            <a:xfrm>
              <a:off x="11077496" y="2891443"/>
              <a:ext cx="2995445"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June</a:t>
              </a:r>
            </a:p>
          </p:txBody>
        </p:sp>
      </p:grpSp>
      <p:sp>
        <p:nvSpPr>
          <p:cNvPr id="2" name="Titel 1">
            <a:extLst>
              <a:ext uri="{FF2B5EF4-FFF2-40B4-BE49-F238E27FC236}">
                <a16:creationId xmlns:a16="http://schemas.microsoft.com/office/drawing/2014/main" id="{5DA54278-41FA-4AA7-85FC-D3794064DA6C}"/>
              </a:ext>
            </a:extLst>
          </p:cNvPr>
          <p:cNvSpPr>
            <a:spLocks noGrp="1"/>
          </p:cNvSpPr>
          <p:nvPr>
            <p:ph type="title"/>
          </p:nvPr>
        </p:nvSpPr>
        <p:spPr/>
        <p:txBody>
          <a:bodyPr/>
          <a:lstStyle/>
          <a:p>
            <a:r>
              <a:rPr lang="de-CH" dirty="0"/>
              <a:t>Snow </a:t>
            </a:r>
            <a:r>
              <a:rPr lang="de-CH" dirty="0" err="1"/>
              <a:t>cover</a:t>
            </a:r>
            <a:r>
              <a:rPr lang="de-CH" dirty="0"/>
              <a:t> </a:t>
            </a:r>
            <a:r>
              <a:rPr lang="de-CH" dirty="0" err="1"/>
              <a:t>dynamics</a:t>
            </a:r>
            <a:endParaRPr lang="en-GB" dirty="0"/>
          </a:p>
        </p:txBody>
      </p:sp>
      <p:sp>
        <p:nvSpPr>
          <p:cNvPr id="4" name="Foliennummernplatzhalter 3">
            <a:extLst>
              <a:ext uri="{FF2B5EF4-FFF2-40B4-BE49-F238E27FC236}">
                <a16:creationId xmlns:a16="http://schemas.microsoft.com/office/drawing/2014/main" id="{6646253A-66F1-416C-9D7C-99008EC5E834}"/>
              </a:ext>
            </a:extLst>
          </p:cNvPr>
          <p:cNvSpPr>
            <a:spLocks noGrp="1"/>
          </p:cNvSpPr>
          <p:nvPr>
            <p:ph type="sldNum" sz="quarter" idx="12"/>
          </p:nvPr>
        </p:nvSpPr>
        <p:spPr/>
        <p:txBody>
          <a:bodyPr/>
          <a:lstStyle/>
          <a:p>
            <a:fld id="{87F86D19-8030-4717-8878-675310841B76}" type="slidenum">
              <a:rPr lang="en-GB" smtClean="0"/>
              <a:pPr/>
              <a:t>18</a:t>
            </a:fld>
            <a:endParaRPr lang="en-GB" dirty="0"/>
          </a:p>
        </p:txBody>
      </p:sp>
      <p:sp>
        <p:nvSpPr>
          <p:cNvPr id="14" name="Inhaltsplatzhalter 2">
            <a:extLst>
              <a:ext uri="{FF2B5EF4-FFF2-40B4-BE49-F238E27FC236}">
                <a16:creationId xmlns:a16="http://schemas.microsoft.com/office/drawing/2014/main" id="{51A3F2A1-A418-4ABC-AC6F-DA8D6F4153E2}"/>
              </a:ext>
            </a:extLst>
          </p:cNvPr>
          <p:cNvSpPr txBox="1">
            <a:spLocks/>
          </p:cNvSpPr>
          <p:nvPr/>
        </p:nvSpPr>
        <p:spPr>
          <a:xfrm>
            <a:off x="347472" y="1405001"/>
            <a:ext cx="1150315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CH" dirty="0"/>
              <a:t>Monthly spring </a:t>
            </a:r>
            <a:r>
              <a:rPr lang="de-CH" dirty="0" err="1"/>
              <a:t>anomalies</a:t>
            </a:r>
            <a:r>
              <a:rPr lang="de-CH" dirty="0"/>
              <a:t> </a:t>
            </a:r>
            <a:r>
              <a:rPr lang="de-CH" dirty="0" err="1"/>
              <a:t>with</a:t>
            </a:r>
            <a:r>
              <a:rPr lang="de-CH" dirty="0"/>
              <a:t> </a:t>
            </a:r>
            <a:r>
              <a:rPr lang="de-CH" dirty="0" err="1"/>
              <a:t>respect</a:t>
            </a:r>
            <a:r>
              <a:rPr lang="de-CH" dirty="0"/>
              <a:t> to </a:t>
            </a:r>
            <a:r>
              <a:rPr lang="de-CH" dirty="0" err="1"/>
              <a:t>long</a:t>
            </a:r>
            <a:r>
              <a:rPr lang="de-CH" dirty="0"/>
              <a:t>-term </a:t>
            </a:r>
            <a:r>
              <a:rPr lang="de-CH" dirty="0" err="1"/>
              <a:t>mean</a:t>
            </a:r>
            <a:r>
              <a:rPr lang="de-CH" dirty="0"/>
              <a:t> 1982-2010</a:t>
            </a:r>
            <a:endParaRPr lang="en-GB" dirty="0"/>
          </a:p>
        </p:txBody>
      </p:sp>
      <p:pic>
        <p:nvPicPr>
          <p:cNvPr id="10" name="Grafik 9">
            <a:extLst>
              <a:ext uri="{FF2B5EF4-FFF2-40B4-BE49-F238E27FC236}">
                <a16:creationId xmlns:a16="http://schemas.microsoft.com/office/drawing/2014/main" id="{ED0DF18A-E88C-4390-93EE-D3313F5ED9E3}"/>
              </a:ext>
            </a:extLst>
          </p:cNvPr>
          <p:cNvPicPr>
            <a:picLocks noChangeAspect="1"/>
          </p:cNvPicPr>
          <p:nvPr/>
        </p:nvPicPr>
        <p:blipFill>
          <a:blip r:embed="rId6"/>
          <a:stretch>
            <a:fillRect/>
          </a:stretch>
        </p:blipFill>
        <p:spPr>
          <a:xfrm>
            <a:off x="4471416" y="3995130"/>
            <a:ext cx="7720584" cy="2862870"/>
          </a:xfrm>
          <a:prstGeom prst="rect">
            <a:avLst/>
          </a:prstGeom>
        </p:spPr>
      </p:pic>
      <p:sp>
        <p:nvSpPr>
          <p:cNvPr id="17" name="Text Box 7">
            <a:extLst>
              <a:ext uri="{FF2B5EF4-FFF2-40B4-BE49-F238E27FC236}">
                <a16:creationId xmlns:a16="http://schemas.microsoft.com/office/drawing/2014/main" id="{C9AB32EA-3ACC-4A12-9803-CE12198C4D0D}"/>
              </a:ext>
            </a:extLst>
          </p:cNvPr>
          <p:cNvSpPr txBox="1">
            <a:spLocks noChangeArrowheads="1"/>
          </p:cNvSpPr>
          <p:nvPr/>
        </p:nvSpPr>
        <p:spPr bwMode="auto">
          <a:xfrm>
            <a:off x="2012552" y="6561361"/>
            <a:ext cx="231313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a:defRPr/>
            </a:pPr>
            <a:r>
              <a:rPr lang="de-CH" sz="1600" dirty="0">
                <a:solidFill>
                  <a:srgbClr val="000000"/>
                </a:solidFill>
                <a:latin typeface="Arial" panose="020B0604020202020204" pitchFamily="34" charset="0"/>
                <a:cs typeface="Arial" panose="020B0604020202020204" pitchFamily="34" charset="0"/>
              </a:rPr>
              <a:t>Derksen and Brown 2012</a:t>
            </a:r>
            <a:endParaRPr lang="de-DE" sz="16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25089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pieren 26">
            <a:extLst>
              <a:ext uri="{FF2B5EF4-FFF2-40B4-BE49-F238E27FC236}">
                <a16:creationId xmlns:a16="http://schemas.microsoft.com/office/drawing/2014/main" id="{61AA21F6-A1B6-4D9C-BD35-E7B9E28489FF}"/>
              </a:ext>
            </a:extLst>
          </p:cNvPr>
          <p:cNvGrpSpPr/>
          <p:nvPr/>
        </p:nvGrpSpPr>
        <p:grpSpPr>
          <a:xfrm>
            <a:off x="0" y="1871233"/>
            <a:ext cx="9463082" cy="2409584"/>
            <a:chOff x="122558" y="2674120"/>
            <a:chExt cx="13950383" cy="3552185"/>
          </a:xfrm>
        </p:grpSpPr>
        <p:pic>
          <p:nvPicPr>
            <p:cNvPr id="28" name="Grafik 27">
              <a:extLst>
                <a:ext uri="{FF2B5EF4-FFF2-40B4-BE49-F238E27FC236}">
                  <a16:creationId xmlns:a16="http://schemas.microsoft.com/office/drawing/2014/main" id="{F47B5C60-AD87-4CB8-888E-6FB97F111A8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2558" y="2674574"/>
              <a:ext cx="4140000" cy="3551731"/>
            </a:xfrm>
            <a:prstGeom prst="rect">
              <a:avLst/>
            </a:prstGeom>
          </p:spPr>
        </p:pic>
        <p:pic>
          <p:nvPicPr>
            <p:cNvPr id="29" name="Grafik 28">
              <a:extLst>
                <a:ext uri="{FF2B5EF4-FFF2-40B4-BE49-F238E27FC236}">
                  <a16:creationId xmlns:a16="http://schemas.microsoft.com/office/drawing/2014/main" id="{E6C870AE-9B5C-4516-B647-D516F61727D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29504" y="2677283"/>
              <a:ext cx="4140000" cy="3549022"/>
            </a:xfrm>
            <a:prstGeom prst="rect">
              <a:avLst/>
            </a:prstGeom>
          </p:spPr>
        </p:pic>
        <p:pic>
          <p:nvPicPr>
            <p:cNvPr id="30" name="Grafik 29">
              <a:extLst>
                <a:ext uri="{FF2B5EF4-FFF2-40B4-BE49-F238E27FC236}">
                  <a16:creationId xmlns:a16="http://schemas.microsoft.com/office/drawing/2014/main" id="{EC8E0B94-E3B3-4F5C-A6EC-5F30D393A9B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157564" y="2674120"/>
              <a:ext cx="4140000" cy="3552185"/>
            </a:xfrm>
            <a:prstGeom prst="rect">
              <a:avLst/>
            </a:prstGeom>
          </p:spPr>
        </p:pic>
        <p:sp>
          <p:nvSpPr>
            <p:cNvPr id="31" name="Textfeld 30">
              <a:extLst>
                <a:ext uri="{FF2B5EF4-FFF2-40B4-BE49-F238E27FC236}">
                  <a16:creationId xmlns:a16="http://schemas.microsoft.com/office/drawing/2014/main" id="{C573F469-3FAC-45B0-ABD2-95808E19D2D4}"/>
                </a:ext>
              </a:extLst>
            </p:cNvPr>
            <p:cNvSpPr txBox="1"/>
            <p:nvPr/>
          </p:nvSpPr>
          <p:spPr>
            <a:xfrm>
              <a:off x="2997053" y="2892257"/>
              <a:ext cx="2995445"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April</a:t>
              </a:r>
            </a:p>
          </p:txBody>
        </p:sp>
        <p:sp>
          <p:nvSpPr>
            <p:cNvPr id="32" name="Textfeld 31">
              <a:extLst>
                <a:ext uri="{FF2B5EF4-FFF2-40B4-BE49-F238E27FC236}">
                  <a16:creationId xmlns:a16="http://schemas.microsoft.com/office/drawing/2014/main" id="{62D2B7D7-DBBC-48EF-8900-039935411FD9}"/>
                </a:ext>
              </a:extLst>
            </p:cNvPr>
            <p:cNvSpPr txBox="1"/>
            <p:nvPr/>
          </p:nvSpPr>
          <p:spPr>
            <a:xfrm>
              <a:off x="6986162" y="2892257"/>
              <a:ext cx="2995445"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May</a:t>
              </a:r>
            </a:p>
          </p:txBody>
        </p:sp>
        <p:sp>
          <p:nvSpPr>
            <p:cNvPr id="33" name="Textfeld 32">
              <a:extLst>
                <a:ext uri="{FF2B5EF4-FFF2-40B4-BE49-F238E27FC236}">
                  <a16:creationId xmlns:a16="http://schemas.microsoft.com/office/drawing/2014/main" id="{32A0D891-476C-4134-9564-E8FA91966E0A}"/>
                </a:ext>
              </a:extLst>
            </p:cNvPr>
            <p:cNvSpPr txBox="1"/>
            <p:nvPr/>
          </p:nvSpPr>
          <p:spPr>
            <a:xfrm>
              <a:off x="11077496" y="2891443"/>
              <a:ext cx="2995445"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June</a:t>
              </a:r>
            </a:p>
          </p:txBody>
        </p:sp>
      </p:grpSp>
      <p:sp>
        <p:nvSpPr>
          <p:cNvPr id="2" name="Titel 1">
            <a:extLst>
              <a:ext uri="{FF2B5EF4-FFF2-40B4-BE49-F238E27FC236}">
                <a16:creationId xmlns:a16="http://schemas.microsoft.com/office/drawing/2014/main" id="{5DA54278-41FA-4AA7-85FC-D3794064DA6C}"/>
              </a:ext>
            </a:extLst>
          </p:cNvPr>
          <p:cNvSpPr>
            <a:spLocks noGrp="1"/>
          </p:cNvSpPr>
          <p:nvPr>
            <p:ph type="title"/>
          </p:nvPr>
        </p:nvSpPr>
        <p:spPr/>
        <p:txBody>
          <a:bodyPr/>
          <a:lstStyle/>
          <a:p>
            <a:r>
              <a:rPr lang="de-CH" dirty="0"/>
              <a:t>Snow </a:t>
            </a:r>
            <a:r>
              <a:rPr lang="de-CH" dirty="0" err="1"/>
              <a:t>cover</a:t>
            </a:r>
            <a:r>
              <a:rPr lang="de-CH" dirty="0"/>
              <a:t> </a:t>
            </a:r>
            <a:r>
              <a:rPr lang="de-CH" dirty="0" err="1"/>
              <a:t>dynamics</a:t>
            </a:r>
            <a:endParaRPr lang="en-GB" dirty="0"/>
          </a:p>
        </p:txBody>
      </p:sp>
      <p:pic>
        <p:nvPicPr>
          <p:cNvPr id="3" name="Grafik 2">
            <a:extLst>
              <a:ext uri="{FF2B5EF4-FFF2-40B4-BE49-F238E27FC236}">
                <a16:creationId xmlns:a16="http://schemas.microsoft.com/office/drawing/2014/main" id="{E1C1BFE3-BE2D-48EA-99E1-407CA63D2EC0}"/>
              </a:ext>
            </a:extLst>
          </p:cNvPr>
          <p:cNvPicPr>
            <a:picLocks noChangeAspect="1"/>
          </p:cNvPicPr>
          <p:nvPr/>
        </p:nvPicPr>
        <p:blipFill>
          <a:blip r:embed="rId6"/>
          <a:stretch>
            <a:fillRect/>
          </a:stretch>
        </p:blipFill>
        <p:spPr>
          <a:xfrm>
            <a:off x="3452342" y="4004097"/>
            <a:ext cx="8709703" cy="2850086"/>
          </a:xfrm>
          <a:prstGeom prst="rect">
            <a:avLst/>
          </a:prstGeom>
        </p:spPr>
      </p:pic>
      <p:sp>
        <p:nvSpPr>
          <p:cNvPr id="4" name="Foliennummernplatzhalter 3">
            <a:extLst>
              <a:ext uri="{FF2B5EF4-FFF2-40B4-BE49-F238E27FC236}">
                <a16:creationId xmlns:a16="http://schemas.microsoft.com/office/drawing/2014/main" id="{6646253A-66F1-416C-9D7C-99008EC5E834}"/>
              </a:ext>
            </a:extLst>
          </p:cNvPr>
          <p:cNvSpPr>
            <a:spLocks noGrp="1"/>
          </p:cNvSpPr>
          <p:nvPr>
            <p:ph type="sldNum" sz="quarter" idx="12"/>
          </p:nvPr>
        </p:nvSpPr>
        <p:spPr/>
        <p:txBody>
          <a:bodyPr/>
          <a:lstStyle/>
          <a:p>
            <a:fld id="{87F86D19-8030-4717-8878-675310841B76}" type="slidenum">
              <a:rPr lang="en-GB" smtClean="0"/>
              <a:pPr/>
              <a:t>19</a:t>
            </a:fld>
            <a:endParaRPr lang="en-GB" dirty="0"/>
          </a:p>
        </p:txBody>
      </p:sp>
      <p:sp>
        <p:nvSpPr>
          <p:cNvPr id="14" name="Inhaltsplatzhalter 2">
            <a:extLst>
              <a:ext uri="{FF2B5EF4-FFF2-40B4-BE49-F238E27FC236}">
                <a16:creationId xmlns:a16="http://schemas.microsoft.com/office/drawing/2014/main" id="{51A3F2A1-A418-4ABC-AC6F-DA8D6F4153E2}"/>
              </a:ext>
            </a:extLst>
          </p:cNvPr>
          <p:cNvSpPr txBox="1">
            <a:spLocks/>
          </p:cNvSpPr>
          <p:nvPr/>
        </p:nvSpPr>
        <p:spPr>
          <a:xfrm>
            <a:off x="347472" y="1405001"/>
            <a:ext cx="1150315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CH" dirty="0"/>
              <a:t>Monthly spring </a:t>
            </a:r>
            <a:r>
              <a:rPr lang="de-CH" dirty="0" err="1"/>
              <a:t>anomalies</a:t>
            </a:r>
            <a:r>
              <a:rPr lang="de-CH" dirty="0"/>
              <a:t> </a:t>
            </a:r>
            <a:r>
              <a:rPr lang="de-CH" dirty="0" err="1"/>
              <a:t>with</a:t>
            </a:r>
            <a:r>
              <a:rPr lang="de-CH" dirty="0"/>
              <a:t> </a:t>
            </a:r>
            <a:r>
              <a:rPr lang="de-CH" dirty="0" err="1"/>
              <a:t>respect</a:t>
            </a:r>
            <a:r>
              <a:rPr lang="de-CH" dirty="0"/>
              <a:t> to </a:t>
            </a:r>
            <a:r>
              <a:rPr lang="de-CH" dirty="0" err="1"/>
              <a:t>long</a:t>
            </a:r>
            <a:r>
              <a:rPr lang="de-CH" dirty="0"/>
              <a:t>-term </a:t>
            </a:r>
            <a:r>
              <a:rPr lang="de-CH" dirty="0" err="1"/>
              <a:t>mean</a:t>
            </a:r>
            <a:r>
              <a:rPr lang="de-CH" dirty="0"/>
              <a:t> 1982-2010</a:t>
            </a:r>
            <a:endParaRPr lang="en-GB" dirty="0"/>
          </a:p>
        </p:txBody>
      </p:sp>
      <p:sp>
        <p:nvSpPr>
          <p:cNvPr id="17" name="Text Box 7">
            <a:extLst>
              <a:ext uri="{FF2B5EF4-FFF2-40B4-BE49-F238E27FC236}">
                <a16:creationId xmlns:a16="http://schemas.microsoft.com/office/drawing/2014/main" id="{C1D7E613-1E74-4E66-8A2B-BEA07CF41B29}"/>
              </a:ext>
            </a:extLst>
          </p:cNvPr>
          <p:cNvSpPr txBox="1">
            <a:spLocks noChangeArrowheads="1"/>
          </p:cNvSpPr>
          <p:nvPr/>
        </p:nvSpPr>
        <p:spPr bwMode="auto">
          <a:xfrm>
            <a:off x="2012552" y="6561361"/>
            <a:ext cx="168956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a:defRPr/>
            </a:pPr>
            <a:r>
              <a:rPr lang="de-CH" sz="1600" dirty="0" err="1">
                <a:solidFill>
                  <a:srgbClr val="000000"/>
                </a:solidFill>
                <a:latin typeface="Arial" panose="020B0604020202020204" pitchFamily="34" charset="0"/>
                <a:cs typeface="Arial" panose="020B0604020202020204" pitchFamily="34" charset="0"/>
              </a:rPr>
              <a:t>Mudryk</a:t>
            </a:r>
            <a:r>
              <a:rPr lang="de-CH" sz="1600" dirty="0">
                <a:solidFill>
                  <a:srgbClr val="000000"/>
                </a:solidFill>
                <a:latin typeface="Arial" panose="020B0604020202020204" pitchFamily="34" charset="0"/>
                <a:cs typeface="Arial" panose="020B0604020202020204" pitchFamily="34" charset="0"/>
              </a:rPr>
              <a:t> et al. 2020</a:t>
            </a:r>
            <a:endParaRPr lang="de-DE" sz="1600" dirty="0">
              <a:solidFill>
                <a:srgbClr val="000000"/>
              </a:solidFill>
              <a:latin typeface="Arial" panose="020B0604020202020204" pitchFamily="34" charset="0"/>
              <a:cs typeface="Arial" panose="020B0604020202020204" pitchFamily="34" charset="0"/>
            </a:endParaRPr>
          </a:p>
        </p:txBody>
      </p:sp>
      <p:sp>
        <p:nvSpPr>
          <p:cNvPr id="9" name="Rechteck 8">
            <a:extLst>
              <a:ext uri="{FF2B5EF4-FFF2-40B4-BE49-F238E27FC236}">
                <a16:creationId xmlns:a16="http://schemas.microsoft.com/office/drawing/2014/main" id="{171558A0-B12D-4016-A791-4D2A97E7122A}"/>
              </a:ext>
            </a:extLst>
          </p:cNvPr>
          <p:cNvSpPr/>
          <p:nvPr/>
        </p:nvSpPr>
        <p:spPr>
          <a:xfrm>
            <a:off x="10972800" y="5575610"/>
            <a:ext cx="334538" cy="5129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hteck 23">
            <a:extLst>
              <a:ext uri="{FF2B5EF4-FFF2-40B4-BE49-F238E27FC236}">
                <a16:creationId xmlns:a16="http://schemas.microsoft.com/office/drawing/2014/main" id="{BEE2B932-FC6E-480B-AA1A-703087C88636}"/>
              </a:ext>
            </a:extLst>
          </p:cNvPr>
          <p:cNvSpPr/>
          <p:nvPr/>
        </p:nvSpPr>
        <p:spPr>
          <a:xfrm>
            <a:off x="2302592" y="1912090"/>
            <a:ext cx="306793" cy="20362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hteck 33">
            <a:extLst>
              <a:ext uri="{FF2B5EF4-FFF2-40B4-BE49-F238E27FC236}">
                <a16:creationId xmlns:a16="http://schemas.microsoft.com/office/drawing/2014/main" id="{FB0B720E-A874-4EB6-8D30-A58A1EB7CE2E}"/>
              </a:ext>
            </a:extLst>
          </p:cNvPr>
          <p:cNvSpPr/>
          <p:nvPr/>
        </p:nvSpPr>
        <p:spPr>
          <a:xfrm>
            <a:off x="5012957" y="1912090"/>
            <a:ext cx="306793" cy="20362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hteck 34">
            <a:extLst>
              <a:ext uri="{FF2B5EF4-FFF2-40B4-BE49-F238E27FC236}">
                <a16:creationId xmlns:a16="http://schemas.microsoft.com/office/drawing/2014/main" id="{7F84E1B9-28F6-4986-825B-8D74ED6DEFB5}"/>
              </a:ext>
            </a:extLst>
          </p:cNvPr>
          <p:cNvSpPr/>
          <p:nvPr/>
        </p:nvSpPr>
        <p:spPr>
          <a:xfrm>
            <a:off x="7757906" y="1919539"/>
            <a:ext cx="306793" cy="20362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6221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4" grpId="0" animBg="1"/>
      <p:bldP spid="34" grpId="0" animBg="1"/>
      <p:bldP spid="3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6B3025-ADA0-4495-BE24-C67AB6CEC2DA}"/>
              </a:ext>
            </a:extLst>
          </p:cNvPr>
          <p:cNvSpPr>
            <a:spLocks noGrp="1"/>
          </p:cNvSpPr>
          <p:nvPr>
            <p:ph type="title"/>
          </p:nvPr>
        </p:nvSpPr>
        <p:spPr/>
        <p:txBody>
          <a:bodyPr/>
          <a:lstStyle/>
          <a:p>
            <a:r>
              <a:rPr lang="de-CH" dirty="0"/>
              <a:t>Data </a:t>
            </a:r>
            <a:endParaRPr lang="en-GB" dirty="0"/>
          </a:p>
        </p:txBody>
      </p:sp>
      <p:sp>
        <p:nvSpPr>
          <p:cNvPr id="3" name="Inhaltsplatzhalter 2">
            <a:extLst>
              <a:ext uri="{FF2B5EF4-FFF2-40B4-BE49-F238E27FC236}">
                <a16:creationId xmlns:a16="http://schemas.microsoft.com/office/drawing/2014/main" id="{B5C17BC8-C6E7-4FA8-82A5-A4BF4A696D12}"/>
              </a:ext>
            </a:extLst>
          </p:cNvPr>
          <p:cNvSpPr>
            <a:spLocks noGrp="1"/>
          </p:cNvSpPr>
          <p:nvPr>
            <p:ph idx="1"/>
          </p:nvPr>
        </p:nvSpPr>
        <p:spPr>
          <a:xfrm>
            <a:off x="347472" y="1825624"/>
            <a:ext cx="11503152" cy="5032375"/>
          </a:xfrm>
        </p:spPr>
        <p:txBody>
          <a:bodyPr>
            <a:normAutofit/>
          </a:bodyPr>
          <a:lstStyle/>
          <a:p>
            <a:pPr marL="0" indent="0">
              <a:buNone/>
            </a:pPr>
            <a:r>
              <a:rPr lang="de-CH" dirty="0" err="1"/>
              <a:t>Advanced</a:t>
            </a:r>
            <a:r>
              <a:rPr lang="de-CH" dirty="0"/>
              <a:t> Very High Resolution Radiometer </a:t>
            </a:r>
          </a:p>
          <a:p>
            <a:pPr marL="0" indent="0">
              <a:buNone/>
            </a:pPr>
            <a:r>
              <a:rPr lang="de-CH" dirty="0"/>
              <a:t>(AVHRR)</a:t>
            </a:r>
          </a:p>
          <a:p>
            <a:pPr marL="0" indent="0">
              <a:buNone/>
            </a:pPr>
            <a:endParaRPr lang="en-GB" i="1" dirty="0"/>
          </a:p>
          <a:p>
            <a:pPr marL="0" indent="0">
              <a:buNone/>
            </a:pPr>
            <a:r>
              <a:rPr lang="en-GB" i="1" dirty="0"/>
              <a:t>LAC = Local Area Coverage</a:t>
            </a:r>
          </a:p>
          <a:p>
            <a:pPr marL="0" indent="0">
              <a:buNone/>
            </a:pPr>
            <a:r>
              <a:rPr lang="en-GB" i="1" dirty="0"/>
              <a:t>GAC = Global Area Coverage</a:t>
            </a:r>
          </a:p>
          <a:p>
            <a:pPr marL="0" indent="0">
              <a:buNone/>
            </a:pPr>
            <a:endParaRPr lang="de-CH" dirty="0"/>
          </a:p>
          <a:p>
            <a:pPr marL="0" indent="0">
              <a:buNone/>
            </a:pPr>
            <a:endParaRPr lang="de-CH" dirty="0"/>
          </a:p>
        </p:txBody>
      </p:sp>
      <p:sp>
        <p:nvSpPr>
          <p:cNvPr id="4" name="Foliennummernplatzhalter 3">
            <a:extLst>
              <a:ext uri="{FF2B5EF4-FFF2-40B4-BE49-F238E27FC236}">
                <a16:creationId xmlns:a16="http://schemas.microsoft.com/office/drawing/2014/main" id="{976A7669-E0A5-4D34-B248-9DDCD8C54224}"/>
              </a:ext>
            </a:extLst>
          </p:cNvPr>
          <p:cNvSpPr>
            <a:spLocks noGrp="1"/>
          </p:cNvSpPr>
          <p:nvPr>
            <p:ph type="sldNum" sz="quarter" idx="12"/>
          </p:nvPr>
        </p:nvSpPr>
        <p:spPr/>
        <p:txBody>
          <a:bodyPr/>
          <a:lstStyle/>
          <a:p>
            <a:fld id="{87F86D19-8030-4717-8878-675310841B76}" type="slidenum">
              <a:rPr lang="en-GB" smtClean="0"/>
              <a:pPr/>
              <a:t>2</a:t>
            </a:fld>
            <a:endParaRPr lang="en-GB" dirty="0"/>
          </a:p>
        </p:txBody>
      </p:sp>
      <p:pic>
        <p:nvPicPr>
          <p:cNvPr id="10" name="Grafik 9" descr="Ein Bild, das Transport, Flugzeug enthält.&#10;&#10;Automatisch generierte Beschreibung">
            <a:extLst>
              <a:ext uri="{FF2B5EF4-FFF2-40B4-BE49-F238E27FC236}">
                <a16:creationId xmlns:a16="http://schemas.microsoft.com/office/drawing/2014/main" id="{2DB4C93F-655C-45D9-BEF6-087E050590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9087" y="706872"/>
            <a:ext cx="3581400" cy="2514600"/>
          </a:xfrm>
          <a:prstGeom prst="rect">
            <a:avLst/>
          </a:prstGeom>
        </p:spPr>
      </p:pic>
      <p:pic>
        <p:nvPicPr>
          <p:cNvPr id="6" name="Grafik 5" descr="Ein Bild, das draußen, Natur, Wasser, fahrend enthält.&#10;&#10;Automatisch generierte Beschreibung">
            <a:extLst>
              <a:ext uri="{FF2B5EF4-FFF2-40B4-BE49-F238E27FC236}">
                <a16:creationId xmlns:a16="http://schemas.microsoft.com/office/drawing/2014/main" id="{F34B9B02-CC92-4B30-9041-2A2DFD989F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5941" y="0"/>
            <a:ext cx="5166059" cy="6858000"/>
          </a:xfrm>
          <a:prstGeom prst="rect">
            <a:avLst/>
          </a:prstGeom>
        </p:spPr>
      </p:pic>
      <p:sp>
        <p:nvSpPr>
          <p:cNvPr id="9" name="Rechteck 8">
            <a:extLst>
              <a:ext uri="{FF2B5EF4-FFF2-40B4-BE49-F238E27FC236}">
                <a16:creationId xmlns:a16="http://schemas.microsoft.com/office/drawing/2014/main" id="{CD958C0A-EF38-4762-9428-A0CC0ABE8405}"/>
              </a:ext>
            </a:extLst>
          </p:cNvPr>
          <p:cNvSpPr/>
          <p:nvPr/>
        </p:nvSpPr>
        <p:spPr>
          <a:xfrm>
            <a:off x="9657805" y="437607"/>
            <a:ext cx="2499360" cy="251459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feld 10">
            <a:extLst>
              <a:ext uri="{FF2B5EF4-FFF2-40B4-BE49-F238E27FC236}">
                <a16:creationId xmlns:a16="http://schemas.microsoft.com/office/drawing/2014/main" id="{6A49755D-E4C1-4310-8FC9-EDAA3289E722}"/>
              </a:ext>
            </a:extLst>
          </p:cNvPr>
          <p:cNvSpPr txBox="1"/>
          <p:nvPr/>
        </p:nvSpPr>
        <p:spPr>
          <a:xfrm>
            <a:off x="1219195" y="6396335"/>
            <a:ext cx="4528569" cy="461665"/>
          </a:xfrm>
          <a:prstGeom prst="rect">
            <a:avLst/>
          </a:prstGeom>
          <a:noFill/>
        </p:spPr>
        <p:txBody>
          <a:bodyPr wrap="square" rtlCol="0">
            <a:spAutoFit/>
          </a:bodyPr>
          <a:lstStyle/>
          <a:p>
            <a:r>
              <a:rPr lang="de-CH" sz="2400" dirty="0" err="1">
                <a:latin typeface="Arial" panose="020B0604020202020204" pitchFamily="34" charset="0"/>
                <a:cs typeface="Arial" panose="020B0604020202020204" pitchFamily="34" charset="0"/>
              </a:rPr>
              <a:t>Metop</a:t>
            </a:r>
            <a:r>
              <a:rPr lang="de-CH" sz="2400" dirty="0">
                <a:latin typeface="Arial" panose="020B0604020202020204" pitchFamily="34" charset="0"/>
                <a:cs typeface="Arial" panose="020B0604020202020204" pitchFamily="34" charset="0"/>
              </a:rPr>
              <a:t>-A 2019-12-10 09:37</a:t>
            </a:r>
            <a:endParaRPr lang="en-GB" sz="2400" dirty="0">
              <a:latin typeface="Arial" panose="020B0604020202020204" pitchFamily="34" charset="0"/>
              <a:cs typeface="Arial" panose="020B0604020202020204" pitchFamily="34" charset="0"/>
            </a:endParaRPr>
          </a:p>
        </p:txBody>
      </p:sp>
      <p:pic>
        <p:nvPicPr>
          <p:cNvPr id="8" name="Grafik 7" descr="Ein Bild, das Baum enthält.&#10;&#10;Automatisch generierte Beschreibung">
            <a:extLst>
              <a:ext uri="{FF2B5EF4-FFF2-40B4-BE49-F238E27FC236}">
                <a16:creationId xmlns:a16="http://schemas.microsoft.com/office/drawing/2014/main" id="{8C33DA18-5B35-4571-8D7E-526E29E105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2535" y="0"/>
            <a:ext cx="7139465" cy="6858000"/>
          </a:xfrm>
          <a:prstGeom prst="rect">
            <a:avLst/>
          </a:prstGeom>
        </p:spPr>
      </p:pic>
    </p:spTree>
    <p:extLst>
      <p:ext uri="{BB962C8B-B14F-4D97-AF65-F5344CB8AC3E}">
        <p14:creationId xmlns:p14="http://schemas.microsoft.com/office/powerpoint/2010/main" val="183775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72F1CD-2410-4B4D-961E-BF7AD1E30614}"/>
              </a:ext>
            </a:extLst>
          </p:cNvPr>
          <p:cNvSpPr>
            <a:spLocks noGrp="1"/>
          </p:cNvSpPr>
          <p:nvPr>
            <p:ph type="title"/>
          </p:nvPr>
        </p:nvSpPr>
        <p:spPr/>
        <p:txBody>
          <a:bodyPr/>
          <a:lstStyle/>
          <a:p>
            <a:r>
              <a:rPr lang="de-CH" dirty="0"/>
              <a:t>Outlook</a:t>
            </a:r>
            <a:endParaRPr lang="en-GB" dirty="0"/>
          </a:p>
        </p:txBody>
      </p:sp>
      <p:sp>
        <p:nvSpPr>
          <p:cNvPr id="4" name="Foliennummernplatzhalter 3">
            <a:extLst>
              <a:ext uri="{FF2B5EF4-FFF2-40B4-BE49-F238E27FC236}">
                <a16:creationId xmlns:a16="http://schemas.microsoft.com/office/drawing/2014/main" id="{054F9E2A-1089-43D5-9213-3BF9F09EEBEC}"/>
              </a:ext>
            </a:extLst>
          </p:cNvPr>
          <p:cNvSpPr>
            <a:spLocks noGrp="1"/>
          </p:cNvSpPr>
          <p:nvPr>
            <p:ph type="sldNum" sz="quarter" idx="12"/>
          </p:nvPr>
        </p:nvSpPr>
        <p:spPr/>
        <p:txBody>
          <a:bodyPr/>
          <a:lstStyle/>
          <a:p>
            <a:fld id="{87F86D19-8030-4717-8878-675310841B76}" type="slidenum">
              <a:rPr lang="en-GB" smtClean="0"/>
              <a:pPr/>
              <a:t>20</a:t>
            </a:fld>
            <a:endParaRPr lang="en-GB" dirty="0"/>
          </a:p>
        </p:txBody>
      </p:sp>
      <p:sp>
        <p:nvSpPr>
          <p:cNvPr id="6" name="Inhaltsplatzhalter 2">
            <a:extLst>
              <a:ext uri="{FF2B5EF4-FFF2-40B4-BE49-F238E27FC236}">
                <a16:creationId xmlns:a16="http://schemas.microsoft.com/office/drawing/2014/main" id="{9F019D24-D76D-4FA3-B7A8-5F172B4563DC}"/>
              </a:ext>
            </a:extLst>
          </p:cNvPr>
          <p:cNvSpPr txBox="1">
            <a:spLocks/>
          </p:cNvSpPr>
          <p:nvPr/>
        </p:nvSpPr>
        <p:spPr>
          <a:xfrm>
            <a:off x="347472" y="1690688"/>
            <a:ext cx="7237694" cy="49269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dirty="0"/>
              <a:t>Analysis of </a:t>
            </a:r>
            <a:r>
              <a:rPr lang="de-CH" dirty="0" err="1"/>
              <a:t>snow</a:t>
            </a:r>
            <a:r>
              <a:rPr lang="de-CH" dirty="0"/>
              <a:t> </a:t>
            </a:r>
            <a:r>
              <a:rPr lang="de-CH" dirty="0" err="1"/>
              <a:t>cover</a:t>
            </a:r>
            <a:r>
              <a:rPr lang="de-CH" dirty="0"/>
              <a:t> </a:t>
            </a:r>
            <a:r>
              <a:rPr lang="de-CH" dirty="0" err="1"/>
              <a:t>dynamics</a:t>
            </a:r>
            <a:endParaRPr lang="de-CH" dirty="0"/>
          </a:p>
          <a:p>
            <a:pPr marL="490538" indent="0">
              <a:buNone/>
            </a:pPr>
            <a:r>
              <a:rPr lang="de-CH" dirty="0"/>
              <a:t>&gt; </a:t>
            </a:r>
            <a:r>
              <a:rPr lang="de-CH" dirty="0" err="1"/>
              <a:t>snow</a:t>
            </a:r>
            <a:r>
              <a:rPr lang="de-CH" dirty="0"/>
              <a:t> </a:t>
            </a:r>
            <a:r>
              <a:rPr lang="de-CH" dirty="0" err="1"/>
              <a:t>cover</a:t>
            </a:r>
            <a:r>
              <a:rPr lang="de-CH" dirty="0"/>
              <a:t> </a:t>
            </a:r>
            <a:r>
              <a:rPr lang="de-CH" dirty="0" err="1"/>
              <a:t>area</a:t>
            </a:r>
            <a:r>
              <a:rPr lang="de-CH" dirty="0"/>
              <a:t> </a:t>
            </a:r>
            <a:r>
              <a:rPr lang="de-CH" dirty="0" err="1"/>
              <a:t>percentage</a:t>
            </a:r>
            <a:r>
              <a:rPr lang="de-CH" dirty="0"/>
              <a:t> - </a:t>
            </a:r>
            <a:r>
              <a:rPr lang="de-CH" dirty="0" err="1"/>
              <a:t>anomalies</a:t>
            </a:r>
            <a:endParaRPr lang="de-CH" dirty="0"/>
          </a:p>
          <a:p>
            <a:pPr marL="490538" indent="0">
              <a:buNone/>
            </a:pPr>
            <a:r>
              <a:rPr lang="de-CH" dirty="0"/>
              <a:t>&gt; </a:t>
            </a:r>
            <a:r>
              <a:rPr lang="de-CH" dirty="0" err="1"/>
              <a:t>snow</a:t>
            </a:r>
            <a:r>
              <a:rPr lang="de-CH" dirty="0"/>
              <a:t> </a:t>
            </a:r>
            <a:r>
              <a:rPr lang="de-CH" dirty="0" err="1"/>
              <a:t>cover</a:t>
            </a:r>
            <a:r>
              <a:rPr lang="de-CH" dirty="0"/>
              <a:t> </a:t>
            </a:r>
            <a:r>
              <a:rPr lang="de-CH" dirty="0" err="1"/>
              <a:t>duration</a:t>
            </a:r>
            <a:endParaRPr lang="de-CH" dirty="0"/>
          </a:p>
          <a:p>
            <a:pPr marL="490537" indent="0">
              <a:buNone/>
            </a:pPr>
            <a:r>
              <a:rPr lang="de-CH" dirty="0"/>
              <a:t>&gt; </a:t>
            </a:r>
            <a:r>
              <a:rPr lang="de-CH" dirty="0" err="1"/>
              <a:t>snow</a:t>
            </a:r>
            <a:r>
              <a:rPr lang="de-CH" dirty="0"/>
              <a:t> </a:t>
            </a:r>
            <a:r>
              <a:rPr lang="de-CH" dirty="0" err="1"/>
              <a:t>cover</a:t>
            </a:r>
            <a:r>
              <a:rPr lang="de-CH" dirty="0"/>
              <a:t> on-set / </a:t>
            </a:r>
            <a:r>
              <a:rPr lang="de-CH" dirty="0" err="1"/>
              <a:t>melt</a:t>
            </a:r>
            <a:r>
              <a:rPr lang="de-CH" dirty="0"/>
              <a:t>-out </a:t>
            </a:r>
            <a:r>
              <a:rPr lang="de-CH" dirty="0" err="1"/>
              <a:t>day</a:t>
            </a:r>
            <a:endParaRPr lang="de-CH" dirty="0"/>
          </a:p>
          <a:p>
            <a:pPr marL="490537" indent="0">
              <a:buNone/>
            </a:pPr>
            <a:r>
              <a:rPr lang="de-CH" dirty="0"/>
              <a:t>&gt; </a:t>
            </a:r>
            <a:r>
              <a:rPr lang="de-CH" dirty="0" err="1"/>
              <a:t>timing</a:t>
            </a:r>
            <a:r>
              <a:rPr lang="de-CH" dirty="0"/>
              <a:t> of maximum </a:t>
            </a:r>
            <a:r>
              <a:rPr lang="de-CH" dirty="0" err="1"/>
              <a:t>snow</a:t>
            </a:r>
            <a:r>
              <a:rPr lang="de-CH" dirty="0"/>
              <a:t> </a:t>
            </a:r>
            <a:r>
              <a:rPr lang="de-CH" dirty="0" err="1"/>
              <a:t>cover</a:t>
            </a:r>
            <a:endParaRPr lang="de-CH" dirty="0"/>
          </a:p>
          <a:p>
            <a:r>
              <a:rPr lang="de-CH" dirty="0"/>
              <a:t>Regional </a:t>
            </a:r>
            <a:r>
              <a:rPr lang="de-CH" dirty="0" err="1"/>
              <a:t>assessments</a:t>
            </a:r>
            <a:endParaRPr lang="de-CH" dirty="0"/>
          </a:p>
          <a:p>
            <a:r>
              <a:rPr lang="de-CH" dirty="0"/>
              <a:t>…</a:t>
            </a:r>
          </a:p>
          <a:p>
            <a:pPr marL="895350" indent="-404813">
              <a:buFont typeface="Wingdings" panose="05000000000000000000" pitchFamily="2" charset="2"/>
              <a:buChar char="Ø"/>
            </a:pPr>
            <a:endParaRPr lang="de-CH" dirty="0"/>
          </a:p>
          <a:p>
            <a:pPr marL="0" indent="0">
              <a:buNone/>
            </a:pPr>
            <a:endParaRPr lang="de-CH" dirty="0"/>
          </a:p>
          <a:p>
            <a:endParaRPr lang="en-GB" dirty="0"/>
          </a:p>
        </p:txBody>
      </p:sp>
      <p:pic>
        <p:nvPicPr>
          <p:cNvPr id="7" name="Grafik 6">
            <a:extLst>
              <a:ext uri="{FF2B5EF4-FFF2-40B4-BE49-F238E27FC236}">
                <a16:creationId xmlns:a16="http://schemas.microsoft.com/office/drawing/2014/main" id="{C05322D2-FA58-408E-9336-02B20C770B84}"/>
              </a:ext>
            </a:extLst>
          </p:cNvPr>
          <p:cNvPicPr>
            <a:picLocks noChangeAspect="1"/>
          </p:cNvPicPr>
          <p:nvPr/>
        </p:nvPicPr>
        <p:blipFill rotWithShape="1">
          <a:blip r:embed="rId2">
            <a:extLst>
              <a:ext uri="{28A0092B-C50C-407E-A947-70E740481C1C}">
                <a14:useLocalDpi xmlns:a14="http://schemas.microsoft.com/office/drawing/2010/main" val="0"/>
              </a:ext>
            </a:extLst>
          </a:blip>
          <a:srcRect l="9219" r="9344"/>
          <a:stretch/>
        </p:blipFill>
        <p:spPr>
          <a:xfrm>
            <a:off x="344424" y="3909468"/>
            <a:ext cx="11503152" cy="2825073"/>
          </a:xfrm>
          <a:prstGeom prst="rect">
            <a:avLst/>
          </a:prstGeom>
        </p:spPr>
      </p:pic>
      <p:grpSp>
        <p:nvGrpSpPr>
          <p:cNvPr id="9" name="Gruppieren 8">
            <a:extLst>
              <a:ext uri="{FF2B5EF4-FFF2-40B4-BE49-F238E27FC236}">
                <a16:creationId xmlns:a16="http://schemas.microsoft.com/office/drawing/2014/main" id="{F983C936-1523-4BD3-96E8-2847F8D84FCF}"/>
              </a:ext>
            </a:extLst>
          </p:cNvPr>
          <p:cNvGrpSpPr/>
          <p:nvPr/>
        </p:nvGrpSpPr>
        <p:grpSpPr>
          <a:xfrm>
            <a:off x="3448594" y="3892689"/>
            <a:ext cx="2908663" cy="2476727"/>
            <a:chOff x="3448594" y="3879623"/>
            <a:chExt cx="2908663" cy="2476727"/>
          </a:xfrm>
        </p:grpSpPr>
        <p:sp>
          <p:nvSpPr>
            <p:cNvPr id="3" name="Rechteck 2">
              <a:extLst>
                <a:ext uri="{FF2B5EF4-FFF2-40B4-BE49-F238E27FC236}">
                  <a16:creationId xmlns:a16="http://schemas.microsoft.com/office/drawing/2014/main" id="{DA318953-4BCD-4E7E-8290-9FE7890EDF56}"/>
                </a:ext>
              </a:extLst>
            </p:cNvPr>
            <p:cNvSpPr/>
            <p:nvPr/>
          </p:nvSpPr>
          <p:spPr>
            <a:xfrm>
              <a:off x="3448594" y="4232366"/>
              <a:ext cx="2908663" cy="2123984"/>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19">
              <a:extLst>
                <a:ext uri="{FF2B5EF4-FFF2-40B4-BE49-F238E27FC236}">
                  <a16:creationId xmlns:a16="http://schemas.microsoft.com/office/drawing/2014/main" id="{60F68FBB-E404-4C1C-99C6-7CA969F7CDDA}"/>
                </a:ext>
              </a:extLst>
            </p:cNvPr>
            <p:cNvSpPr/>
            <p:nvPr/>
          </p:nvSpPr>
          <p:spPr>
            <a:xfrm>
              <a:off x="3805300" y="3879623"/>
              <a:ext cx="2249334" cy="369332"/>
            </a:xfrm>
            <a:prstGeom prst="rect">
              <a:avLst/>
            </a:prstGeom>
          </p:spPr>
          <p:txBody>
            <a:bodyPr wrap="none">
              <a:spAutoFit/>
            </a:bodyPr>
            <a:lstStyle/>
            <a:p>
              <a:r>
                <a:rPr lang="en-GB" dirty="0">
                  <a:solidFill>
                    <a:srgbClr val="000000"/>
                  </a:solidFill>
                  <a:latin typeface="Arial" panose="020B0604020202020204" pitchFamily="34" charset="0"/>
                  <a:cs typeface="Arial" panose="020B0604020202020204" pitchFamily="34" charset="0"/>
                </a:rPr>
                <a:t>snow cover duration</a:t>
              </a:r>
              <a:endParaRPr lang="en-GB" dirty="0">
                <a:latin typeface="Arial" panose="020B0604020202020204" pitchFamily="34" charset="0"/>
                <a:cs typeface="Arial" panose="020B0604020202020204" pitchFamily="34" charset="0"/>
              </a:endParaRPr>
            </a:p>
          </p:txBody>
        </p:sp>
      </p:grpSp>
      <p:grpSp>
        <p:nvGrpSpPr>
          <p:cNvPr id="15" name="Gruppieren 14">
            <a:extLst>
              <a:ext uri="{FF2B5EF4-FFF2-40B4-BE49-F238E27FC236}">
                <a16:creationId xmlns:a16="http://schemas.microsoft.com/office/drawing/2014/main" id="{681691AC-C6D9-441D-8F89-6B16DF9F8E57}"/>
              </a:ext>
            </a:extLst>
          </p:cNvPr>
          <p:cNvGrpSpPr/>
          <p:nvPr/>
        </p:nvGrpSpPr>
        <p:grpSpPr>
          <a:xfrm>
            <a:off x="2185186" y="4245432"/>
            <a:ext cx="5611428" cy="2128331"/>
            <a:chOff x="2185186" y="4232366"/>
            <a:chExt cx="5611428" cy="2128331"/>
          </a:xfrm>
        </p:grpSpPr>
        <p:cxnSp>
          <p:nvCxnSpPr>
            <p:cNvPr id="11" name="Gerader Verbinder 10">
              <a:extLst>
                <a:ext uri="{FF2B5EF4-FFF2-40B4-BE49-F238E27FC236}">
                  <a16:creationId xmlns:a16="http://schemas.microsoft.com/office/drawing/2014/main" id="{2D90C99C-4E64-4CB3-A76A-E1664C6DB231}"/>
                </a:ext>
              </a:extLst>
            </p:cNvPr>
            <p:cNvCxnSpPr/>
            <p:nvPr/>
          </p:nvCxnSpPr>
          <p:spPr>
            <a:xfrm flipV="1">
              <a:off x="3466012" y="4232366"/>
              <a:ext cx="0" cy="2123984"/>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1F93F0C4-E9B9-456C-8EA6-159695486494}"/>
                </a:ext>
              </a:extLst>
            </p:cNvPr>
            <p:cNvCxnSpPr/>
            <p:nvPr/>
          </p:nvCxnSpPr>
          <p:spPr>
            <a:xfrm flipV="1">
              <a:off x="6335501" y="4236713"/>
              <a:ext cx="0" cy="2123984"/>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
          <p:nvSpPr>
            <p:cNvPr id="13" name="Rectangle 19">
              <a:extLst>
                <a:ext uri="{FF2B5EF4-FFF2-40B4-BE49-F238E27FC236}">
                  <a16:creationId xmlns:a16="http://schemas.microsoft.com/office/drawing/2014/main" id="{D54F02F6-A62A-42C2-A1A9-9A9BBC0F659E}"/>
                </a:ext>
              </a:extLst>
            </p:cNvPr>
            <p:cNvSpPr/>
            <p:nvPr/>
          </p:nvSpPr>
          <p:spPr>
            <a:xfrm>
              <a:off x="6342370" y="4283709"/>
              <a:ext cx="1454244" cy="369332"/>
            </a:xfrm>
            <a:prstGeom prst="rect">
              <a:avLst/>
            </a:prstGeom>
          </p:spPr>
          <p:txBody>
            <a:bodyPr wrap="none">
              <a:spAutoFit/>
            </a:bodyPr>
            <a:lstStyle/>
            <a:p>
              <a:r>
                <a:rPr lang="en-GB" dirty="0">
                  <a:solidFill>
                    <a:srgbClr val="000000"/>
                  </a:solidFill>
                  <a:latin typeface="Arial" panose="020B0604020202020204" pitchFamily="34" charset="0"/>
                  <a:cs typeface="Arial" panose="020B0604020202020204" pitchFamily="34" charset="0"/>
                </a:rPr>
                <a:t>melt-out day</a:t>
              </a:r>
              <a:endParaRPr lang="en-GB" dirty="0">
                <a:latin typeface="Arial" panose="020B0604020202020204" pitchFamily="34" charset="0"/>
                <a:cs typeface="Arial" panose="020B0604020202020204" pitchFamily="34" charset="0"/>
              </a:endParaRPr>
            </a:p>
          </p:txBody>
        </p:sp>
        <p:sp>
          <p:nvSpPr>
            <p:cNvPr id="14" name="Rectangle 19">
              <a:extLst>
                <a:ext uri="{FF2B5EF4-FFF2-40B4-BE49-F238E27FC236}">
                  <a16:creationId xmlns:a16="http://schemas.microsoft.com/office/drawing/2014/main" id="{065D601E-42D2-47C1-8CA7-815777FF12D0}"/>
                </a:ext>
              </a:extLst>
            </p:cNvPr>
            <p:cNvSpPr/>
            <p:nvPr/>
          </p:nvSpPr>
          <p:spPr>
            <a:xfrm>
              <a:off x="2185186" y="4286373"/>
              <a:ext cx="1261884" cy="369332"/>
            </a:xfrm>
            <a:prstGeom prst="rect">
              <a:avLst/>
            </a:prstGeom>
          </p:spPr>
          <p:txBody>
            <a:bodyPr wrap="none">
              <a:spAutoFit/>
            </a:bodyPr>
            <a:lstStyle/>
            <a:p>
              <a:r>
                <a:rPr lang="en-GB" dirty="0">
                  <a:solidFill>
                    <a:srgbClr val="000000"/>
                  </a:solidFill>
                  <a:latin typeface="Arial" panose="020B0604020202020204" pitchFamily="34" charset="0"/>
                  <a:cs typeface="Arial" panose="020B0604020202020204" pitchFamily="34" charset="0"/>
                </a:rPr>
                <a:t>on-set day</a:t>
              </a:r>
              <a:endParaRPr lang="en-GB" dirty="0">
                <a:latin typeface="Arial" panose="020B0604020202020204" pitchFamily="34" charset="0"/>
                <a:cs typeface="Arial" panose="020B0604020202020204" pitchFamily="34" charset="0"/>
              </a:endParaRPr>
            </a:p>
          </p:txBody>
        </p:sp>
      </p:grpSp>
      <p:grpSp>
        <p:nvGrpSpPr>
          <p:cNvPr id="21" name="Gruppieren 20">
            <a:extLst>
              <a:ext uri="{FF2B5EF4-FFF2-40B4-BE49-F238E27FC236}">
                <a16:creationId xmlns:a16="http://schemas.microsoft.com/office/drawing/2014/main" id="{278D40E3-C62E-4711-948D-0B81F74BCEFD}"/>
              </a:ext>
            </a:extLst>
          </p:cNvPr>
          <p:cNvGrpSpPr/>
          <p:nvPr/>
        </p:nvGrpSpPr>
        <p:grpSpPr>
          <a:xfrm>
            <a:off x="4544050" y="4245432"/>
            <a:ext cx="1620957" cy="2605097"/>
            <a:chOff x="4544050" y="4354292"/>
            <a:chExt cx="1620957" cy="2605097"/>
          </a:xfrm>
        </p:grpSpPr>
        <p:cxnSp>
          <p:nvCxnSpPr>
            <p:cNvPr id="16" name="Gerader Verbinder 15">
              <a:extLst>
                <a:ext uri="{FF2B5EF4-FFF2-40B4-BE49-F238E27FC236}">
                  <a16:creationId xmlns:a16="http://schemas.microsoft.com/office/drawing/2014/main" id="{161D50E3-A051-473B-99B2-2DD998EFA9A6}"/>
                </a:ext>
              </a:extLst>
            </p:cNvPr>
            <p:cNvCxnSpPr>
              <a:cxnSpLocks/>
            </p:cNvCxnSpPr>
            <p:nvPr/>
          </p:nvCxnSpPr>
          <p:spPr>
            <a:xfrm flipV="1">
              <a:off x="5273040" y="4354292"/>
              <a:ext cx="0" cy="2123984"/>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05122E0-FAA8-40E7-97E1-CA8299249CEF}"/>
                </a:ext>
              </a:extLst>
            </p:cNvPr>
            <p:cNvSpPr/>
            <p:nvPr/>
          </p:nvSpPr>
          <p:spPr>
            <a:xfrm>
              <a:off x="4544050" y="6590057"/>
              <a:ext cx="1620957" cy="369332"/>
            </a:xfrm>
            <a:prstGeom prst="rect">
              <a:avLst/>
            </a:prstGeom>
          </p:spPr>
          <p:txBody>
            <a:bodyPr wrap="none">
              <a:spAutoFit/>
            </a:bodyPr>
            <a:lstStyle/>
            <a:p>
              <a:r>
                <a:rPr lang="en-GB" dirty="0">
                  <a:solidFill>
                    <a:srgbClr val="000000"/>
                  </a:solidFill>
                  <a:latin typeface="Arial" panose="020B0604020202020204" pitchFamily="34" charset="0"/>
                  <a:cs typeface="Arial" panose="020B0604020202020204" pitchFamily="34" charset="0"/>
                </a:rPr>
                <a:t>maximum day</a:t>
              </a:r>
              <a:endParaRPr lang="en-GB"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40468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72F1CD-2410-4B4D-961E-BF7AD1E30614}"/>
              </a:ext>
            </a:extLst>
          </p:cNvPr>
          <p:cNvSpPr>
            <a:spLocks noGrp="1"/>
          </p:cNvSpPr>
          <p:nvPr>
            <p:ph type="title"/>
          </p:nvPr>
        </p:nvSpPr>
        <p:spPr/>
        <p:txBody>
          <a:bodyPr/>
          <a:lstStyle/>
          <a:p>
            <a:r>
              <a:rPr lang="de-CH" dirty="0"/>
              <a:t>Outlook</a:t>
            </a:r>
            <a:endParaRPr lang="en-GB" dirty="0"/>
          </a:p>
        </p:txBody>
      </p:sp>
      <p:sp>
        <p:nvSpPr>
          <p:cNvPr id="4" name="Foliennummernplatzhalter 3">
            <a:extLst>
              <a:ext uri="{FF2B5EF4-FFF2-40B4-BE49-F238E27FC236}">
                <a16:creationId xmlns:a16="http://schemas.microsoft.com/office/drawing/2014/main" id="{054F9E2A-1089-43D5-9213-3BF9F09EEBEC}"/>
              </a:ext>
            </a:extLst>
          </p:cNvPr>
          <p:cNvSpPr>
            <a:spLocks noGrp="1"/>
          </p:cNvSpPr>
          <p:nvPr>
            <p:ph type="sldNum" sz="quarter" idx="12"/>
          </p:nvPr>
        </p:nvSpPr>
        <p:spPr/>
        <p:txBody>
          <a:bodyPr/>
          <a:lstStyle/>
          <a:p>
            <a:fld id="{87F86D19-8030-4717-8878-675310841B76}" type="slidenum">
              <a:rPr lang="en-GB" smtClean="0"/>
              <a:pPr/>
              <a:t>21</a:t>
            </a:fld>
            <a:endParaRPr lang="en-GB" dirty="0"/>
          </a:p>
        </p:txBody>
      </p:sp>
      <p:sp>
        <p:nvSpPr>
          <p:cNvPr id="6" name="Inhaltsplatzhalter 2">
            <a:extLst>
              <a:ext uri="{FF2B5EF4-FFF2-40B4-BE49-F238E27FC236}">
                <a16:creationId xmlns:a16="http://schemas.microsoft.com/office/drawing/2014/main" id="{9F019D24-D76D-4FA3-B7A8-5F172B4563DC}"/>
              </a:ext>
            </a:extLst>
          </p:cNvPr>
          <p:cNvSpPr txBox="1">
            <a:spLocks/>
          </p:cNvSpPr>
          <p:nvPr/>
        </p:nvSpPr>
        <p:spPr>
          <a:xfrm>
            <a:off x="347472" y="1690688"/>
            <a:ext cx="5265388" cy="492692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pPr>
            <a:r>
              <a:rPr lang="de-CH" dirty="0"/>
              <a:t>Gap-</a:t>
            </a:r>
            <a:r>
              <a:rPr lang="de-CH" dirty="0" err="1"/>
              <a:t>filling</a:t>
            </a:r>
            <a:endParaRPr lang="de-CH" dirty="0"/>
          </a:p>
          <a:p>
            <a:pPr marL="487363" indent="0">
              <a:lnSpc>
                <a:spcPct val="114000"/>
              </a:lnSpc>
              <a:buNone/>
            </a:pPr>
            <a:r>
              <a:rPr lang="de-CH" dirty="0"/>
              <a:t>&gt; (</a:t>
            </a:r>
            <a:r>
              <a:rPr lang="de-CH" dirty="0" err="1"/>
              <a:t>Spatial</a:t>
            </a:r>
            <a:r>
              <a:rPr lang="de-CH" dirty="0"/>
              <a:t>) &amp; temporal</a:t>
            </a:r>
          </a:p>
          <a:p>
            <a:pPr>
              <a:lnSpc>
                <a:spcPct val="114000"/>
              </a:lnSpc>
            </a:pPr>
            <a:endParaRPr lang="de-CH" dirty="0"/>
          </a:p>
          <a:p>
            <a:pPr>
              <a:lnSpc>
                <a:spcPct val="114000"/>
              </a:lnSpc>
            </a:pPr>
            <a:r>
              <a:rPr lang="de-CH" dirty="0" err="1"/>
              <a:t>Testing</a:t>
            </a:r>
            <a:r>
              <a:rPr lang="de-CH" dirty="0"/>
              <a:t> of </a:t>
            </a:r>
            <a:r>
              <a:rPr lang="de-CH" dirty="0" err="1"/>
              <a:t>pre-conditions</a:t>
            </a:r>
            <a:endParaRPr lang="de-CH" dirty="0"/>
          </a:p>
          <a:p>
            <a:pPr marL="0" indent="0">
              <a:lnSpc>
                <a:spcPct val="114000"/>
              </a:lnSpc>
              <a:buNone/>
            </a:pPr>
            <a:endParaRPr lang="de-CH" dirty="0"/>
          </a:p>
          <a:p>
            <a:pPr>
              <a:lnSpc>
                <a:spcPct val="114000"/>
              </a:lnSpc>
            </a:pPr>
            <a:r>
              <a:rPr lang="de-CH" dirty="0"/>
              <a:t>Noise in </a:t>
            </a:r>
            <a:r>
              <a:rPr lang="de-CH" dirty="0" err="1"/>
              <a:t>channel</a:t>
            </a:r>
            <a:r>
              <a:rPr lang="de-CH" dirty="0"/>
              <a:t> 3</a:t>
            </a:r>
          </a:p>
          <a:p>
            <a:pPr marL="487363" indent="0">
              <a:lnSpc>
                <a:spcPct val="114000"/>
              </a:lnSpc>
              <a:buNone/>
            </a:pPr>
            <a:r>
              <a:rPr lang="de-CH" dirty="0"/>
              <a:t>&gt; </a:t>
            </a:r>
            <a:r>
              <a:rPr lang="de-CH" dirty="0" err="1"/>
              <a:t>apply</a:t>
            </a:r>
            <a:r>
              <a:rPr lang="de-CH" dirty="0"/>
              <a:t> to AVHRR-2</a:t>
            </a:r>
          </a:p>
          <a:p>
            <a:pPr marL="0" indent="0">
              <a:lnSpc>
                <a:spcPct val="114000"/>
              </a:lnSpc>
              <a:buNone/>
            </a:pPr>
            <a:endParaRPr lang="de-CH" dirty="0"/>
          </a:p>
          <a:p>
            <a:pPr>
              <a:lnSpc>
                <a:spcPct val="114000"/>
              </a:lnSpc>
            </a:pPr>
            <a:r>
              <a:rPr lang="de-CH" dirty="0"/>
              <a:t>Snow on </a:t>
            </a:r>
            <a:r>
              <a:rPr lang="de-CH" dirty="0" err="1"/>
              <a:t>ground</a:t>
            </a:r>
            <a:r>
              <a:rPr lang="de-CH" dirty="0"/>
              <a:t> </a:t>
            </a:r>
            <a:br>
              <a:rPr lang="de-CH" dirty="0"/>
            </a:br>
            <a:r>
              <a:rPr lang="de-CH" dirty="0"/>
              <a:t>   &gt; </a:t>
            </a:r>
            <a:r>
              <a:rPr lang="de-CH" dirty="0" err="1"/>
              <a:t>canopy</a:t>
            </a:r>
            <a:r>
              <a:rPr lang="de-CH" dirty="0"/>
              <a:t> </a:t>
            </a:r>
            <a:r>
              <a:rPr lang="de-CH" dirty="0" err="1"/>
              <a:t>correction</a:t>
            </a:r>
            <a:endParaRPr lang="de-CH" dirty="0"/>
          </a:p>
          <a:p>
            <a:pPr>
              <a:lnSpc>
                <a:spcPct val="114000"/>
              </a:lnSpc>
            </a:pPr>
            <a:endParaRPr lang="en-GB" dirty="0"/>
          </a:p>
        </p:txBody>
      </p:sp>
      <p:sp>
        <p:nvSpPr>
          <p:cNvPr id="7" name="Inhaltsplatzhalter 2">
            <a:extLst>
              <a:ext uri="{FF2B5EF4-FFF2-40B4-BE49-F238E27FC236}">
                <a16:creationId xmlns:a16="http://schemas.microsoft.com/office/drawing/2014/main" id="{D5DB40FE-BAB2-4FAE-95C5-74BA7129E868}"/>
              </a:ext>
            </a:extLst>
          </p:cNvPr>
          <p:cNvSpPr txBox="1">
            <a:spLocks/>
          </p:cNvSpPr>
          <p:nvPr/>
        </p:nvSpPr>
        <p:spPr>
          <a:xfrm>
            <a:off x="6096000" y="1690688"/>
            <a:ext cx="5265388" cy="49269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pPr>
            <a:r>
              <a:rPr lang="en-GB" dirty="0"/>
              <a:t>Outlier-filtering</a:t>
            </a:r>
          </a:p>
          <a:p>
            <a:pPr marL="487363" indent="0">
              <a:lnSpc>
                <a:spcPct val="114000"/>
              </a:lnSpc>
              <a:buNone/>
            </a:pPr>
            <a:r>
              <a:rPr lang="en-GB" dirty="0"/>
              <a:t>&gt; Thresholding / low-pass filter</a:t>
            </a:r>
          </a:p>
          <a:p>
            <a:pPr marL="487363" indent="0">
              <a:lnSpc>
                <a:spcPct val="114000"/>
              </a:lnSpc>
              <a:buNone/>
            </a:pPr>
            <a:endParaRPr lang="en-GB" dirty="0"/>
          </a:p>
          <a:p>
            <a:pPr>
              <a:lnSpc>
                <a:spcPct val="114000"/>
              </a:lnSpc>
            </a:pPr>
            <a:r>
              <a:rPr lang="en-GB" dirty="0"/>
              <a:t>Regional assessments</a:t>
            </a:r>
            <a:br>
              <a:rPr lang="en-GB" dirty="0"/>
            </a:br>
            <a:endParaRPr lang="en-GB" dirty="0"/>
          </a:p>
          <a:p>
            <a:pPr marL="0" indent="0">
              <a:lnSpc>
                <a:spcPct val="114000"/>
              </a:lnSpc>
              <a:buNone/>
            </a:pPr>
            <a:endParaRPr lang="en-GB" dirty="0"/>
          </a:p>
          <a:p>
            <a:pPr>
              <a:lnSpc>
                <a:spcPct val="114000"/>
              </a:lnSpc>
            </a:pPr>
            <a:endParaRPr lang="en-GB" dirty="0"/>
          </a:p>
          <a:p>
            <a:pPr marL="457200" lvl="1" indent="0">
              <a:lnSpc>
                <a:spcPct val="114000"/>
              </a:lnSpc>
              <a:buNone/>
            </a:pPr>
            <a:r>
              <a:rPr lang="en-GB" sz="2400" dirty="0"/>
              <a:t>&gt; Hindu Kush Himalaya </a:t>
            </a:r>
            <a:br>
              <a:rPr lang="en-GB" sz="2400" dirty="0"/>
            </a:br>
            <a:r>
              <a:rPr lang="en-GB" sz="2400" dirty="0"/>
              <a:t>   (Poster Wu et al.)</a:t>
            </a:r>
          </a:p>
          <a:p>
            <a:pPr marL="0" indent="0">
              <a:lnSpc>
                <a:spcPct val="114000"/>
              </a:lnSpc>
              <a:buFont typeface="Arial" panose="020B0604020202020204" pitchFamily="34" charset="0"/>
              <a:buNone/>
            </a:pPr>
            <a:endParaRPr lang="en-GB" dirty="0"/>
          </a:p>
          <a:p>
            <a:pPr>
              <a:lnSpc>
                <a:spcPct val="114000"/>
              </a:lnSpc>
            </a:pPr>
            <a:endParaRPr lang="en-GB" dirty="0"/>
          </a:p>
        </p:txBody>
      </p:sp>
      <p:grpSp>
        <p:nvGrpSpPr>
          <p:cNvPr id="8" name="Gruppieren 7">
            <a:extLst>
              <a:ext uri="{FF2B5EF4-FFF2-40B4-BE49-F238E27FC236}">
                <a16:creationId xmlns:a16="http://schemas.microsoft.com/office/drawing/2014/main" id="{424DEC2E-C303-4C37-A2DA-7294A01176E9}"/>
              </a:ext>
            </a:extLst>
          </p:cNvPr>
          <p:cNvGrpSpPr/>
          <p:nvPr/>
        </p:nvGrpSpPr>
        <p:grpSpPr>
          <a:xfrm>
            <a:off x="8122141" y="3884846"/>
            <a:ext cx="2621860" cy="1325563"/>
            <a:chOff x="3948988" y="1992137"/>
            <a:chExt cx="8123271" cy="4106972"/>
          </a:xfrm>
        </p:grpSpPr>
        <p:pic>
          <p:nvPicPr>
            <p:cNvPr id="9" name="Grafik 8">
              <a:extLst>
                <a:ext uri="{FF2B5EF4-FFF2-40B4-BE49-F238E27FC236}">
                  <a16:creationId xmlns:a16="http://schemas.microsoft.com/office/drawing/2014/main" id="{A8E45C70-CAC7-466C-AAF3-1FCB5ED9A4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8988" y="1992137"/>
              <a:ext cx="8123271" cy="4106972"/>
            </a:xfrm>
            <a:prstGeom prst="rect">
              <a:avLst/>
            </a:prstGeom>
          </p:spPr>
        </p:pic>
        <p:grpSp>
          <p:nvGrpSpPr>
            <p:cNvPr id="10" name="Gruppieren 9">
              <a:extLst>
                <a:ext uri="{FF2B5EF4-FFF2-40B4-BE49-F238E27FC236}">
                  <a16:creationId xmlns:a16="http://schemas.microsoft.com/office/drawing/2014/main" id="{E0B46FD0-3D29-4133-B510-FF21D74F647D}"/>
                </a:ext>
              </a:extLst>
            </p:cNvPr>
            <p:cNvGrpSpPr/>
            <p:nvPr/>
          </p:nvGrpSpPr>
          <p:grpSpPr>
            <a:xfrm>
              <a:off x="4229488" y="2084455"/>
              <a:ext cx="7821001" cy="3298690"/>
              <a:chOff x="4109742" y="2084455"/>
              <a:chExt cx="7821001" cy="3298690"/>
            </a:xfrm>
          </p:grpSpPr>
          <p:sp>
            <p:nvSpPr>
              <p:cNvPr id="11" name="Rechteck 10">
                <a:extLst>
                  <a:ext uri="{FF2B5EF4-FFF2-40B4-BE49-F238E27FC236}">
                    <a16:creationId xmlns:a16="http://schemas.microsoft.com/office/drawing/2014/main" id="{379E56C0-A70F-4AFE-8AB3-9EB4E46DA882}"/>
                  </a:ext>
                </a:extLst>
              </p:cNvPr>
              <p:cNvSpPr/>
              <p:nvPr/>
            </p:nvSpPr>
            <p:spPr>
              <a:xfrm>
                <a:off x="4109742" y="2084455"/>
                <a:ext cx="2617629" cy="164934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hteck 11">
                <a:extLst>
                  <a:ext uri="{FF2B5EF4-FFF2-40B4-BE49-F238E27FC236}">
                    <a16:creationId xmlns:a16="http://schemas.microsoft.com/office/drawing/2014/main" id="{7581C072-9E07-4AC2-BD6B-E2BDEC9A1573}"/>
                  </a:ext>
                </a:extLst>
              </p:cNvPr>
              <p:cNvSpPr/>
              <p:nvPr/>
            </p:nvSpPr>
            <p:spPr>
              <a:xfrm>
                <a:off x="5992971" y="3733800"/>
                <a:ext cx="1180715" cy="164934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hteck 12">
                <a:extLst>
                  <a:ext uri="{FF2B5EF4-FFF2-40B4-BE49-F238E27FC236}">
                    <a16:creationId xmlns:a16="http://schemas.microsoft.com/office/drawing/2014/main" id="{67F38AE5-B3CA-4759-B540-3B9289E81CB1}"/>
                  </a:ext>
                </a:extLst>
              </p:cNvPr>
              <p:cNvSpPr/>
              <p:nvPr/>
            </p:nvSpPr>
            <p:spPr>
              <a:xfrm>
                <a:off x="7628710" y="2428936"/>
                <a:ext cx="949233" cy="82589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hteck 13">
                <a:extLst>
                  <a:ext uri="{FF2B5EF4-FFF2-40B4-BE49-F238E27FC236}">
                    <a16:creationId xmlns:a16="http://schemas.microsoft.com/office/drawing/2014/main" id="{9FE781E5-0DC8-41BD-8911-CDC7231C71FE}"/>
                  </a:ext>
                </a:extLst>
              </p:cNvPr>
              <p:cNvSpPr/>
              <p:nvPr/>
            </p:nvSpPr>
            <p:spPr>
              <a:xfrm>
                <a:off x="8577943" y="2127487"/>
                <a:ext cx="3352800" cy="82589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hteck 14">
                <a:extLst>
                  <a:ext uri="{FF2B5EF4-FFF2-40B4-BE49-F238E27FC236}">
                    <a16:creationId xmlns:a16="http://schemas.microsoft.com/office/drawing/2014/main" id="{1B69A238-2346-425C-B537-607A8B00F26F}"/>
                  </a:ext>
                </a:extLst>
              </p:cNvPr>
              <p:cNvSpPr/>
              <p:nvPr/>
            </p:nvSpPr>
            <p:spPr>
              <a:xfrm>
                <a:off x="8577943" y="2953381"/>
                <a:ext cx="3352800" cy="60289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hteck 15">
                <a:extLst>
                  <a:ext uri="{FF2B5EF4-FFF2-40B4-BE49-F238E27FC236}">
                    <a16:creationId xmlns:a16="http://schemas.microsoft.com/office/drawing/2014/main" id="{A4739FC7-1BED-40F6-ABC5-E6C2ACCA68F8}"/>
                  </a:ext>
                </a:extLst>
              </p:cNvPr>
              <p:cNvSpPr/>
              <p:nvPr/>
            </p:nvSpPr>
            <p:spPr>
              <a:xfrm>
                <a:off x="8577943" y="3556278"/>
                <a:ext cx="3352800" cy="68986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hteck 16">
                <a:extLst>
                  <a:ext uri="{FF2B5EF4-FFF2-40B4-BE49-F238E27FC236}">
                    <a16:creationId xmlns:a16="http://schemas.microsoft.com/office/drawing/2014/main" id="{9A8CE9CE-B838-42A9-81B2-1483AC4F42AF}"/>
                  </a:ext>
                </a:extLst>
              </p:cNvPr>
              <p:cNvSpPr/>
              <p:nvPr/>
            </p:nvSpPr>
            <p:spPr>
              <a:xfrm>
                <a:off x="7315200" y="2496180"/>
                <a:ext cx="313509" cy="24156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hteck 17">
                <a:extLst>
                  <a:ext uri="{FF2B5EF4-FFF2-40B4-BE49-F238E27FC236}">
                    <a16:creationId xmlns:a16="http://schemas.microsoft.com/office/drawing/2014/main" id="{824D8A63-A7D9-4ACA-BE60-913478918E28}"/>
                  </a:ext>
                </a:extLst>
              </p:cNvPr>
              <p:cNvSpPr/>
              <p:nvPr/>
            </p:nvSpPr>
            <p:spPr>
              <a:xfrm>
                <a:off x="8088086" y="2127487"/>
                <a:ext cx="489857" cy="30145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hteck 18">
                <a:extLst>
                  <a:ext uri="{FF2B5EF4-FFF2-40B4-BE49-F238E27FC236}">
                    <a16:creationId xmlns:a16="http://schemas.microsoft.com/office/drawing/2014/main" id="{65AA5AC7-B6B2-44F1-83F3-C25CED5BE2A5}"/>
                  </a:ext>
                </a:extLst>
              </p:cNvPr>
              <p:cNvSpPr/>
              <p:nvPr/>
            </p:nvSpPr>
            <p:spPr>
              <a:xfrm>
                <a:off x="8120744" y="4246139"/>
                <a:ext cx="734785" cy="684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hteck 19">
                <a:extLst>
                  <a:ext uri="{FF2B5EF4-FFF2-40B4-BE49-F238E27FC236}">
                    <a16:creationId xmlns:a16="http://schemas.microsoft.com/office/drawing/2014/main" id="{44492CCD-BCE7-4085-8E82-D7390AA24101}"/>
                  </a:ext>
                </a:extLst>
              </p:cNvPr>
              <p:cNvSpPr/>
              <p:nvPr/>
            </p:nvSpPr>
            <p:spPr>
              <a:xfrm>
                <a:off x="7434944" y="3256249"/>
                <a:ext cx="1143000" cy="43538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hteck 20">
                <a:extLst>
                  <a:ext uri="{FF2B5EF4-FFF2-40B4-BE49-F238E27FC236}">
                    <a16:creationId xmlns:a16="http://schemas.microsoft.com/office/drawing/2014/main" id="{C7090477-2740-4BBE-A458-D3026B9AF152}"/>
                  </a:ext>
                </a:extLst>
              </p:cNvPr>
              <p:cNvSpPr/>
              <p:nvPr/>
            </p:nvSpPr>
            <p:spPr>
              <a:xfrm>
                <a:off x="10370251" y="4245048"/>
                <a:ext cx="1560492" cy="92566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29414698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E21046-9A8F-4BE3-A9A1-C8B724D470C1}"/>
              </a:ext>
            </a:extLst>
          </p:cNvPr>
          <p:cNvSpPr>
            <a:spLocks noGrp="1"/>
          </p:cNvSpPr>
          <p:nvPr>
            <p:ph type="title"/>
          </p:nvPr>
        </p:nvSpPr>
        <p:spPr/>
        <p:txBody>
          <a:bodyPr/>
          <a:lstStyle/>
          <a:p>
            <a:r>
              <a:rPr lang="de-CH" dirty="0"/>
              <a:t>Summary – </a:t>
            </a:r>
            <a:r>
              <a:rPr lang="de-CH" dirty="0" err="1"/>
              <a:t>what</a:t>
            </a:r>
            <a:r>
              <a:rPr lang="de-CH" dirty="0"/>
              <a:t> </a:t>
            </a:r>
            <a:r>
              <a:rPr lang="de-CH" dirty="0" err="1"/>
              <a:t>we</a:t>
            </a:r>
            <a:r>
              <a:rPr lang="de-CH" dirty="0"/>
              <a:t> </a:t>
            </a:r>
            <a:r>
              <a:rPr lang="de-CH" dirty="0" err="1"/>
              <a:t>did</a:t>
            </a:r>
            <a:r>
              <a:rPr lang="de-CH" dirty="0"/>
              <a:t> </a:t>
            </a:r>
            <a:r>
              <a:rPr lang="de-CH" dirty="0" err="1"/>
              <a:t>the</a:t>
            </a:r>
            <a:r>
              <a:rPr lang="de-CH" dirty="0"/>
              <a:t> last </a:t>
            </a:r>
            <a:r>
              <a:rPr lang="de-CH" dirty="0" err="1"/>
              <a:t>year</a:t>
            </a:r>
            <a:r>
              <a:rPr lang="de-CH" dirty="0"/>
              <a:t> …</a:t>
            </a:r>
            <a:endParaRPr lang="en-GB" dirty="0"/>
          </a:p>
        </p:txBody>
      </p:sp>
      <p:sp>
        <p:nvSpPr>
          <p:cNvPr id="3" name="Inhaltsplatzhalter 2">
            <a:extLst>
              <a:ext uri="{FF2B5EF4-FFF2-40B4-BE49-F238E27FC236}">
                <a16:creationId xmlns:a16="http://schemas.microsoft.com/office/drawing/2014/main" id="{8C4941F2-F40C-4DB8-A436-BFEC6299F8B1}"/>
              </a:ext>
            </a:extLst>
          </p:cNvPr>
          <p:cNvSpPr>
            <a:spLocks noGrp="1"/>
          </p:cNvSpPr>
          <p:nvPr>
            <p:ph idx="1"/>
          </p:nvPr>
        </p:nvSpPr>
        <p:spPr>
          <a:xfrm>
            <a:off x="347472" y="1825625"/>
            <a:ext cx="11503152" cy="4351338"/>
          </a:xfrm>
        </p:spPr>
        <p:txBody>
          <a:bodyPr>
            <a:normAutofit/>
          </a:bodyPr>
          <a:lstStyle/>
          <a:p>
            <a:pPr marL="0" indent="0">
              <a:lnSpc>
                <a:spcPct val="114000"/>
              </a:lnSpc>
              <a:buNone/>
            </a:pPr>
            <a:r>
              <a:rPr lang="en-GB" sz="2800" dirty="0"/>
              <a:t>&gt; </a:t>
            </a:r>
            <a:r>
              <a:rPr lang="en-GB" sz="2800" b="1" dirty="0"/>
              <a:t>18’487 daily composites </a:t>
            </a:r>
            <a:r>
              <a:rPr lang="en-GB" sz="2800" dirty="0"/>
              <a:t>processed</a:t>
            </a:r>
          </a:p>
          <a:p>
            <a:pPr marL="0" indent="0">
              <a:lnSpc>
                <a:spcPct val="114000"/>
              </a:lnSpc>
              <a:buNone/>
            </a:pPr>
            <a:r>
              <a:rPr lang="en-GB" sz="2800" dirty="0"/>
              <a:t>&gt; prototype </a:t>
            </a:r>
            <a:r>
              <a:rPr lang="en-GB" sz="2800" b="1" dirty="0"/>
              <a:t>time series of 37 years </a:t>
            </a:r>
            <a:r>
              <a:rPr lang="en-GB" sz="2800" dirty="0"/>
              <a:t>of global snow cover extent</a:t>
            </a:r>
          </a:p>
          <a:p>
            <a:pPr marL="268288" indent="-268288">
              <a:lnSpc>
                <a:spcPct val="114000"/>
              </a:lnSpc>
              <a:buNone/>
            </a:pPr>
            <a:r>
              <a:rPr lang="en-GB" sz="2800" dirty="0"/>
              <a:t>&gt; first results of global </a:t>
            </a:r>
            <a:r>
              <a:rPr lang="en-GB" sz="2800" b="1" dirty="0"/>
              <a:t>snow cover area percentage </a:t>
            </a:r>
            <a:r>
              <a:rPr lang="en-GB" sz="2800" dirty="0"/>
              <a:t>and </a:t>
            </a:r>
            <a:r>
              <a:rPr lang="en-GB" sz="2800" b="1" dirty="0"/>
              <a:t>spring    anomalies</a:t>
            </a:r>
          </a:p>
          <a:p>
            <a:pPr marL="0" indent="0">
              <a:lnSpc>
                <a:spcPct val="114000"/>
              </a:lnSpc>
              <a:buNone/>
            </a:pPr>
            <a:r>
              <a:rPr lang="en-GB" sz="2800" dirty="0"/>
              <a:t>&gt; in-sights to up-coming analysis </a:t>
            </a:r>
            <a:r>
              <a:rPr lang="en-GB" sz="2800" b="1" dirty="0"/>
              <a:t>challenges</a:t>
            </a:r>
            <a:r>
              <a:rPr lang="en-GB" sz="2800" dirty="0"/>
              <a:t> (e.g. polar night, outliers)</a:t>
            </a:r>
          </a:p>
        </p:txBody>
      </p:sp>
      <p:sp>
        <p:nvSpPr>
          <p:cNvPr id="4" name="Foliennummernplatzhalter 3">
            <a:extLst>
              <a:ext uri="{FF2B5EF4-FFF2-40B4-BE49-F238E27FC236}">
                <a16:creationId xmlns:a16="http://schemas.microsoft.com/office/drawing/2014/main" id="{D4A25CC6-E87D-468F-AEA5-470ECE4438C5}"/>
              </a:ext>
            </a:extLst>
          </p:cNvPr>
          <p:cNvSpPr>
            <a:spLocks noGrp="1"/>
          </p:cNvSpPr>
          <p:nvPr>
            <p:ph type="sldNum" sz="quarter" idx="12"/>
          </p:nvPr>
        </p:nvSpPr>
        <p:spPr/>
        <p:txBody>
          <a:bodyPr/>
          <a:lstStyle/>
          <a:p>
            <a:fld id="{87F86D19-8030-4717-8878-675310841B76}" type="slidenum">
              <a:rPr lang="en-GB" smtClean="0"/>
              <a:pPr/>
              <a:t>22</a:t>
            </a:fld>
            <a:endParaRPr lang="en-GB" dirty="0"/>
          </a:p>
        </p:txBody>
      </p:sp>
      <p:sp>
        <p:nvSpPr>
          <p:cNvPr id="5" name="Textfeld 4">
            <a:extLst>
              <a:ext uri="{FF2B5EF4-FFF2-40B4-BE49-F238E27FC236}">
                <a16:creationId xmlns:a16="http://schemas.microsoft.com/office/drawing/2014/main" id="{ABE3031E-BA2C-494F-AF1A-6CB8943B91D5}"/>
              </a:ext>
            </a:extLst>
          </p:cNvPr>
          <p:cNvSpPr txBox="1"/>
          <p:nvPr/>
        </p:nvSpPr>
        <p:spPr>
          <a:xfrm>
            <a:off x="276520" y="5299578"/>
            <a:ext cx="11638960" cy="1077218"/>
          </a:xfrm>
          <a:prstGeom prst="rect">
            <a:avLst/>
          </a:prstGeom>
          <a:solidFill>
            <a:schemeClr val="bg1">
              <a:alpha val="75000"/>
            </a:schemeClr>
          </a:solidFill>
        </p:spPr>
        <p:txBody>
          <a:bodyPr wrap="square" rtlCol="0">
            <a:spAutoFit/>
          </a:bodyPr>
          <a:lstStyle/>
          <a:p>
            <a:pPr algn="ctr"/>
            <a:r>
              <a:rPr lang="de-CH" sz="3200" b="1" dirty="0" err="1">
                <a:solidFill>
                  <a:srgbClr val="FF0000"/>
                </a:solidFill>
                <a:latin typeface="Arial" panose="020B0604020202020204" pitchFamily="34" charset="0"/>
                <a:cs typeface="Arial" panose="020B0604020202020204" pitchFamily="34" charset="0"/>
              </a:rPr>
              <a:t>Challenging</a:t>
            </a:r>
            <a:r>
              <a:rPr lang="de-CH" sz="3200" b="1" dirty="0">
                <a:solidFill>
                  <a:srgbClr val="FF0000"/>
                </a:solidFill>
                <a:latin typeface="Arial" panose="020B0604020202020204" pitchFamily="34" charset="0"/>
                <a:cs typeface="Arial" panose="020B0604020202020204" pitchFamily="34" charset="0"/>
              </a:rPr>
              <a:t>, but </a:t>
            </a:r>
            <a:r>
              <a:rPr lang="de-CH" sz="3200" b="1" dirty="0" err="1">
                <a:solidFill>
                  <a:srgbClr val="FF0000"/>
                </a:solidFill>
                <a:latin typeface="Arial" panose="020B0604020202020204" pitchFamily="34" charset="0"/>
                <a:cs typeface="Arial" panose="020B0604020202020204" pitchFamily="34" charset="0"/>
              </a:rPr>
              <a:t>highly</a:t>
            </a:r>
            <a:r>
              <a:rPr lang="de-CH" sz="3200" b="1" dirty="0">
                <a:solidFill>
                  <a:srgbClr val="FF0000"/>
                </a:solidFill>
                <a:latin typeface="Arial" panose="020B0604020202020204" pitchFamily="34" charset="0"/>
                <a:cs typeface="Arial" panose="020B0604020202020204" pitchFamily="34" charset="0"/>
              </a:rPr>
              <a:t> </a:t>
            </a:r>
            <a:r>
              <a:rPr lang="de-CH" sz="3200" b="1" dirty="0" err="1">
                <a:solidFill>
                  <a:srgbClr val="FF0000"/>
                </a:solidFill>
                <a:latin typeface="Arial" panose="020B0604020202020204" pitchFamily="34" charset="0"/>
                <a:cs typeface="Arial" panose="020B0604020202020204" pitchFamily="34" charset="0"/>
              </a:rPr>
              <a:t>valuable</a:t>
            </a:r>
            <a:r>
              <a:rPr lang="de-CH" sz="3200" b="1" dirty="0">
                <a:solidFill>
                  <a:srgbClr val="FF0000"/>
                </a:solidFill>
                <a:latin typeface="Arial" panose="020B0604020202020204" pitchFamily="34" charset="0"/>
                <a:cs typeface="Arial" panose="020B0604020202020204" pitchFamily="34" charset="0"/>
              </a:rPr>
              <a:t> </a:t>
            </a:r>
            <a:r>
              <a:rPr lang="de-CH" sz="3200" b="1" dirty="0" err="1">
                <a:solidFill>
                  <a:srgbClr val="FF0000"/>
                </a:solidFill>
                <a:latin typeface="Arial" panose="020B0604020202020204" pitchFamily="34" charset="0"/>
                <a:cs typeface="Arial" panose="020B0604020202020204" pitchFamily="34" charset="0"/>
              </a:rPr>
              <a:t>data</a:t>
            </a:r>
            <a:r>
              <a:rPr lang="de-CH" sz="3200" b="1" dirty="0">
                <a:solidFill>
                  <a:srgbClr val="FF0000"/>
                </a:solidFill>
                <a:latin typeface="Arial" panose="020B0604020202020204" pitchFamily="34" charset="0"/>
                <a:cs typeface="Arial" panose="020B0604020202020204" pitchFamily="34" charset="0"/>
              </a:rPr>
              <a:t> </a:t>
            </a:r>
            <a:r>
              <a:rPr lang="de-CH" sz="3200" b="1" dirty="0" err="1">
                <a:solidFill>
                  <a:srgbClr val="FF0000"/>
                </a:solidFill>
                <a:latin typeface="Arial" panose="020B0604020202020204" pitchFamily="34" charset="0"/>
                <a:cs typeface="Arial" panose="020B0604020202020204" pitchFamily="34" charset="0"/>
              </a:rPr>
              <a:t>set</a:t>
            </a:r>
            <a:r>
              <a:rPr lang="de-CH" sz="3200" b="1" dirty="0">
                <a:solidFill>
                  <a:srgbClr val="FF0000"/>
                </a:solidFill>
                <a:latin typeface="Arial" panose="020B0604020202020204" pitchFamily="34" charset="0"/>
                <a:cs typeface="Arial" panose="020B0604020202020204" pitchFamily="34" charset="0"/>
              </a:rPr>
              <a:t> to </a:t>
            </a:r>
            <a:r>
              <a:rPr lang="de-CH" sz="3200" b="1" dirty="0" err="1">
                <a:solidFill>
                  <a:srgbClr val="FF0000"/>
                </a:solidFill>
                <a:latin typeface="Arial" panose="020B0604020202020204" pitchFamily="34" charset="0"/>
                <a:cs typeface="Arial" panose="020B0604020202020204" pitchFamily="34" charset="0"/>
              </a:rPr>
              <a:t>investigate</a:t>
            </a:r>
            <a:r>
              <a:rPr lang="de-CH" sz="3200" b="1" dirty="0">
                <a:solidFill>
                  <a:srgbClr val="FF0000"/>
                </a:solidFill>
                <a:latin typeface="Arial" panose="020B0604020202020204" pitchFamily="34" charset="0"/>
                <a:cs typeface="Arial" panose="020B0604020202020204" pitchFamily="34" charset="0"/>
              </a:rPr>
              <a:t> global </a:t>
            </a:r>
            <a:r>
              <a:rPr lang="de-CH" sz="3200" b="1" dirty="0" err="1">
                <a:solidFill>
                  <a:srgbClr val="FF0000"/>
                </a:solidFill>
                <a:latin typeface="Arial" panose="020B0604020202020204" pitchFamily="34" charset="0"/>
                <a:cs typeface="Arial" panose="020B0604020202020204" pitchFamily="34" charset="0"/>
              </a:rPr>
              <a:t>seasonal</a:t>
            </a:r>
            <a:r>
              <a:rPr lang="de-CH" sz="3200" b="1" dirty="0">
                <a:solidFill>
                  <a:srgbClr val="FF0000"/>
                </a:solidFill>
                <a:latin typeface="Arial" panose="020B0604020202020204" pitchFamily="34" charset="0"/>
                <a:cs typeface="Arial" panose="020B0604020202020204" pitchFamily="34" charset="0"/>
              </a:rPr>
              <a:t> </a:t>
            </a:r>
            <a:r>
              <a:rPr lang="de-CH" sz="3200" b="1" dirty="0" err="1">
                <a:solidFill>
                  <a:srgbClr val="FF0000"/>
                </a:solidFill>
                <a:latin typeface="Arial" panose="020B0604020202020204" pitchFamily="34" charset="0"/>
                <a:cs typeface="Arial" panose="020B0604020202020204" pitchFamily="34" charset="0"/>
              </a:rPr>
              <a:t>snow</a:t>
            </a:r>
            <a:r>
              <a:rPr lang="de-CH" sz="3200" b="1" dirty="0">
                <a:solidFill>
                  <a:srgbClr val="FF0000"/>
                </a:solidFill>
                <a:latin typeface="Arial" panose="020B0604020202020204" pitchFamily="34" charset="0"/>
                <a:cs typeface="Arial" panose="020B0604020202020204" pitchFamily="34" charset="0"/>
              </a:rPr>
              <a:t> </a:t>
            </a:r>
            <a:r>
              <a:rPr lang="de-CH" sz="3200" b="1" dirty="0" err="1">
                <a:solidFill>
                  <a:srgbClr val="FF0000"/>
                </a:solidFill>
                <a:latin typeface="Arial" panose="020B0604020202020204" pitchFamily="34" charset="0"/>
                <a:cs typeface="Arial" panose="020B0604020202020204" pitchFamily="34" charset="0"/>
              </a:rPr>
              <a:t>cover</a:t>
            </a:r>
            <a:r>
              <a:rPr lang="de-CH" sz="3200" b="1" dirty="0">
                <a:solidFill>
                  <a:srgbClr val="FF0000"/>
                </a:solidFill>
                <a:latin typeface="Arial" panose="020B0604020202020204" pitchFamily="34" charset="0"/>
                <a:cs typeface="Arial" panose="020B0604020202020204" pitchFamily="34" charset="0"/>
              </a:rPr>
              <a:t> and to </a:t>
            </a:r>
            <a:r>
              <a:rPr lang="de-CH" sz="3200" b="1" dirty="0" err="1">
                <a:solidFill>
                  <a:srgbClr val="FF0000"/>
                </a:solidFill>
                <a:latin typeface="Arial" panose="020B0604020202020204" pitchFamily="34" charset="0"/>
                <a:cs typeface="Arial" panose="020B0604020202020204" pitchFamily="34" charset="0"/>
              </a:rPr>
              <a:t>assess</a:t>
            </a:r>
            <a:r>
              <a:rPr lang="de-CH" sz="3200" b="1" dirty="0">
                <a:solidFill>
                  <a:srgbClr val="FF0000"/>
                </a:solidFill>
                <a:latin typeface="Arial" panose="020B0604020202020204" pitchFamily="34" charset="0"/>
                <a:cs typeface="Arial" panose="020B0604020202020204" pitchFamily="34" charset="0"/>
              </a:rPr>
              <a:t> </a:t>
            </a:r>
            <a:r>
              <a:rPr lang="de-CH" sz="3200" b="1" dirty="0" err="1">
                <a:solidFill>
                  <a:srgbClr val="FF0000"/>
                </a:solidFill>
                <a:latin typeface="Arial" panose="020B0604020202020204" pitchFamily="34" charset="0"/>
                <a:cs typeface="Arial" panose="020B0604020202020204" pitchFamily="34" charset="0"/>
              </a:rPr>
              <a:t>changes</a:t>
            </a:r>
            <a:r>
              <a:rPr lang="de-CH" sz="3200" b="1" dirty="0">
                <a:solidFill>
                  <a:srgbClr val="FF0000"/>
                </a:solidFill>
                <a:latin typeface="Arial" panose="020B0604020202020204" pitchFamily="34" charset="0"/>
                <a:cs typeface="Arial" panose="020B0604020202020204" pitchFamily="34" charset="0"/>
              </a:rPr>
              <a:t> </a:t>
            </a:r>
            <a:r>
              <a:rPr lang="de-CH" sz="3200" b="1" dirty="0" err="1">
                <a:solidFill>
                  <a:srgbClr val="FF0000"/>
                </a:solidFill>
                <a:latin typeface="Arial" panose="020B0604020202020204" pitchFamily="34" charset="0"/>
                <a:cs typeface="Arial" panose="020B0604020202020204" pitchFamily="34" charset="0"/>
              </a:rPr>
              <a:t>thereof</a:t>
            </a:r>
            <a:endParaRPr lang="en-GB" sz="3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6885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descr="Ein Bild, das draußen, Skifahren, Schnee, Hügel enthält.&#10;&#10;Automatisch generierte Beschreibung">
            <a:extLst>
              <a:ext uri="{FF2B5EF4-FFF2-40B4-BE49-F238E27FC236}">
                <a16:creationId xmlns:a16="http://schemas.microsoft.com/office/drawing/2014/main" id="{3B184B50-0DF3-4A13-8A35-7614523E20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41200"/>
            <a:ext cx="12192000" cy="9144000"/>
          </a:xfrm>
        </p:spPr>
      </p:pic>
      <p:sp>
        <p:nvSpPr>
          <p:cNvPr id="2" name="Titel 1">
            <a:extLst>
              <a:ext uri="{FF2B5EF4-FFF2-40B4-BE49-F238E27FC236}">
                <a16:creationId xmlns:a16="http://schemas.microsoft.com/office/drawing/2014/main" id="{276E7136-FD33-469C-9CEA-012EBA4544A1}"/>
              </a:ext>
            </a:extLst>
          </p:cNvPr>
          <p:cNvSpPr>
            <a:spLocks noGrp="1"/>
          </p:cNvSpPr>
          <p:nvPr>
            <p:ph type="title"/>
          </p:nvPr>
        </p:nvSpPr>
        <p:spPr>
          <a:xfrm>
            <a:off x="347472" y="5846291"/>
            <a:ext cx="11503152" cy="1325563"/>
          </a:xfrm>
        </p:spPr>
        <p:txBody>
          <a:bodyPr/>
          <a:lstStyle/>
          <a:p>
            <a:pPr algn="r"/>
            <a:r>
              <a:rPr lang="de-CH" dirty="0" err="1"/>
              <a:t>Thank</a:t>
            </a:r>
            <a:r>
              <a:rPr lang="de-CH" dirty="0"/>
              <a:t> you </a:t>
            </a:r>
            <a:r>
              <a:rPr lang="de-CH" dirty="0" err="1"/>
              <a:t>for</a:t>
            </a:r>
            <a:r>
              <a:rPr lang="de-CH" dirty="0"/>
              <a:t> </a:t>
            </a:r>
            <a:r>
              <a:rPr lang="de-CH" dirty="0" err="1"/>
              <a:t>your</a:t>
            </a:r>
            <a:r>
              <a:rPr lang="de-CH" dirty="0"/>
              <a:t> </a:t>
            </a:r>
            <a:r>
              <a:rPr lang="de-CH" dirty="0" err="1"/>
              <a:t>attention</a:t>
            </a:r>
            <a:endParaRPr lang="en-GB" dirty="0"/>
          </a:p>
        </p:txBody>
      </p:sp>
    </p:spTree>
    <p:extLst>
      <p:ext uri="{BB962C8B-B14F-4D97-AF65-F5344CB8AC3E}">
        <p14:creationId xmlns:p14="http://schemas.microsoft.com/office/powerpoint/2010/main" val="14418037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C00578-462A-4367-AC86-B4530498C5AC}"/>
              </a:ext>
            </a:extLst>
          </p:cNvPr>
          <p:cNvSpPr>
            <a:spLocks noGrp="1"/>
          </p:cNvSpPr>
          <p:nvPr>
            <p:ph type="title"/>
          </p:nvPr>
        </p:nvSpPr>
        <p:spPr/>
        <p:txBody>
          <a:bodyPr/>
          <a:lstStyle/>
          <a:p>
            <a:endParaRPr lang="en-GB"/>
          </a:p>
        </p:txBody>
      </p:sp>
      <p:sp>
        <p:nvSpPr>
          <p:cNvPr id="3" name="Inhaltsplatzhalter 2">
            <a:extLst>
              <a:ext uri="{FF2B5EF4-FFF2-40B4-BE49-F238E27FC236}">
                <a16:creationId xmlns:a16="http://schemas.microsoft.com/office/drawing/2014/main" id="{3EDBFE33-4A18-4DE8-9D10-89D3B64F746A}"/>
              </a:ext>
            </a:extLst>
          </p:cNvPr>
          <p:cNvSpPr>
            <a:spLocks noGrp="1"/>
          </p:cNvSpPr>
          <p:nvPr>
            <p:ph idx="1"/>
          </p:nvPr>
        </p:nvSpPr>
        <p:spPr/>
        <p:txBody>
          <a:bodyPr/>
          <a:lstStyle/>
          <a:p>
            <a:endParaRPr lang="en-GB"/>
          </a:p>
        </p:txBody>
      </p:sp>
      <p:sp>
        <p:nvSpPr>
          <p:cNvPr id="4" name="Foliennummernplatzhalter 3">
            <a:extLst>
              <a:ext uri="{FF2B5EF4-FFF2-40B4-BE49-F238E27FC236}">
                <a16:creationId xmlns:a16="http://schemas.microsoft.com/office/drawing/2014/main" id="{E5909CA3-E24F-4CB2-9E70-434C7EF692D9}"/>
              </a:ext>
            </a:extLst>
          </p:cNvPr>
          <p:cNvSpPr>
            <a:spLocks noGrp="1"/>
          </p:cNvSpPr>
          <p:nvPr>
            <p:ph type="sldNum" sz="quarter" idx="12"/>
          </p:nvPr>
        </p:nvSpPr>
        <p:spPr/>
        <p:txBody>
          <a:bodyPr/>
          <a:lstStyle/>
          <a:p>
            <a:fld id="{87F86D19-8030-4717-8878-675310841B76}" type="slidenum">
              <a:rPr lang="en-GB" smtClean="0"/>
              <a:pPr/>
              <a:t>24</a:t>
            </a:fld>
            <a:endParaRPr lang="en-GB" dirty="0"/>
          </a:p>
        </p:txBody>
      </p:sp>
    </p:spTree>
    <p:extLst>
      <p:ext uri="{BB962C8B-B14F-4D97-AF65-F5344CB8AC3E}">
        <p14:creationId xmlns:p14="http://schemas.microsoft.com/office/powerpoint/2010/main" val="3697185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51D29A-34E1-4DBB-BBDA-C92B3647D3E0}"/>
              </a:ext>
            </a:extLst>
          </p:cNvPr>
          <p:cNvSpPr>
            <a:spLocks noGrp="1"/>
          </p:cNvSpPr>
          <p:nvPr>
            <p:ph type="title"/>
          </p:nvPr>
        </p:nvSpPr>
        <p:spPr/>
        <p:txBody>
          <a:bodyPr/>
          <a:lstStyle/>
          <a:p>
            <a:r>
              <a:rPr lang="de-CH" dirty="0"/>
              <a:t>Cloud </a:t>
            </a:r>
            <a:r>
              <a:rPr lang="de-CH" dirty="0" err="1"/>
              <a:t>mask</a:t>
            </a:r>
            <a:r>
              <a:rPr lang="de-CH" dirty="0"/>
              <a:t> &amp; </a:t>
            </a:r>
            <a:r>
              <a:rPr lang="de-CH" dirty="0" err="1"/>
              <a:t>auxilliary</a:t>
            </a:r>
            <a:r>
              <a:rPr lang="de-CH" dirty="0"/>
              <a:t> </a:t>
            </a:r>
            <a:r>
              <a:rPr lang="de-CH" dirty="0" err="1"/>
              <a:t>data</a:t>
            </a:r>
            <a:endParaRPr lang="en-GB" dirty="0"/>
          </a:p>
        </p:txBody>
      </p:sp>
      <p:sp>
        <p:nvSpPr>
          <p:cNvPr id="3" name="Inhaltsplatzhalter 2">
            <a:extLst>
              <a:ext uri="{FF2B5EF4-FFF2-40B4-BE49-F238E27FC236}">
                <a16:creationId xmlns:a16="http://schemas.microsoft.com/office/drawing/2014/main" id="{873CC8F7-E8D2-4EFE-901E-DA36E933C9CC}"/>
              </a:ext>
            </a:extLst>
          </p:cNvPr>
          <p:cNvSpPr>
            <a:spLocks noGrp="1"/>
          </p:cNvSpPr>
          <p:nvPr>
            <p:ph idx="1"/>
          </p:nvPr>
        </p:nvSpPr>
        <p:spPr>
          <a:xfrm>
            <a:off x="347472" y="1825625"/>
            <a:ext cx="11503152" cy="4954116"/>
          </a:xfrm>
        </p:spPr>
        <p:txBody>
          <a:bodyPr>
            <a:normAutofit/>
          </a:bodyPr>
          <a:lstStyle/>
          <a:p>
            <a:pPr marL="0" indent="0">
              <a:buNone/>
            </a:pPr>
            <a:r>
              <a:rPr lang="en-GB" dirty="0"/>
              <a:t>Cloud mask: ESA CCI Cloud Version 3</a:t>
            </a:r>
          </a:p>
          <a:p>
            <a:r>
              <a:rPr lang="en-GB" dirty="0"/>
              <a:t>Daily composites based on AVHRR GAC PM data</a:t>
            </a:r>
          </a:p>
          <a:p>
            <a:r>
              <a:rPr lang="en-GB" dirty="0"/>
              <a:t>Only AVHRR-PM satellite overpasses from prime satellites</a:t>
            </a:r>
          </a:p>
          <a:p>
            <a:r>
              <a:rPr lang="en-GB" dirty="0"/>
              <a:t>Community Cloud retrieval for Climate </a:t>
            </a:r>
            <a:br>
              <a:rPr lang="en-GB" dirty="0"/>
            </a:br>
            <a:r>
              <a:rPr lang="en-GB" sz="1800" dirty="0"/>
              <a:t>(CC4CL; Sus et al., 2018; </a:t>
            </a:r>
            <a:r>
              <a:rPr lang="en-GB" sz="1800" dirty="0" err="1"/>
              <a:t>McGarragh</a:t>
            </a:r>
            <a:r>
              <a:rPr lang="en-GB" sz="1800" dirty="0"/>
              <a:t> et al., 2018)</a:t>
            </a:r>
          </a:p>
          <a:p>
            <a:r>
              <a:rPr lang="en-GB" dirty="0"/>
              <a:t>Cloud detection uncertainty at pixel level in %</a:t>
            </a:r>
          </a:p>
          <a:p>
            <a:endParaRPr lang="en-GB" dirty="0"/>
          </a:p>
          <a:p>
            <a:endParaRPr lang="en-GB" dirty="0"/>
          </a:p>
          <a:p>
            <a:pPr marL="0" indent="0">
              <a:buNone/>
            </a:pPr>
            <a:r>
              <a:rPr lang="en-GB" dirty="0" err="1"/>
              <a:t>Auxilliary</a:t>
            </a:r>
            <a:endParaRPr lang="en-GB" dirty="0"/>
          </a:p>
          <a:p>
            <a:r>
              <a:rPr lang="en-GB" dirty="0"/>
              <a:t>ESA CCI Landcover data from year 2000</a:t>
            </a:r>
          </a:p>
          <a:p>
            <a:r>
              <a:rPr lang="en-GB" dirty="0"/>
              <a:t>Digital Elevation Model (DEM) based on </a:t>
            </a:r>
            <a:r>
              <a:rPr lang="en-GB" dirty="0" err="1"/>
              <a:t>TanDEM</a:t>
            </a:r>
            <a:r>
              <a:rPr lang="en-GB" dirty="0"/>
              <a:t>-X void-filled with SRTMV41</a:t>
            </a:r>
          </a:p>
          <a:p>
            <a:endParaRPr lang="en-GB" dirty="0"/>
          </a:p>
        </p:txBody>
      </p:sp>
      <p:sp>
        <p:nvSpPr>
          <p:cNvPr id="4" name="Foliennummernplatzhalter 3">
            <a:extLst>
              <a:ext uri="{FF2B5EF4-FFF2-40B4-BE49-F238E27FC236}">
                <a16:creationId xmlns:a16="http://schemas.microsoft.com/office/drawing/2014/main" id="{C7CAD021-5445-46DD-9527-95B5B6795ED5}"/>
              </a:ext>
            </a:extLst>
          </p:cNvPr>
          <p:cNvSpPr>
            <a:spLocks noGrp="1"/>
          </p:cNvSpPr>
          <p:nvPr>
            <p:ph type="sldNum" sz="quarter" idx="12"/>
          </p:nvPr>
        </p:nvSpPr>
        <p:spPr/>
        <p:txBody>
          <a:bodyPr/>
          <a:lstStyle/>
          <a:p>
            <a:fld id="{87F86D19-8030-4717-8878-675310841B76}" type="slidenum">
              <a:rPr lang="en-GB" smtClean="0"/>
              <a:pPr/>
              <a:t>25</a:t>
            </a:fld>
            <a:endParaRPr lang="en-GB" dirty="0"/>
          </a:p>
        </p:txBody>
      </p:sp>
      <p:pic>
        <p:nvPicPr>
          <p:cNvPr id="6" name="Grafik 5" descr="Ein Bild, das Zeichnung enthält.&#10;&#10;Automatisch generierte Beschreibung">
            <a:extLst>
              <a:ext uri="{FF2B5EF4-FFF2-40B4-BE49-F238E27FC236}">
                <a16:creationId xmlns:a16="http://schemas.microsoft.com/office/drawing/2014/main" id="{CC024B21-BB22-4758-96FB-95A6C9AB8E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3506" y="3585518"/>
            <a:ext cx="4410785" cy="2495899"/>
          </a:xfrm>
          <a:prstGeom prst="rect">
            <a:avLst/>
          </a:prstGeom>
        </p:spPr>
      </p:pic>
    </p:spTree>
    <p:extLst>
      <p:ext uri="{BB962C8B-B14F-4D97-AF65-F5344CB8AC3E}">
        <p14:creationId xmlns:p14="http://schemas.microsoft.com/office/powerpoint/2010/main" val="22526835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C594F2-7F89-405F-9762-BE6C138267F3}"/>
              </a:ext>
            </a:extLst>
          </p:cNvPr>
          <p:cNvSpPr>
            <a:spLocks noGrp="1"/>
          </p:cNvSpPr>
          <p:nvPr>
            <p:ph type="title"/>
          </p:nvPr>
        </p:nvSpPr>
        <p:spPr/>
        <p:txBody>
          <a:bodyPr/>
          <a:lstStyle/>
          <a:p>
            <a:r>
              <a:rPr lang="de-CH" dirty="0" err="1"/>
              <a:t>Protoype</a:t>
            </a:r>
            <a:r>
              <a:rPr lang="de-CH" dirty="0"/>
              <a:t> </a:t>
            </a:r>
            <a:r>
              <a:rPr lang="de-CH" dirty="0" err="1"/>
              <a:t>processing</a:t>
            </a:r>
            <a:r>
              <a:rPr lang="de-CH" dirty="0"/>
              <a:t> 2019</a:t>
            </a:r>
            <a:endParaRPr lang="en-GB" dirty="0"/>
          </a:p>
        </p:txBody>
      </p:sp>
      <p:sp>
        <p:nvSpPr>
          <p:cNvPr id="3" name="Inhaltsplatzhalter 2">
            <a:extLst>
              <a:ext uri="{FF2B5EF4-FFF2-40B4-BE49-F238E27FC236}">
                <a16:creationId xmlns:a16="http://schemas.microsoft.com/office/drawing/2014/main" id="{DB8A7983-52DE-4675-A860-6FD8B3EFB97C}"/>
              </a:ext>
            </a:extLst>
          </p:cNvPr>
          <p:cNvSpPr>
            <a:spLocks noGrp="1"/>
          </p:cNvSpPr>
          <p:nvPr>
            <p:ph idx="1"/>
          </p:nvPr>
        </p:nvSpPr>
        <p:spPr/>
        <p:txBody>
          <a:bodyPr/>
          <a:lstStyle/>
          <a:p>
            <a:pPr marL="0" indent="0">
              <a:buNone/>
            </a:pPr>
            <a:r>
              <a:rPr lang="en-GB" dirty="0"/>
              <a:t>Definitions</a:t>
            </a:r>
          </a:p>
          <a:p>
            <a:r>
              <a:rPr lang="en-GB" dirty="0"/>
              <a:t>Polar night if solar zenith angle &gt; 80°</a:t>
            </a:r>
          </a:p>
          <a:p>
            <a:r>
              <a:rPr lang="en-GB" dirty="0"/>
              <a:t>Cloudy if cloud mask == 1 AND cloud detection uncertainty &lt; 20%</a:t>
            </a:r>
          </a:p>
          <a:p>
            <a:r>
              <a:rPr lang="en-GB" dirty="0"/>
              <a:t>Water if % per pixel &gt; 50</a:t>
            </a:r>
          </a:p>
          <a:p>
            <a:r>
              <a:rPr lang="en-GB" dirty="0"/>
              <a:t>Permanent ice/snow if % per pixel &gt; 50</a:t>
            </a:r>
          </a:p>
          <a:p>
            <a:pPr marL="0" indent="0">
              <a:buNone/>
            </a:pPr>
            <a:endParaRPr lang="en-GB" dirty="0"/>
          </a:p>
          <a:p>
            <a:pPr marL="0" indent="0">
              <a:buNone/>
            </a:pPr>
            <a:r>
              <a:rPr lang="en-GB" dirty="0"/>
              <a:t>Pre-classification</a:t>
            </a:r>
          </a:p>
          <a:p>
            <a:r>
              <a:rPr lang="en-GB" dirty="0"/>
              <a:t>Certainly snow-free if avh1 &lt; 0.12 OR avh4 &gt; 280° K</a:t>
            </a:r>
          </a:p>
          <a:p>
            <a:pPr marL="0" indent="0">
              <a:buNone/>
            </a:pPr>
            <a:endParaRPr lang="en-GB" dirty="0"/>
          </a:p>
        </p:txBody>
      </p:sp>
      <p:sp>
        <p:nvSpPr>
          <p:cNvPr id="4" name="Foliennummernplatzhalter 3">
            <a:extLst>
              <a:ext uri="{FF2B5EF4-FFF2-40B4-BE49-F238E27FC236}">
                <a16:creationId xmlns:a16="http://schemas.microsoft.com/office/drawing/2014/main" id="{583C94F7-538A-450A-B02C-F0FC1BBCDAEA}"/>
              </a:ext>
            </a:extLst>
          </p:cNvPr>
          <p:cNvSpPr>
            <a:spLocks noGrp="1"/>
          </p:cNvSpPr>
          <p:nvPr>
            <p:ph type="sldNum" sz="quarter" idx="12"/>
          </p:nvPr>
        </p:nvSpPr>
        <p:spPr/>
        <p:txBody>
          <a:bodyPr/>
          <a:lstStyle/>
          <a:p>
            <a:fld id="{87F86D19-8030-4717-8878-675310841B76}" type="slidenum">
              <a:rPr lang="en-GB" smtClean="0"/>
              <a:pPr/>
              <a:t>26</a:t>
            </a:fld>
            <a:endParaRPr lang="en-GB" dirty="0"/>
          </a:p>
        </p:txBody>
      </p:sp>
      <p:sp>
        <p:nvSpPr>
          <p:cNvPr id="6" name="Textfeld 5">
            <a:extLst>
              <a:ext uri="{FF2B5EF4-FFF2-40B4-BE49-F238E27FC236}">
                <a16:creationId xmlns:a16="http://schemas.microsoft.com/office/drawing/2014/main" id="{FD9A811C-D47A-4CBC-AF98-9F83092D9383}"/>
              </a:ext>
            </a:extLst>
          </p:cNvPr>
          <p:cNvSpPr txBox="1"/>
          <p:nvPr/>
        </p:nvSpPr>
        <p:spPr>
          <a:xfrm rot="20936586">
            <a:off x="3639582" y="4929533"/>
            <a:ext cx="4136801" cy="523220"/>
          </a:xfrm>
          <a:prstGeom prst="rect">
            <a:avLst/>
          </a:prstGeom>
          <a:solidFill>
            <a:schemeClr val="bg1">
              <a:alpha val="70000"/>
            </a:schemeClr>
          </a:solidFill>
        </p:spPr>
        <p:txBody>
          <a:bodyPr wrap="square" rtlCol="0">
            <a:spAutoFit/>
          </a:bodyPr>
          <a:lstStyle/>
          <a:p>
            <a:r>
              <a:rPr lang="de-CH" sz="2800" b="1" dirty="0" err="1">
                <a:solidFill>
                  <a:srgbClr val="FF0000"/>
                </a:solidFill>
              </a:rPr>
              <a:t>currently</a:t>
            </a:r>
            <a:r>
              <a:rPr lang="de-CH" sz="2800" b="1" dirty="0">
                <a:solidFill>
                  <a:srgbClr val="FF0000"/>
                </a:solidFill>
              </a:rPr>
              <a:t> </a:t>
            </a:r>
            <a:r>
              <a:rPr lang="de-CH" sz="2800" b="1" dirty="0" err="1">
                <a:solidFill>
                  <a:srgbClr val="FF0000"/>
                </a:solidFill>
              </a:rPr>
              <a:t>under</a:t>
            </a:r>
            <a:r>
              <a:rPr lang="de-CH" sz="2800" b="1" dirty="0">
                <a:solidFill>
                  <a:srgbClr val="FF0000"/>
                </a:solidFill>
              </a:rPr>
              <a:t> </a:t>
            </a:r>
            <a:r>
              <a:rPr lang="de-CH" sz="2800" b="1" dirty="0" err="1">
                <a:solidFill>
                  <a:srgbClr val="FF0000"/>
                </a:solidFill>
              </a:rPr>
              <a:t>evaluation</a:t>
            </a:r>
            <a:endParaRPr lang="en-GB" sz="2800" b="1" dirty="0">
              <a:solidFill>
                <a:srgbClr val="FF0000"/>
              </a:solidFill>
            </a:endParaRPr>
          </a:p>
        </p:txBody>
      </p:sp>
    </p:spTree>
    <p:extLst>
      <p:ext uri="{BB962C8B-B14F-4D97-AF65-F5344CB8AC3E}">
        <p14:creationId xmlns:p14="http://schemas.microsoft.com/office/powerpoint/2010/main" val="4055832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67088E7B-B0A9-4925-9ADF-5F76C0194F66}"/>
              </a:ext>
            </a:extLst>
          </p:cNvPr>
          <p:cNvSpPr>
            <a:spLocks noGrp="1"/>
          </p:cNvSpPr>
          <p:nvPr>
            <p:ph type="sldNum" sz="quarter" idx="12"/>
          </p:nvPr>
        </p:nvSpPr>
        <p:spPr>
          <a:xfrm>
            <a:off x="8610600" y="6356350"/>
            <a:ext cx="3233928" cy="365125"/>
          </a:xfrm>
        </p:spPr>
        <p:txBody>
          <a:bodyPr/>
          <a:lstStyle/>
          <a:p>
            <a:fld id="{87F86D19-8030-4717-8878-675310841B76}" type="slidenum">
              <a:rPr lang="en-GB" smtClean="0"/>
              <a:pPr/>
              <a:t>27</a:t>
            </a:fld>
            <a:endParaRPr lang="en-GB" dirty="0"/>
          </a:p>
        </p:txBody>
      </p:sp>
      <p:pic>
        <p:nvPicPr>
          <p:cNvPr id="8" name="Inhaltsplatzhalter 7" descr="Ein Bild, das Text, Karte enthält.&#10;&#10;Automatisch generierte Beschreibung">
            <a:extLst>
              <a:ext uri="{FF2B5EF4-FFF2-40B4-BE49-F238E27FC236}">
                <a16:creationId xmlns:a16="http://schemas.microsoft.com/office/drawing/2014/main" id="{68C183A5-13C7-4266-9FA4-CFEB91B984F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53527" y="1027906"/>
            <a:ext cx="7732195" cy="5710745"/>
          </a:xfrm>
        </p:spPr>
      </p:pic>
      <p:sp>
        <p:nvSpPr>
          <p:cNvPr id="2" name="Titel 1">
            <a:extLst>
              <a:ext uri="{FF2B5EF4-FFF2-40B4-BE49-F238E27FC236}">
                <a16:creationId xmlns:a16="http://schemas.microsoft.com/office/drawing/2014/main" id="{0B33DBD6-9839-4922-B091-2458475512C0}"/>
              </a:ext>
            </a:extLst>
          </p:cNvPr>
          <p:cNvSpPr>
            <a:spLocks noGrp="1"/>
          </p:cNvSpPr>
          <p:nvPr>
            <p:ph type="title"/>
          </p:nvPr>
        </p:nvSpPr>
        <p:spPr>
          <a:xfrm>
            <a:off x="347472" y="365125"/>
            <a:ext cx="11503152" cy="1325563"/>
          </a:xfrm>
        </p:spPr>
        <p:txBody>
          <a:bodyPr/>
          <a:lstStyle/>
          <a:p>
            <a:r>
              <a:rPr lang="de-CH" dirty="0" err="1"/>
              <a:t>Methodology</a:t>
            </a:r>
            <a:r>
              <a:rPr lang="de-CH" dirty="0"/>
              <a:t> </a:t>
            </a:r>
            <a:endParaRPr lang="en-GB" dirty="0"/>
          </a:p>
        </p:txBody>
      </p:sp>
      <p:sp>
        <p:nvSpPr>
          <p:cNvPr id="9" name="Rechteck 8">
            <a:extLst>
              <a:ext uri="{FF2B5EF4-FFF2-40B4-BE49-F238E27FC236}">
                <a16:creationId xmlns:a16="http://schemas.microsoft.com/office/drawing/2014/main" id="{68673D3B-3FDD-4D9F-B8E4-61A17D5D3696}"/>
              </a:ext>
            </a:extLst>
          </p:cNvPr>
          <p:cNvSpPr/>
          <p:nvPr/>
        </p:nvSpPr>
        <p:spPr>
          <a:xfrm>
            <a:off x="10463233" y="6526680"/>
            <a:ext cx="1289135" cy="338554"/>
          </a:xfrm>
          <a:prstGeom prst="rect">
            <a:avLst/>
          </a:prstGeom>
        </p:spPr>
        <p:txBody>
          <a:bodyPr wrap="none">
            <a:spAutoFit/>
          </a:bodyPr>
          <a:lstStyle/>
          <a:p>
            <a:r>
              <a:rPr lang="en-GB" sz="1600" dirty="0">
                <a:latin typeface="Arial" panose="020B0604020202020204" pitchFamily="34" charset="0"/>
                <a:cs typeface="Arial" panose="020B0604020202020204" pitchFamily="34" charset="0"/>
              </a:rPr>
              <a:t>Hüsler 2012</a:t>
            </a:r>
          </a:p>
        </p:txBody>
      </p:sp>
      <p:sp>
        <p:nvSpPr>
          <p:cNvPr id="10" name="Rechteck 9">
            <a:extLst>
              <a:ext uri="{FF2B5EF4-FFF2-40B4-BE49-F238E27FC236}">
                <a16:creationId xmlns:a16="http://schemas.microsoft.com/office/drawing/2014/main" id="{2D1296CB-00FB-4EC2-A6B8-257425C8D96A}"/>
              </a:ext>
            </a:extLst>
          </p:cNvPr>
          <p:cNvSpPr/>
          <p:nvPr/>
        </p:nvSpPr>
        <p:spPr>
          <a:xfrm>
            <a:off x="5533535" y="1282045"/>
            <a:ext cx="329939" cy="5074305"/>
          </a:xfrm>
          <a:prstGeom prst="rect">
            <a:avLst/>
          </a:prstGeom>
          <a:solidFill>
            <a:schemeClr val="accent6">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hteck 10">
            <a:extLst>
              <a:ext uri="{FF2B5EF4-FFF2-40B4-BE49-F238E27FC236}">
                <a16:creationId xmlns:a16="http://schemas.microsoft.com/office/drawing/2014/main" id="{19E300CC-F4E1-475D-80F3-7BF9E6170EB1}"/>
              </a:ext>
            </a:extLst>
          </p:cNvPr>
          <p:cNvSpPr/>
          <p:nvPr/>
        </p:nvSpPr>
        <p:spPr>
          <a:xfrm>
            <a:off x="8643954" y="1282044"/>
            <a:ext cx="207818" cy="5074305"/>
          </a:xfrm>
          <a:prstGeom prst="rect">
            <a:avLst/>
          </a:prstGeom>
          <a:solidFill>
            <a:srgbClr val="FF66FF">
              <a:alpha val="5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hteck 11">
            <a:extLst>
              <a:ext uri="{FF2B5EF4-FFF2-40B4-BE49-F238E27FC236}">
                <a16:creationId xmlns:a16="http://schemas.microsoft.com/office/drawing/2014/main" id="{C3752A25-66BA-4E42-9452-89F9FCD9D245}"/>
              </a:ext>
            </a:extLst>
          </p:cNvPr>
          <p:cNvSpPr/>
          <p:nvPr/>
        </p:nvSpPr>
        <p:spPr>
          <a:xfrm>
            <a:off x="5048327" y="4659551"/>
            <a:ext cx="1300356" cy="830997"/>
          </a:xfrm>
          <a:prstGeom prst="rect">
            <a:avLst/>
          </a:prstGeom>
        </p:spPr>
        <p:txBody>
          <a:bodyPr wrap="none">
            <a:spAutoFit/>
          </a:bodyPr>
          <a:lstStyle/>
          <a:p>
            <a:pPr algn="ctr"/>
            <a:r>
              <a:rPr lang="de-CH" sz="1600" dirty="0">
                <a:latin typeface="Arial" panose="020B0604020202020204" pitchFamily="34" charset="0"/>
                <a:cs typeface="Arial" panose="020B0604020202020204" pitchFamily="34" charset="0"/>
              </a:rPr>
              <a:t>A</a:t>
            </a:r>
            <a:r>
              <a:rPr lang="en-GB" sz="1600" dirty="0">
                <a:latin typeface="Arial" panose="020B0604020202020204" pitchFamily="34" charset="0"/>
                <a:cs typeface="Arial" panose="020B0604020202020204" pitchFamily="34" charset="0"/>
              </a:rPr>
              <a:t>VHRR </a:t>
            </a:r>
          </a:p>
          <a:p>
            <a:pPr algn="ctr"/>
            <a:r>
              <a:rPr lang="en-GB" sz="1600" dirty="0">
                <a:latin typeface="Arial" panose="020B0604020202020204" pitchFamily="34" charset="0"/>
                <a:cs typeface="Arial" panose="020B0604020202020204" pitchFamily="34" charset="0"/>
              </a:rPr>
              <a:t>channel 1</a:t>
            </a:r>
          </a:p>
          <a:p>
            <a:pPr algn="ctr"/>
            <a:r>
              <a:rPr lang="en-GB" sz="1600" dirty="0">
                <a:latin typeface="Arial" panose="020B0604020202020204" pitchFamily="34" charset="0"/>
                <a:cs typeface="Arial" panose="020B0604020202020204" pitchFamily="34" charset="0"/>
              </a:rPr>
              <a:t>(</a:t>
            </a:r>
            <a:r>
              <a:rPr lang="en-GB" sz="1600" dirty="0" err="1">
                <a:latin typeface="Arial" panose="020B0604020202020204" pitchFamily="34" charset="0"/>
                <a:cs typeface="Arial" panose="020B0604020202020204" pitchFamily="34" charset="0"/>
              </a:rPr>
              <a:t>visGREEN</a:t>
            </a:r>
            <a:r>
              <a:rPr lang="en-GB" sz="1600" dirty="0">
                <a:latin typeface="Arial" panose="020B0604020202020204" pitchFamily="34" charset="0"/>
                <a:cs typeface="Arial" panose="020B0604020202020204" pitchFamily="34" charset="0"/>
              </a:rPr>
              <a:t>)</a:t>
            </a:r>
          </a:p>
        </p:txBody>
      </p:sp>
      <p:sp>
        <p:nvSpPr>
          <p:cNvPr id="13" name="Rechteck 12">
            <a:extLst>
              <a:ext uri="{FF2B5EF4-FFF2-40B4-BE49-F238E27FC236}">
                <a16:creationId xmlns:a16="http://schemas.microsoft.com/office/drawing/2014/main" id="{2CF09408-E569-47A0-87D1-3A895C270036}"/>
              </a:ext>
            </a:extLst>
          </p:cNvPr>
          <p:cNvSpPr/>
          <p:nvPr/>
        </p:nvSpPr>
        <p:spPr>
          <a:xfrm>
            <a:off x="8154593" y="4659550"/>
            <a:ext cx="1186542" cy="830997"/>
          </a:xfrm>
          <a:prstGeom prst="rect">
            <a:avLst/>
          </a:prstGeom>
        </p:spPr>
        <p:txBody>
          <a:bodyPr wrap="none">
            <a:spAutoFit/>
          </a:bodyPr>
          <a:lstStyle/>
          <a:p>
            <a:pPr algn="ctr"/>
            <a:r>
              <a:rPr lang="de-CH" sz="1600" dirty="0">
                <a:latin typeface="Arial" panose="020B0604020202020204" pitchFamily="34" charset="0"/>
                <a:cs typeface="Arial" panose="020B0604020202020204" pitchFamily="34" charset="0"/>
              </a:rPr>
              <a:t>A</a:t>
            </a:r>
            <a:r>
              <a:rPr lang="en-GB" sz="1600" dirty="0">
                <a:latin typeface="Arial" panose="020B0604020202020204" pitchFamily="34" charset="0"/>
                <a:cs typeface="Arial" panose="020B0604020202020204" pitchFamily="34" charset="0"/>
              </a:rPr>
              <a:t>VHRR </a:t>
            </a:r>
          </a:p>
          <a:p>
            <a:pPr algn="ctr"/>
            <a:r>
              <a:rPr lang="en-GB" sz="1600" dirty="0">
                <a:latin typeface="Arial" panose="020B0604020202020204" pitchFamily="34" charset="0"/>
                <a:cs typeface="Arial" panose="020B0604020202020204" pitchFamily="34" charset="0"/>
              </a:rPr>
              <a:t>channel 3a</a:t>
            </a:r>
          </a:p>
          <a:p>
            <a:pPr algn="ctr"/>
            <a:r>
              <a:rPr lang="en-GB" sz="1600" dirty="0">
                <a:latin typeface="Arial" panose="020B0604020202020204" pitchFamily="34" charset="0"/>
                <a:cs typeface="Arial" panose="020B0604020202020204" pitchFamily="34" charset="0"/>
              </a:rPr>
              <a:t>(NIR)</a:t>
            </a:r>
          </a:p>
        </p:txBody>
      </p:sp>
      <mc:AlternateContent xmlns:mc="http://schemas.openxmlformats.org/markup-compatibility/2006" xmlns:a14="http://schemas.microsoft.com/office/drawing/2010/main">
        <mc:Choice Requires="a14">
          <p:sp>
            <p:nvSpPr>
              <p:cNvPr id="14" name="Rechteck 13">
                <a:extLst>
                  <a:ext uri="{FF2B5EF4-FFF2-40B4-BE49-F238E27FC236}">
                    <a16:creationId xmlns:a16="http://schemas.microsoft.com/office/drawing/2014/main" id="{38A1D2E1-C626-4B06-BA64-3B813F87174E}"/>
                  </a:ext>
                </a:extLst>
              </p:cNvPr>
              <p:cNvSpPr/>
              <p:nvPr/>
            </p:nvSpPr>
            <p:spPr>
              <a:xfrm>
                <a:off x="312754" y="3265930"/>
                <a:ext cx="3239477" cy="6756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CH" sz="2000" i="1" smtClean="0">
                          <a:latin typeface="Cambria Math" panose="02040503050406030204" pitchFamily="18" charset="0"/>
                        </a:rPr>
                        <m:t>𝑁𝐷𝑆𝐼</m:t>
                      </m:r>
                      <m:r>
                        <a:rPr lang="de-CH" sz="2000" i="1" smtClean="0">
                          <a:latin typeface="Cambria Math" panose="02040503050406030204" pitchFamily="18" charset="0"/>
                        </a:rPr>
                        <m:t>= </m:t>
                      </m:r>
                      <m:f>
                        <m:fPr>
                          <m:ctrlPr>
                            <a:rPr lang="de-CH" sz="2000" i="1">
                              <a:latin typeface="Cambria Math" panose="02040503050406030204" pitchFamily="18" charset="0"/>
                            </a:rPr>
                          </m:ctrlPr>
                        </m:fPr>
                        <m:num>
                          <m:r>
                            <a:rPr lang="de-CH" sz="2000" i="1">
                              <a:latin typeface="Cambria Math" panose="02040503050406030204" pitchFamily="18" charset="0"/>
                            </a:rPr>
                            <m:t>𝑣𝑖𝑠𝐺𝑅𝐸𝐸𝑁</m:t>
                          </m:r>
                          <m:r>
                            <a:rPr lang="de-CH" sz="2000" i="1">
                              <a:latin typeface="Cambria Math" panose="02040503050406030204" pitchFamily="18" charset="0"/>
                            </a:rPr>
                            <m:t> −</m:t>
                          </m:r>
                          <m:r>
                            <a:rPr lang="de-CH" sz="2000" b="0" i="1" smtClean="0">
                              <a:latin typeface="Cambria Math" panose="02040503050406030204" pitchFamily="18" charset="0"/>
                            </a:rPr>
                            <m:t>𝑁𝐼𝑅</m:t>
                          </m:r>
                        </m:num>
                        <m:den>
                          <m:r>
                            <a:rPr lang="de-CH" sz="2000" i="1">
                              <a:latin typeface="Cambria Math" panose="02040503050406030204" pitchFamily="18" charset="0"/>
                            </a:rPr>
                            <m:t>𝑣𝑖𝑠𝐺𝑅𝐸𝐸𝑁</m:t>
                          </m:r>
                          <m:r>
                            <a:rPr lang="de-CH" sz="2000" i="1">
                              <a:latin typeface="Cambria Math" panose="02040503050406030204" pitchFamily="18" charset="0"/>
                            </a:rPr>
                            <m:t> +</m:t>
                          </m:r>
                          <m:r>
                            <a:rPr lang="de-CH" sz="2000" b="0" i="1" smtClean="0">
                              <a:latin typeface="Cambria Math" panose="02040503050406030204" pitchFamily="18" charset="0"/>
                            </a:rPr>
                            <m:t>𝑁𝐼𝑅</m:t>
                          </m:r>
                        </m:den>
                      </m:f>
                    </m:oMath>
                  </m:oMathPara>
                </a14:m>
                <a:endParaRPr lang="en-GB" sz="2000" dirty="0"/>
              </a:p>
            </p:txBody>
          </p:sp>
        </mc:Choice>
        <mc:Fallback xmlns="">
          <p:sp>
            <p:nvSpPr>
              <p:cNvPr id="14" name="Rechteck 13">
                <a:extLst>
                  <a:ext uri="{FF2B5EF4-FFF2-40B4-BE49-F238E27FC236}">
                    <a16:creationId xmlns:a16="http://schemas.microsoft.com/office/drawing/2014/main" id="{38A1D2E1-C626-4B06-BA64-3B813F87174E}"/>
                  </a:ext>
                </a:extLst>
              </p:cNvPr>
              <p:cNvSpPr>
                <a:spLocks noRot="1" noChangeAspect="1" noMove="1" noResize="1" noEditPoints="1" noAdjustHandles="1" noChangeArrowheads="1" noChangeShapeType="1" noTextEdit="1"/>
              </p:cNvSpPr>
              <p:nvPr/>
            </p:nvSpPr>
            <p:spPr>
              <a:xfrm>
                <a:off x="312754" y="3265930"/>
                <a:ext cx="3239477" cy="675698"/>
              </a:xfrm>
              <a:prstGeom prst="rect">
                <a:avLst/>
              </a:prstGeom>
              <a:blipFill>
                <a:blip r:embed="rId4"/>
                <a:stretch>
                  <a:fillRect/>
                </a:stretch>
              </a:blipFill>
            </p:spPr>
            <p:txBody>
              <a:bodyPr/>
              <a:lstStyle/>
              <a:p>
                <a:r>
                  <a:rPr lang="en-GB">
                    <a:noFill/>
                  </a:rPr>
                  <a:t> </a:t>
                </a:r>
              </a:p>
            </p:txBody>
          </p:sp>
        </mc:Fallback>
      </mc:AlternateContent>
      <p:sp>
        <p:nvSpPr>
          <p:cNvPr id="15" name="Rechteck 14">
            <a:extLst>
              <a:ext uri="{FF2B5EF4-FFF2-40B4-BE49-F238E27FC236}">
                <a16:creationId xmlns:a16="http://schemas.microsoft.com/office/drawing/2014/main" id="{9DEB6E09-CD8D-4FAD-9F54-AD5B202301F1}"/>
              </a:ext>
            </a:extLst>
          </p:cNvPr>
          <p:cNvSpPr/>
          <p:nvPr/>
        </p:nvSpPr>
        <p:spPr>
          <a:xfrm>
            <a:off x="347473" y="1876487"/>
            <a:ext cx="3470386" cy="899157"/>
          </a:xfrm>
          <a:prstGeom prst="rect">
            <a:avLst/>
          </a:prstGeom>
        </p:spPr>
        <p:txBody>
          <a:bodyPr wrap="square">
            <a:spAutoFit/>
          </a:bodyPr>
          <a:lstStyle/>
          <a:p>
            <a:pPr>
              <a:lnSpc>
                <a:spcPct val="114000"/>
              </a:lnSpc>
            </a:pPr>
            <a:r>
              <a:rPr lang="en-GB" sz="2400" i="1" dirty="0">
                <a:latin typeface="Arial" panose="020B0604020202020204" pitchFamily="34" charset="0"/>
                <a:cs typeface="Arial" panose="020B0604020202020204" pitchFamily="34" charset="0"/>
              </a:rPr>
              <a:t>NDSI = Normalised Difference Snow Index</a:t>
            </a:r>
          </a:p>
        </p:txBody>
      </p:sp>
      <p:pic>
        <p:nvPicPr>
          <p:cNvPr id="17" name="Grafik 16">
            <a:extLst>
              <a:ext uri="{FF2B5EF4-FFF2-40B4-BE49-F238E27FC236}">
                <a16:creationId xmlns:a16="http://schemas.microsoft.com/office/drawing/2014/main" id="{C726A5F2-21D5-4A6D-9646-3499C4C080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623" y="4378443"/>
            <a:ext cx="3972349" cy="1977906"/>
          </a:xfrm>
          <a:prstGeom prst="rect">
            <a:avLst/>
          </a:prstGeom>
        </p:spPr>
      </p:pic>
      <p:pic>
        <p:nvPicPr>
          <p:cNvPr id="16" name="Grafik 15">
            <a:extLst>
              <a:ext uri="{FF2B5EF4-FFF2-40B4-BE49-F238E27FC236}">
                <a16:creationId xmlns:a16="http://schemas.microsoft.com/office/drawing/2014/main" id="{20E0ABB4-80FD-4C6A-B030-6F342BD36F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4979" y="4368521"/>
            <a:ext cx="3972349" cy="1987828"/>
          </a:xfrm>
          <a:prstGeom prst="rect">
            <a:avLst/>
          </a:prstGeom>
        </p:spPr>
      </p:pic>
      <p:pic>
        <p:nvPicPr>
          <p:cNvPr id="18" name="Grafik 17">
            <a:extLst>
              <a:ext uri="{FF2B5EF4-FFF2-40B4-BE49-F238E27FC236}">
                <a16:creationId xmlns:a16="http://schemas.microsoft.com/office/drawing/2014/main" id="{D0A1CDFC-BCCF-4CE9-83F7-4FB9905FA95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0323" y="52347"/>
            <a:ext cx="542106" cy="538030"/>
          </a:xfrm>
          <a:prstGeom prst="rect">
            <a:avLst/>
          </a:prstGeom>
        </p:spPr>
      </p:pic>
    </p:spTree>
    <p:extLst>
      <p:ext uri="{BB962C8B-B14F-4D97-AF65-F5344CB8AC3E}">
        <p14:creationId xmlns:p14="http://schemas.microsoft.com/office/powerpoint/2010/main" val="366579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13" grpId="0"/>
      <p:bldP spid="14"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A0E7CD-1E3C-42E7-83DC-CB904FEF324F}"/>
              </a:ext>
            </a:extLst>
          </p:cNvPr>
          <p:cNvSpPr>
            <a:spLocks noGrp="1"/>
          </p:cNvSpPr>
          <p:nvPr>
            <p:ph type="title"/>
          </p:nvPr>
        </p:nvSpPr>
        <p:spPr/>
        <p:txBody>
          <a:bodyPr/>
          <a:lstStyle/>
          <a:p>
            <a:r>
              <a:rPr lang="de-CH" dirty="0" err="1"/>
              <a:t>Fractional</a:t>
            </a:r>
            <a:r>
              <a:rPr lang="de-CH" dirty="0"/>
              <a:t> Snow Cover (FSC)</a:t>
            </a:r>
            <a:endParaRPr lang="en-GB" dirty="0"/>
          </a:p>
        </p:txBody>
      </p:sp>
      <p:sp>
        <p:nvSpPr>
          <p:cNvPr id="4" name="Foliennummernplatzhalter 3">
            <a:extLst>
              <a:ext uri="{FF2B5EF4-FFF2-40B4-BE49-F238E27FC236}">
                <a16:creationId xmlns:a16="http://schemas.microsoft.com/office/drawing/2014/main" id="{C8A7F21D-DE58-4349-8384-371349B13492}"/>
              </a:ext>
            </a:extLst>
          </p:cNvPr>
          <p:cNvSpPr>
            <a:spLocks noGrp="1"/>
          </p:cNvSpPr>
          <p:nvPr>
            <p:ph type="sldNum" sz="quarter" idx="12"/>
          </p:nvPr>
        </p:nvSpPr>
        <p:spPr/>
        <p:txBody>
          <a:bodyPr/>
          <a:lstStyle/>
          <a:p>
            <a:fld id="{87F86D19-8030-4717-8878-675310841B76}" type="slidenum">
              <a:rPr lang="en-GB" smtClean="0"/>
              <a:pPr/>
              <a:t>28</a:t>
            </a:fld>
            <a:endParaRPr lang="en-GB" dirty="0"/>
          </a:p>
        </p:txBody>
      </p:sp>
      <mc:AlternateContent xmlns:mc="http://schemas.openxmlformats.org/markup-compatibility/2006" xmlns:a14="http://schemas.microsoft.com/office/drawing/2010/main">
        <mc:Choice Requires="a14">
          <p:sp>
            <p:nvSpPr>
              <p:cNvPr id="5" name="Inhaltsplatzhalter 1">
                <a:extLst>
                  <a:ext uri="{FF2B5EF4-FFF2-40B4-BE49-F238E27FC236}">
                    <a16:creationId xmlns:a16="http://schemas.microsoft.com/office/drawing/2014/main" id="{EB9D8BC4-1FDA-42A3-9F17-E0764B4D6697}"/>
                  </a:ext>
                </a:extLst>
              </p:cNvPr>
              <p:cNvSpPr>
                <a:spLocks noGrp="1"/>
              </p:cNvSpPr>
              <p:nvPr>
                <p:ph idx="1"/>
              </p:nvPr>
            </p:nvSpPr>
            <p:spPr>
              <a:xfrm>
                <a:off x="347663" y="1825624"/>
                <a:ext cx="11503025" cy="5032375"/>
              </a:xfrm>
            </p:spPr>
            <p:txBody>
              <a:bodyPr>
                <a:normAutofit/>
              </a:bodyPr>
              <a:lstStyle/>
              <a:p>
                <a:pPr marL="0" indent="0">
                  <a:lnSpc>
                    <a:spcPct val="114000"/>
                  </a:lnSpc>
                  <a:buNone/>
                </a:pPr>
                <a:r>
                  <a:rPr lang="en-GB" sz="2600" dirty="0"/>
                  <a:t>Daily, global, visible fractional snow cover extent</a:t>
                </a:r>
              </a:p>
              <a:p>
                <a:pPr marL="0" indent="0">
                  <a:lnSpc>
                    <a:spcPct val="114000"/>
                  </a:lnSpc>
                  <a:buNone/>
                </a:pPr>
                <a:r>
                  <a:rPr lang="en-GB" sz="1800" b="0" i="1" dirty="0">
                    <a:latin typeface="Cambria Math" panose="02040503050406030204" pitchFamily="18" charset="0"/>
                  </a:rPr>
                  <a:t>(after </a:t>
                </a:r>
                <a:r>
                  <a:rPr lang="en-GB" sz="1800" b="0" i="1" dirty="0" err="1">
                    <a:latin typeface="Cambria Math" panose="02040503050406030204" pitchFamily="18" charset="0"/>
                  </a:rPr>
                  <a:t>Salomonson</a:t>
                </a:r>
                <a:r>
                  <a:rPr lang="en-GB" sz="1800" b="0" i="1" dirty="0">
                    <a:latin typeface="Cambria Math" panose="02040503050406030204" pitchFamily="18" charset="0"/>
                  </a:rPr>
                  <a:t> and App</a:t>
                </a:r>
                <a:r>
                  <a:rPr lang="en-GB" sz="1800" i="1" dirty="0">
                    <a:latin typeface="Cambria Math" panose="02040503050406030204" pitchFamily="18" charset="0"/>
                  </a:rPr>
                  <a:t>el 2004, 2006)</a:t>
                </a:r>
                <a:endParaRPr lang="de-CH" sz="1800" b="0" i="1" dirty="0">
                  <a:latin typeface="Cambria Math" panose="02040503050406030204" pitchFamily="18" charset="0"/>
                </a:endParaRPr>
              </a:p>
              <a:p>
                <a:pPr marL="0" indent="0" algn="ctr">
                  <a:lnSpc>
                    <a:spcPct val="114000"/>
                  </a:lnSpc>
                  <a:buNone/>
                </a:pPr>
                <a14:m>
                  <m:oMath xmlns:m="http://schemas.openxmlformats.org/officeDocument/2006/math">
                    <m:r>
                      <a:rPr lang="de-CH" b="0" i="1" smtClean="0">
                        <a:latin typeface="Cambria Math" panose="02040503050406030204" pitchFamily="18" charset="0"/>
                      </a:rPr>
                      <m:t>𝐹𝑆𝐶</m:t>
                    </m:r>
                    <m:r>
                      <a:rPr lang="en-GB" i="1" smtClean="0">
                        <a:latin typeface="Cambria Math" panose="02040503050406030204" pitchFamily="18" charset="0"/>
                      </a:rPr>
                      <m:t>=</m:t>
                    </m:r>
                    <m:r>
                      <a:rPr lang="de-CH" b="0" i="1" smtClean="0">
                        <a:latin typeface="Cambria Math" panose="02040503050406030204" pitchFamily="18" charset="0"/>
                      </a:rPr>
                      <m:t>−0.01+1.45∗</m:t>
                    </m:r>
                    <m:r>
                      <a:rPr lang="de-CH" b="0" i="1" smtClean="0">
                        <a:latin typeface="Cambria Math" panose="02040503050406030204" pitchFamily="18" charset="0"/>
                      </a:rPr>
                      <m:t>𝑁𝐷𝑆𝐼</m:t>
                    </m:r>
                  </m:oMath>
                </a14:m>
                <a:r>
                  <a:rPr lang="en-GB" dirty="0"/>
                  <a:t>		</a:t>
                </a:r>
              </a:p>
              <a:p>
                <a:pPr marL="0" indent="0">
                  <a:lnSpc>
                    <a:spcPct val="114000"/>
                  </a:lnSpc>
                  <a:buNone/>
                </a:pPr>
                <a:endParaRPr lang="en-GB" dirty="0"/>
              </a:p>
              <a:p>
                <a:pPr marL="0" indent="0">
                  <a:lnSpc>
                    <a:spcPct val="114000"/>
                  </a:lnSpc>
                  <a:buNone/>
                </a:pPr>
                <a:r>
                  <a:rPr lang="en-GB" sz="2600" dirty="0"/>
                  <a:t>NDSI for AVHRR</a:t>
                </a:r>
              </a:p>
              <a:p>
                <a:pPr marL="0" indent="0">
                  <a:lnSpc>
                    <a:spcPct val="114000"/>
                  </a:lnSpc>
                  <a:buNone/>
                </a:pPr>
                <a:r>
                  <a:rPr lang="de-CH" dirty="0"/>
                  <a:t>			</a:t>
                </a:r>
                <a14:m>
                  <m:oMath xmlns:m="http://schemas.openxmlformats.org/officeDocument/2006/math">
                    <m:r>
                      <a:rPr lang="de-CH" i="1">
                        <a:latin typeface="Cambria Math" panose="02040503050406030204" pitchFamily="18" charset="0"/>
                      </a:rPr>
                      <m:t>𝑁𝐷𝑆𝐼</m:t>
                    </m:r>
                    <m:r>
                      <a:rPr lang="de-CH" i="1">
                        <a:latin typeface="Cambria Math" panose="02040503050406030204" pitchFamily="18" charset="0"/>
                      </a:rPr>
                      <m:t>= </m:t>
                    </m:r>
                    <m:f>
                      <m:fPr>
                        <m:ctrlPr>
                          <a:rPr lang="de-CH" b="0" i="1" smtClean="0">
                            <a:latin typeface="Cambria Math" panose="02040503050406030204" pitchFamily="18" charset="0"/>
                          </a:rPr>
                        </m:ctrlPr>
                      </m:fPr>
                      <m:num>
                        <m:r>
                          <a:rPr lang="de-CH" b="0" i="1" smtClean="0">
                            <a:latin typeface="Cambria Math" panose="02040503050406030204" pitchFamily="18" charset="0"/>
                          </a:rPr>
                          <m:t>𝑎𝑣h</m:t>
                        </m:r>
                        <m:r>
                          <a:rPr lang="de-CH" b="0" i="1" smtClean="0">
                            <a:latin typeface="Cambria Math" panose="02040503050406030204" pitchFamily="18" charset="0"/>
                          </a:rPr>
                          <m:t>1 − </m:t>
                        </m:r>
                        <m:r>
                          <a:rPr lang="de-CH" b="0" i="1" smtClean="0">
                            <a:latin typeface="Cambria Math" panose="02040503050406030204" pitchFamily="18" charset="0"/>
                          </a:rPr>
                          <m:t>𝑎𝑣h</m:t>
                        </m:r>
                        <m:r>
                          <a:rPr lang="de-CH" b="0" i="1" smtClean="0">
                            <a:latin typeface="Cambria Math" panose="02040503050406030204" pitchFamily="18" charset="0"/>
                          </a:rPr>
                          <m:t>3</m:t>
                        </m:r>
                        <m:r>
                          <a:rPr lang="de-CH" b="0" i="1" smtClean="0">
                            <a:latin typeface="Cambria Math" panose="02040503050406030204" pitchFamily="18" charset="0"/>
                          </a:rPr>
                          <m:t>𝑎</m:t>
                        </m:r>
                      </m:num>
                      <m:den>
                        <m:r>
                          <a:rPr lang="de-CH" b="0" i="1" smtClean="0">
                            <a:latin typeface="Cambria Math" panose="02040503050406030204" pitchFamily="18" charset="0"/>
                          </a:rPr>
                          <m:t>𝑎𝑣h</m:t>
                        </m:r>
                        <m:r>
                          <a:rPr lang="de-CH" b="0" i="1" smtClean="0">
                            <a:latin typeface="Cambria Math" panose="02040503050406030204" pitchFamily="18" charset="0"/>
                          </a:rPr>
                          <m:t>1 + </m:t>
                        </m:r>
                        <m:r>
                          <a:rPr lang="de-CH" b="0" i="1" smtClean="0">
                            <a:latin typeface="Cambria Math" panose="02040503050406030204" pitchFamily="18" charset="0"/>
                          </a:rPr>
                          <m:t>𝑎𝑣h</m:t>
                        </m:r>
                        <m:r>
                          <a:rPr lang="de-CH" b="0" i="1" smtClean="0">
                            <a:latin typeface="Cambria Math" panose="02040503050406030204" pitchFamily="18" charset="0"/>
                          </a:rPr>
                          <m:t>3</m:t>
                        </m:r>
                        <m:r>
                          <a:rPr lang="de-CH" b="0" i="1" smtClean="0">
                            <a:latin typeface="Cambria Math" panose="02040503050406030204" pitchFamily="18" charset="0"/>
                          </a:rPr>
                          <m:t>𝑎</m:t>
                        </m:r>
                      </m:den>
                    </m:f>
                  </m:oMath>
                </a14:m>
                <a:r>
                  <a:rPr lang="en-GB" dirty="0"/>
                  <a:t> 	    </a:t>
                </a:r>
                <a:r>
                  <a:rPr lang="en-GB" dirty="0">
                    <a:solidFill>
                      <a:srgbClr val="FF0000"/>
                    </a:solidFill>
                  </a:rPr>
                  <a:t>or</a:t>
                </a:r>
                <a:r>
                  <a:rPr lang="en-GB" dirty="0"/>
                  <a:t>	 </a:t>
                </a:r>
                <a14:m>
                  <m:oMath xmlns:m="http://schemas.openxmlformats.org/officeDocument/2006/math">
                    <m:r>
                      <a:rPr lang="de-CH" b="0" i="1" smtClean="0">
                        <a:latin typeface="Cambria Math" panose="02040503050406030204" pitchFamily="18" charset="0"/>
                      </a:rPr>
                      <m:t>𝑁𝐷𝑆𝐼</m:t>
                    </m:r>
                    <m:r>
                      <a:rPr lang="de-CH" b="0" i="1" smtClean="0">
                        <a:latin typeface="Cambria Math" panose="02040503050406030204" pitchFamily="18" charset="0"/>
                      </a:rPr>
                      <m:t>= </m:t>
                    </m:r>
                    <m:f>
                      <m:fPr>
                        <m:ctrlPr>
                          <a:rPr lang="de-CH" b="0" i="1" smtClean="0">
                            <a:latin typeface="Cambria Math" panose="02040503050406030204" pitchFamily="18" charset="0"/>
                          </a:rPr>
                        </m:ctrlPr>
                      </m:fPr>
                      <m:num>
                        <m:r>
                          <a:rPr lang="de-CH" b="0" i="1" smtClean="0">
                            <a:latin typeface="Cambria Math" panose="02040503050406030204" pitchFamily="18" charset="0"/>
                          </a:rPr>
                          <m:t>𝑎𝑣h</m:t>
                        </m:r>
                        <m:r>
                          <a:rPr lang="de-CH" b="0" i="1" smtClean="0">
                            <a:latin typeface="Cambria Math" panose="02040503050406030204" pitchFamily="18" charset="0"/>
                          </a:rPr>
                          <m:t>1 − </m:t>
                        </m:r>
                        <m:r>
                          <a:rPr lang="de-CH" b="0" i="1" smtClean="0">
                            <a:latin typeface="Cambria Math" panose="02040503050406030204" pitchFamily="18" charset="0"/>
                          </a:rPr>
                          <m:t>𝑟𝑒𝑓</m:t>
                        </m:r>
                        <m:r>
                          <a:rPr lang="de-CH" b="0" i="1" smtClean="0">
                            <a:latin typeface="Cambria Math" panose="02040503050406030204" pitchFamily="18" charset="0"/>
                          </a:rPr>
                          <m:t>3</m:t>
                        </m:r>
                        <m:r>
                          <a:rPr lang="de-CH" b="0" i="1" smtClean="0">
                            <a:latin typeface="Cambria Math" panose="02040503050406030204" pitchFamily="18" charset="0"/>
                          </a:rPr>
                          <m:t>𝑏</m:t>
                        </m:r>
                      </m:num>
                      <m:den>
                        <m:r>
                          <a:rPr lang="de-CH" b="0" i="1" smtClean="0">
                            <a:latin typeface="Cambria Math" panose="02040503050406030204" pitchFamily="18" charset="0"/>
                          </a:rPr>
                          <m:t>𝑎𝑣h</m:t>
                        </m:r>
                        <m:r>
                          <a:rPr lang="de-CH" b="0" i="1" smtClean="0">
                            <a:latin typeface="Cambria Math" panose="02040503050406030204" pitchFamily="18" charset="0"/>
                          </a:rPr>
                          <m:t>1 + </m:t>
                        </m:r>
                        <m:r>
                          <a:rPr lang="de-CH" b="0" i="1" smtClean="0">
                            <a:latin typeface="Cambria Math" panose="02040503050406030204" pitchFamily="18" charset="0"/>
                          </a:rPr>
                          <m:t>𝑟𝑒𝑓</m:t>
                        </m:r>
                        <m:r>
                          <a:rPr lang="de-CH" b="0" i="1" smtClean="0">
                            <a:latin typeface="Cambria Math" panose="02040503050406030204" pitchFamily="18" charset="0"/>
                          </a:rPr>
                          <m:t>3</m:t>
                        </m:r>
                        <m:r>
                          <a:rPr lang="de-CH" b="0" i="1" smtClean="0">
                            <a:latin typeface="Cambria Math" panose="02040503050406030204" pitchFamily="18" charset="0"/>
                          </a:rPr>
                          <m:t>𝑏</m:t>
                        </m:r>
                      </m:den>
                    </m:f>
                  </m:oMath>
                </a14:m>
                <a:endParaRPr lang="en-GB" dirty="0"/>
              </a:p>
              <a:p>
                <a:pPr marL="0" indent="0">
                  <a:lnSpc>
                    <a:spcPct val="114000"/>
                  </a:lnSpc>
                  <a:buNone/>
                </a:pPr>
                <a:endParaRPr lang="en-GB" dirty="0"/>
              </a:p>
              <a:p>
                <a:pPr marL="0" indent="0" algn="ctr">
                  <a:lnSpc>
                    <a:spcPct val="114000"/>
                  </a:lnSpc>
                  <a:buNone/>
                </a:pPr>
                <a:r>
                  <a:rPr lang="en-GB" dirty="0"/>
                  <a:t>					where, </a:t>
                </a:r>
                <a14:m>
                  <m:oMath xmlns:m="http://schemas.openxmlformats.org/officeDocument/2006/math">
                    <m:r>
                      <a:rPr lang="de-CH" b="0" i="1" smtClean="0">
                        <a:latin typeface="Cambria Math" panose="02040503050406030204" pitchFamily="18" charset="0"/>
                      </a:rPr>
                      <m:t>𝑟𝑒𝑓</m:t>
                    </m:r>
                    <m:r>
                      <a:rPr lang="de-CH" b="0" i="1" smtClean="0">
                        <a:latin typeface="Cambria Math" panose="02040503050406030204" pitchFamily="18" charset="0"/>
                      </a:rPr>
                      <m:t>3</m:t>
                    </m:r>
                    <m:r>
                      <a:rPr lang="de-CH" b="0" i="1" smtClean="0">
                        <a:latin typeface="Cambria Math" panose="02040503050406030204" pitchFamily="18" charset="0"/>
                      </a:rPr>
                      <m:t>𝑏</m:t>
                    </m:r>
                    <m:r>
                      <a:rPr lang="de-CH" b="0" i="1" smtClean="0">
                        <a:latin typeface="Cambria Math" panose="02040503050406030204" pitchFamily="18" charset="0"/>
                      </a:rPr>
                      <m:t>= </m:t>
                    </m:r>
                    <m:f>
                      <m:fPr>
                        <m:ctrlPr>
                          <a:rPr lang="de-CH" b="0" i="1" smtClean="0">
                            <a:latin typeface="Cambria Math" panose="02040503050406030204" pitchFamily="18" charset="0"/>
                          </a:rPr>
                        </m:ctrlPr>
                      </m:fPr>
                      <m:num>
                        <m:sSub>
                          <m:sSubPr>
                            <m:ctrlPr>
                              <a:rPr lang="de-CH" b="0" i="1" smtClean="0">
                                <a:latin typeface="Cambria Math" panose="02040503050406030204" pitchFamily="18" charset="0"/>
                              </a:rPr>
                            </m:ctrlPr>
                          </m:sSubPr>
                          <m:e>
                            <m:r>
                              <a:rPr lang="de-CH" b="0" i="1" smtClean="0">
                                <a:latin typeface="Cambria Math" panose="02040503050406030204" pitchFamily="18" charset="0"/>
                              </a:rPr>
                              <m:t>𝐼</m:t>
                            </m:r>
                          </m:e>
                          <m:sub>
                            <m:r>
                              <a:rPr lang="de-CH" b="0" i="1" smtClean="0">
                                <a:latin typeface="Cambria Math" panose="02040503050406030204" pitchFamily="18" charset="0"/>
                              </a:rPr>
                              <m:t>3</m:t>
                            </m:r>
                          </m:sub>
                        </m:sSub>
                        <m:r>
                          <a:rPr lang="de-CH" b="0" i="1" smtClean="0">
                            <a:latin typeface="Cambria Math" panose="02040503050406030204" pitchFamily="18" charset="0"/>
                          </a:rPr>
                          <m:t>(</m:t>
                        </m:r>
                        <m:r>
                          <a:rPr lang="de-CH" b="0" i="1" smtClean="0">
                            <a:latin typeface="Cambria Math" panose="02040503050406030204" pitchFamily="18" charset="0"/>
                          </a:rPr>
                          <m:t>𝑚𝑒𝑎𝑠𝑢𝑟𝑒𝑑</m:t>
                        </m:r>
                        <m:r>
                          <a:rPr lang="de-CH" b="0" i="1" smtClean="0">
                            <a:latin typeface="Cambria Math" panose="02040503050406030204" pitchFamily="18" charset="0"/>
                          </a:rPr>
                          <m:t>) − </m:t>
                        </m:r>
                        <m:sSub>
                          <m:sSubPr>
                            <m:ctrlPr>
                              <a:rPr lang="de-CH" b="0" i="1" smtClean="0">
                                <a:latin typeface="Cambria Math" panose="02040503050406030204" pitchFamily="18" charset="0"/>
                              </a:rPr>
                            </m:ctrlPr>
                          </m:sSubPr>
                          <m:e>
                            <m:r>
                              <a:rPr lang="de-CH" b="0" i="1" smtClean="0">
                                <a:latin typeface="Cambria Math" panose="02040503050406030204" pitchFamily="18" charset="0"/>
                              </a:rPr>
                              <m:t>𝐼</m:t>
                            </m:r>
                          </m:e>
                          <m:sub>
                            <m:r>
                              <a:rPr lang="de-CH" b="0" i="1" smtClean="0">
                                <a:latin typeface="Cambria Math" panose="02040503050406030204" pitchFamily="18" charset="0"/>
                              </a:rPr>
                              <m:t>3</m:t>
                            </m:r>
                          </m:sub>
                        </m:sSub>
                        <m:d>
                          <m:dPr>
                            <m:ctrlPr>
                              <a:rPr lang="de-CH" b="0" i="1" smtClean="0">
                                <a:latin typeface="Cambria Math" panose="02040503050406030204" pitchFamily="18" charset="0"/>
                              </a:rPr>
                            </m:ctrlPr>
                          </m:dPr>
                          <m:e>
                            <m:r>
                              <a:rPr lang="de-CH" b="0" i="1" smtClean="0">
                                <a:latin typeface="Cambria Math" panose="02040503050406030204" pitchFamily="18" charset="0"/>
                              </a:rPr>
                              <m:t>𝐵</m:t>
                            </m:r>
                            <m:sSub>
                              <m:sSubPr>
                                <m:ctrlPr>
                                  <a:rPr lang="de-CH" b="0" i="1" smtClean="0">
                                    <a:latin typeface="Cambria Math" panose="02040503050406030204" pitchFamily="18" charset="0"/>
                                  </a:rPr>
                                </m:ctrlPr>
                              </m:sSubPr>
                              <m:e>
                                <m:r>
                                  <a:rPr lang="de-CH" b="0" i="1" smtClean="0">
                                    <a:latin typeface="Cambria Math" panose="02040503050406030204" pitchFamily="18" charset="0"/>
                                  </a:rPr>
                                  <m:t>𝑇</m:t>
                                </m:r>
                              </m:e>
                              <m:sub>
                                <m:r>
                                  <a:rPr lang="de-CH" b="0" i="1" smtClean="0">
                                    <a:latin typeface="Cambria Math" panose="02040503050406030204" pitchFamily="18" charset="0"/>
                                  </a:rPr>
                                  <m:t>4</m:t>
                                </m:r>
                              </m:sub>
                            </m:sSub>
                          </m:e>
                        </m:d>
                      </m:num>
                      <m:den>
                        <m:f>
                          <m:fPr>
                            <m:ctrlPr>
                              <a:rPr lang="de-CH" b="0" i="1" smtClean="0">
                                <a:latin typeface="Cambria Math" panose="02040503050406030204" pitchFamily="18" charset="0"/>
                              </a:rPr>
                            </m:ctrlPr>
                          </m:fPr>
                          <m:num>
                            <m:r>
                              <a:rPr lang="de-CH" b="0" i="1" smtClean="0">
                                <a:latin typeface="Cambria Math" panose="02040503050406030204" pitchFamily="18" charset="0"/>
                              </a:rPr>
                              <m:t>1</m:t>
                            </m:r>
                          </m:num>
                          <m:den>
                            <m:r>
                              <a:rPr lang="de-CH" b="0" i="1" smtClean="0">
                                <a:latin typeface="Cambria Math" panose="02040503050406030204" pitchFamily="18" charset="0"/>
                                <a:ea typeface="Cambria Math" panose="02040503050406030204" pitchFamily="18" charset="0"/>
                              </a:rPr>
                              <m:t>𝜋</m:t>
                            </m:r>
                          </m:den>
                        </m:f>
                        <m:d>
                          <m:dPr>
                            <m:ctrlPr>
                              <a:rPr lang="de-CH" b="0" i="1" smtClean="0">
                                <a:latin typeface="Cambria Math" panose="02040503050406030204" pitchFamily="18" charset="0"/>
                              </a:rPr>
                            </m:ctrlPr>
                          </m:dPr>
                          <m:e>
                            <m:sSub>
                              <m:sSubPr>
                                <m:ctrlPr>
                                  <a:rPr lang="de-CH" b="0" i="1" smtClean="0">
                                    <a:latin typeface="Cambria Math" panose="02040503050406030204" pitchFamily="18" charset="0"/>
                                  </a:rPr>
                                </m:ctrlPr>
                              </m:sSubPr>
                              <m:e>
                                <m:r>
                                  <a:rPr lang="de-CH" b="0" i="1" smtClean="0">
                                    <a:latin typeface="Cambria Math" panose="02040503050406030204" pitchFamily="18" charset="0"/>
                                  </a:rPr>
                                  <m:t>𝐹</m:t>
                                </m:r>
                              </m:e>
                              <m:sub>
                                <m:r>
                                  <a:rPr lang="de-CH" b="0" i="1" smtClean="0">
                                    <a:latin typeface="Cambria Math" panose="02040503050406030204" pitchFamily="18" charset="0"/>
                                  </a:rPr>
                                  <m:t>3</m:t>
                                </m:r>
                              </m:sub>
                            </m:sSub>
                            <m:sSub>
                              <m:sSubPr>
                                <m:ctrlPr>
                                  <a:rPr lang="de-CH" b="0" i="1" smtClean="0">
                                    <a:latin typeface="Cambria Math" panose="02040503050406030204" pitchFamily="18" charset="0"/>
                                  </a:rPr>
                                </m:ctrlPr>
                              </m:sSubPr>
                              <m:e>
                                <m:r>
                                  <a:rPr lang="de-CH" b="0" i="1" smtClean="0">
                                    <a:latin typeface="Cambria Math" panose="02040503050406030204" pitchFamily="18" charset="0"/>
                                    <a:ea typeface="Cambria Math" panose="02040503050406030204" pitchFamily="18" charset="0"/>
                                  </a:rPr>
                                  <m:t>𝜇</m:t>
                                </m:r>
                              </m:e>
                              <m:sub>
                                <m:r>
                                  <a:rPr lang="de-CH" b="0" i="1" smtClean="0">
                                    <a:latin typeface="Cambria Math" panose="02040503050406030204" pitchFamily="18" charset="0"/>
                                  </a:rPr>
                                  <m:t>0</m:t>
                                </m:r>
                              </m:sub>
                            </m:sSub>
                          </m:e>
                        </m:d>
                        <m:r>
                          <a:rPr lang="de-CH" b="0" i="1" smtClean="0">
                            <a:latin typeface="Cambria Math" panose="02040503050406030204" pitchFamily="18" charset="0"/>
                          </a:rPr>
                          <m:t> − </m:t>
                        </m:r>
                        <m:sSub>
                          <m:sSubPr>
                            <m:ctrlPr>
                              <a:rPr lang="de-CH" b="0" i="1" smtClean="0">
                                <a:latin typeface="Cambria Math" panose="02040503050406030204" pitchFamily="18" charset="0"/>
                              </a:rPr>
                            </m:ctrlPr>
                          </m:sSubPr>
                          <m:e>
                            <m:r>
                              <a:rPr lang="de-CH" b="0" i="1" smtClean="0">
                                <a:latin typeface="Cambria Math" panose="02040503050406030204" pitchFamily="18" charset="0"/>
                              </a:rPr>
                              <m:t>𝐼</m:t>
                            </m:r>
                          </m:e>
                          <m:sub>
                            <m:r>
                              <a:rPr lang="de-CH" b="0" i="1" smtClean="0">
                                <a:latin typeface="Cambria Math" panose="02040503050406030204" pitchFamily="18" charset="0"/>
                              </a:rPr>
                              <m:t>3</m:t>
                            </m:r>
                          </m:sub>
                        </m:sSub>
                        <m:r>
                          <a:rPr lang="de-CH" b="0" i="1" smtClean="0">
                            <a:latin typeface="Cambria Math" panose="02040503050406030204" pitchFamily="18" charset="0"/>
                          </a:rPr>
                          <m:t>(</m:t>
                        </m:r>
                        <m:r>
                          <a:rPr lang="de-CH" b="0" i="1" smtClean="0">
                            <a:latin typeface="Cambria Math" panose="02040503050406030204" pitchFamily="18" charset="0"/>
                          </a:rPr>
                          <m:t>𝐵</m:t>
                        </m:r>
                        <m:sSub>
                          <m:sSubPr>
                            <m:ctrlPr>
                              <a:rPr lang="de-CH" b="0" i="1" smtClean="0">
                                <a:latin typeface="Cambria Math" panose="02040503050406030204" pitchFamily="18" charset="0"/>
                              </a:rPr>
                            </m:ctrlPr>
                          </m:sSubPr>
                          <m:e>
                            <m:r>
                              <a:rPr lang="de-CH" b="0" i="1" smtClean="0">
                                <a:latin typeface="Cambria Math" panose="02040503050406030204" pitchFamily="18" charset="0"/>
                              </a:rPr>
                              <m:t>𝑇</m:t>
                            </m:r>
                          </m:e>
                          <m:sub>
                            <m:r>
                              <a:rPr lang="de-CH" b="0" i="1" smtClean="0">
                                <a:latin typeface="Cambria Math" panose="02040503050406030204" pitchFamily="18" charset="0"/>
                              </a:rPr>
                              <m:t>4</m:t>
                            </m:r>
                          </m:sub>
                        </m:sSub>
                        <m:r>
                          <a:rPr lang="de-CH" b="0" i="1" smtClean="0">
                            <a:latin typeface="Cambria Math" panose="02040503050406030204" pitchFamily="18" charset="0"/>
                          </a:rPr>
                          <m:t>)</m:t>
                        </m:r>
                      </m:den>
                    </m:f>
                  </m:oMath>
                </a14:m>
                <a:r>
                  <a:rPr lang="en-GB" dirty="0"/>
                  <a:t> </a:t>
                </a:r>
              </a:p>
            </p:txBody>
          </p:sp>
        </mc:Choice>
        <mc:Fallback xmlns="">
          <p:sp>
            <p:nvSpPr>
              <p:cNvPr id="5" name="Inhaltsplatzhalter 1">
                <a:extLst>
                  <a:ext uri="{FF2B5EF4-FFF2-40B4-BE49-F238E27FC236}">
                    <a16:creationId xmlns:a16="http://schemas.microsoft.com/office/drawing/2014/main" id="{EB9D8BC4-1FDA-42A3-9F17-E0764B4D6697}"/>
                  </a:ext>
                </a:extLst>
              </p:cNvPr>
              <p:cNvSpPr>
                <a:spLocks noGrp="1" noRot="1" noChangeAspect="1" noMove="1" noResize="1" noEditPoints="1" noAdjustHandles="1" noChangeArrowheads="1" noChangeShapeType="1" noTextEdit="1"/>
              </p:cNvSpPr>
              <p:nvPr>
                <p:ph idx="1"/>
              </p:nvPr>
            </p:nvSpPr>
            <p:spPr>
              <a:xfrm>
                <a:off x="347663" y="1825624"/>
                <a:ext cx="11503025" cy="5032375"/>
              </a:xfrm>
              <a:blipFill>
                <a:blip r:embed="rId3"/>
                <a:stretch>
                  <a:fillRect l="-954" t="-726"/>
                </a:stretch>
              </a:blipFill>
            </p:spPr>
            <p:txBody>
              <a:bodyPr/>
              <a:lstStyle/>
              <a:p>
                <a:r>
                  <a:rPr lang="en-GB">
                    <a:noFill/>
                  </a:rPr>
                  <a:t> </a:t>
                </a:r>
              </a:p>
            </p:txBody>
          </p:sp>
        </mc:Fallback>
      </mc:AlternateContent>
      <p:pic>
        <p:nvPicPr>
          <p:cNvPr id="6" name="Grafik 5">
            <a:extLst>
              <a:ext uri="{FF2B5EF4-FFF2-40B4-BE49-F238E27FC236}">
                <a16:creationId xmlns:a16="http://schemas.microsoft.com/office/drawing/2014/main" id="{276BECE6-7BF0-4A2D-9AAF-26E6A66974D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323" y="52347"/>
            <a:ext cx="542106" cy="538030"/>
          </a:xfrm>
          <a:prstGeom prst="rect">
            <a:avLst/>
          </a:prstGeom>
        </p:spPr>
      </p:pic>
    </p:spTree>
    <p:extLst>
      <p:ext uri="{BB962C8B-B14F-4D97-AF65-F5344CB8AC3E}">
        <p14:creationId xmlns:p14="http://schemas.microsoft.com/office/powerpoint/2010/main" val="325092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FC5F9A-FA3F-4185-BE24-E43F264F7EB8}"/>
              </a:ext>
            </a:extLst>
          </p:cNvPr>
          <p:cNvSpPr>
            <a:spLocks noGrp="1"/>
          </p:cNvSpPr>
          <p:nvPr>
            <p:ph type="title"/>
          </p:nvPr>
        </p:nvSpPr>
        <p:spPr/>
        <p:txBody>
          <a:bodyPr/>
          <a:lstStyle/>
          <a:p>
            <a:r>
              <a:rPr lang="en-GB" dirty="0"/>
              <a:t>NDSI consistency - global</a:t>
            </a:r>
          </a:p>
        </p:txBody>
      </p:sp>
      <p:sp>
        <p:nvSpPr>
          <p:cNvPr id="4" name="Foliennummernplatzhalter 3">
            <a:extLst>
              <a:ext uri="{FF2B5EF4-FFF2-40B4-BE49-F238E27FC236}">
                <a16:creationId xmlns:a16="http://schemas.microsoft.com/office/drawing/2014/main" id="{E549A4F4-B428-4C1A-B4C3-E4FBDA7D1D06}"/>
              </a:ext>
            </a:extLst>
          </p:cNvPr>
          <p:cNvSpPr>
            <a:spLocks noGrp="1"/>
          </p:cNvSpPr>
          <p:nvPr>
            <p:ph type="sldNum" sz="quarter" idx="12"/>
          </p:nvPr>
        </p:nvSpPr>
        <p:spPr/>
        <p:txBody>
          <a:bodyPr/>
          <a:lstStyle/>
          <a:p>
            <a:fld id="{87F86D19-8030-4717-8878-675310841B76}" type="slidenum">
              <a:rPr lang="en-GB" smtClean="0"/>
              <a:pPr/>
              <a:t>29</a:t>
            </a:fld>
            <a:endParaRPr lang="en-GB" dirty="0"/>
          </a:p>
        </p:txBody>
      </p:sp>
      <p:pic>
        <p:nvPicPr>
          <p:cNvPr id="10" name="Grafik 9">
            <a:extLst>
              <a:ext uri="{FF2B5EF4-FFF2-40B4-BE49-F238E27FC236}">
                <a16:creationId xmlns:a16="http://schemas.microsoft.com/office/drawing/2014/main" id="{884C5F29-0F50-4267-8A8F-E3F5986B00B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0" y="1323519"/>
            <a:ext cx="5400000" cy="5400000"/>
          </a:xfrm>
          <a:prstGeom prst="rect">
            <a:avLst/>
          </a:prstGeom>
        </p:spPr>
      </p:pic>
      <p:pic>
        <p:nvPicPr>
          <p:cNvPr id="14" name="Inhaltsplatzhalter 13">
            <a:extLst>
              <a:ext uri="{FF2B5EF4-FFF2-40B4-BE49-F238E27FC236}">
                <a16:creationId xmlns:a16="http://schemas.microsoft.com/office/drawing/2014/main" id="{65C2BB4F-659F-467F-BD6C-7EF73A2AAB8F}"/>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a:stretch/>
        </p:blipFill>
        <p:spPr>
          <a:xfrm>
            <a:off x="341376" y="1323519"/>
            <a:ext cx="5400000" cy="5400000"/>
          </a:xfrm>
        </p:spPr>
      </p:pic>
      <p:pic>
        <p:nvPicPr>
          <p:cNvPr id="6" name="Grafik 5">
            <a:extLst>
              <a:ext uri="{FF2B5EF4-FFF2-40B4-BE49-F238E27FC236}">
                <a16:creationId xmlns:a16="http://schemas.microsoft.com/office/drawing/2014/main" id="{569C5D35-2BC9-4A6D-9BAD-BBC633B80A1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0323" y="52347"/>
            <a:ext cx="542106" cy="538030"/>
          </a:xfrm>
          <a:prstGeom prst="rect">
            <a:avLst/>
          </a:prstGeom>
        </p:spPr>
      </p:pic>
      <p:sp>
        <p:nvSpPr>
          <p:cNvPr id="7" name="Rechteck 6">
            <a:extLst>
              <a:ext uri="{FF2B5EF4-FFF2-40B4-BE49-F238E27FC236}">
                <a16:creationId xmlns:a16="http://schemas.microsoft.com/office/drawing/2014/main" id="{6507C834-B0C8-4B9F-958C-FD3C45C3491C}"/>
              </a:ext>
            </a:extLst>
          </p:cNvPr>
          <p:cNvSpPr/>
          <p:nvPr/>
        </p:nvSpPr>
        <p:spPr>
          <a:xfrm>
            <a:off x="8436432" y="2815030"/>
            <a:ext cx="1620000" cy="1620000"/>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Gerade Verbindung mit Pfeil 4">
            <a:extLst>
              <a:ext uri="{FF2B5EF4-FFF2-40B4-BE49-F238E27FC236}">
                <a16:creationId xmlns:a16="http://schemas.microsoft.com/office/drawing/2014/main" id="{DA76B383-FB6C-4484-A068-AECDABB5639A}"/>
              </a:ext>
            </a:extLst>
          </p:cNvPr>
          <p:cNvCxnSpPr/>
          <p:nvPr/>
        </p:nvCxnSpPr>
        <p:spPr>
          <a:xfrm flipH="1" flipV="1">
            <a:off x="2754086" y="5159829"/>
            <a:ext cx="370114" cy="707571"/>
          </a:xfrm>
          <a:prstGeom prst="straightConnector1">
            <a:avLst/>
          </a:prstGeom>
          <a:ln w="28575">
            <a:solidFill>
              <a:srgbClr val="0000FF"/>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762426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FE8E7C-A9A2-464D-B20D-F9DCB8241BC6}"/>
              </a:ext>
            </a:extLst>
          </p:cNvPr>
          <p:cNvSpPr>
            <a:spLocks noGrp="1"/>
          </p:cNvSpPr>
          <p:nvPr>
            <p:ph type="title"/>
          </p:nvPr>
        </p:nvSpPr>
        <p:spPr/>
        <p:txBody>
          <a:bodyPr/>
          <a:lstStyle/>
          <a:p>
            <a:pPr>
              <a:tabLst>
                <a:tab pos="1439863" algn="l"/>
              </a:tabLst>
            </a:pPr>
            <a:r>
              <a:rPr lang="de-CH" dirty="0"/>
              <a:t>AVHRR </a:t>
            </a:r>
            <a:r>
              <a:rPr lang="de-CH" sz="2400" dirty="0"/>
              <a:t>(</a:t>
            </a:r>
            <a:r>
              <a:rPr lang="de-CH" sz="2400" dirty="0" err="1"/>
              <a:t>Advanced</a:t>
            </a:r>
            <a:r>
              <a:rPr lang="de-CH" sz="2400" dirty="0"/>
              <a:t> Very High Resolution Radiometer)</a:t>
            </a:r>
            <a:endParaRPr lang="en-GB" dirty="0"/>
          </a:p>
        </p:txBody>
      </p:sp>
      <p:sp>
        <p:nvSpPr>
          <p:cNvPr id="3" name="Inhaltsplatzhalter 2">
            <a:extLst>
              <a:ext uri="{FF2B5EF4-FFF2-40B4-BE49-F238E27FC236}">
                <a16:creationId xmlns:a16="http://schemas.microsoft.com/office/drawing/2014/main" id="{A0991DEF-35C3-4993-9319-DA5043611CB4}"/>
              </a:ext>
            </a:extLst>
          </p:cNvPr>
          <p:cNvSpPr>
            <a:spLocks noGrp="1"/>
          </p:cNvSpPr>
          <p:nvPr>
            <p:ph idx="1"/>
          </p:nvPr>
        </p:nvSpPr>
        <p:spPr>
          <a:xfrm>
            <a:off x="347472" y="1825624"/>
            <a:ext cx="11503152" cy="4829699"/>
          </a:xfrm>
        </p:spPr>
        <p:txBody>
          <a:bodyPr>
            <a:normAutofit lnSpcReduction="10000"/>
          </a:bodyPr>
          <a:lstStyle/>
          <a:p>
            <a:pPr marL="0" indent="0">
              <a:buNone/>
            </a:pPr>
            <a:r>
              <a:rPr lang="de-CH" b="1" dirty="0"/>
              <a:t>&gt; AVHRR GAC FCDR </a:t>
            </a:r>
            <a:r>
              <a:rPr lang="de-CH" dirty="0" err="1"/>
              <a:t>processed</a:t>
            </a:r>
            <a:r>
              <a:rPr lang="de-CH" dirty="0"/>
              <a:t> </a:t>
            </a:r>
            <a:r>
              <a:rPr lang="de-CH" dirty="0" err="1"/>
              <a:t>by</a:t>
            </a:r>
            <a:r>
              <a:rPr lang="de-CH" dirty="0"/>
              <a:t> Cloud CCI </a:t>
            </a:r>
            <a:r>
              <a:rPr lang="de-CH" dirty="0" err="1"/>
              <a:t>project</a:t>
            </a:r>
            <a:endParaRPr lang="de-CH" dirty="0"/>
          </a:p>
          <a:p>
            <a:pPr marL="0" indent="0">
              <a:buNone/>
            </a:pPr>
            <a:r>
              <a:rPr lang="de-CH" dirty="0"/>
              <a:t>&gt; </a:t>
            </a:r>
            <a:r>
              <a:rPr lang="de-CH" dirty="0" err="1"/>
              <a:t>geolocated</a:t>
            </a:r>
            <a:r>
              <a:rPr lang="de-CH" dirty="0"/>
              <a:t> (no </a:t>
            </a:r>
            <a:r>
              <a:rPr lang="de-CH" dirty="0" err="1"/>
              <a:t>orthorectification</a:t>
            </a:r>
            <a:r>
              <a:rPr lang="de-CH" dirty="0"/>
              <a:t>) </a:t>
            </a:r>
            <a:r>
              <a:rPr lang="de-CH" dirty="0" err="1"/>
              <a:t>using</a:t>
            </a:r>
            <a:r>
              <a:rPr lang="de-CH" dirty="0"/>
              <a:t> </a:t>
            </a:r>
            <a:r>
              <a:rPr lang="de-CH" dirty="0" err="1"/>
              <a:t>PyGAC</a:t>
            </a:r>
            <a:r>
              <a:rPr lang="de-CH" dirty="0"/>
              <a:t> </a:t>
            </a:r>
            <a:r>
              <a:rPr lang="de-CH" sz="1800" dirty="0"/>
              <a:t>(</a:t>
            </a:r>
            <a:r>
              <a:rPr lang="de-CH" sz="1800" dirty="0" err="1"/>
              <a:t>Devastahle</a:t>
            </a:r>
            <a:r>
              <a:rPr lang="de-CH" sz="1800" dirty="0"/>
              <a:t> et al. 2016)</a:t>
            </a:r>
          </a:p>
          <a:p>
            <a:pPr marL="0" indent="0">
              <a:buNone/>
            </a:pPr>
            <a:r>
              <a:rPr lang="de-CH" dirty="0"/>
              <a:t>&gt; </a:t>
            </a:r>
            <a:r>
              <a:rPr lang="de-CH" dirty="0" err="1"/>
              <a:t>Radiometric</a:t>
            </a:r>
            <a:r>
              <a:rPr lang="de-CH" dirty="0"/>
              <a:t> </a:t>
            </a:r>
            <a:r>
              <a:rPr lang="de-CH" dirty="0" err="1"/>
              <a:t>calibration</a:t>
            </a:r>
            <a:r>
              <a:rPr lang="de-CH" dirty="0"/>
              <a:t> of visible </a:t>
            </a:r>
            <a:r>
              <a:rPr lang="de-CH" dirty="0" err="1"/>
              <a:t>channels</a:t>
            </a:r>
            <a:r>
              <a:rPr lang="de-CH" dirty="0"/>
              <a:t> (</a:t>
            </a:r>
            <a:r>
              <a:rPr lang="de-CH" dirty="0" err="1"/>
              <a:t>PyGAC</a:t>
            </a:r>
            <a:r>
              <a:rPr lang="de-CH" dirty="0"/>
              <a:t>)</a:t>
            </a:r>
          </a:p>
          <a:p>
            <a:pPr marL="0" indent="0">
              <a:buNone/>
            </a:pPr>
            <a:r>
              <a:rPr lang="de-CH" dirty="0"/>
              <a:t>&gt; inter-</a:t>
            </a:r>
            <a:r>
              <a:rPr lang="de-CH" dirty="0" err="1"/>
              <a:t>calibration</a:t>
            </a:r>
            <a:r>
              <a:rPr lang="de-CH" dirty="0"/>
              <a:t> of individual </a:t>
            </a:r>
            <a:r>
              <a:rPr lang="de-CH" dirty="0" err="1"/>
              <a:t>sensors</a:t>
            </a:r>
            <a:r>
              <a:rPr lang="de-CH" dirty="0"/>
              <a:t> (</a:t>
            </a:r>
            <a:r>
              <a:rPr lang="de-CH" dirty="0" err="1"/>
              <a:t>PySTAT</a:t>
            </a:r>
            <a:r>
              <a:rPr lang="de-CH" dirty="0"/>
              <a:t>)</a:t>
            </a:r>
          </a:p>
          <a:p>
            <a:pPr marL="0" indent="0">
              <a:buNone/>
            </a:pPr>
            <a:endParaRPr lang="en-GB" dirty="0"/>
          </a:p>
          <a:p>
            <a:pPr marL="0" indent="0">
              <a:buNone/>
            </a:pPr>
            <a:r>
              <a:rPr lang="en-GB" dirty="0"/>
              <a:t>AVHRR GAC FCDR:</a:t>
            </a:r>
          </a:p>
          <a:p>
            <a:r>
              <a:rPr lang="en-GB" dirty="0"/>
              <a:t>Daily composites</a:t>
            </a:r>
          </a:p>
          <a:p>
            <a:r>
              <a:rPr lang="en-GB" dirty="0"/>
              <a:t>0.05° spatial resolution</a:t>
            </a:r>
          </a:p>
          <a:p>
            <a:r>
              <a:rPr lang="en-GB" dirty="0"/>
              <a:t>1982 – 2018</a:t>
            </a:r>
          </a:p>
          <a:p>
            <a:r>
              <a:rPr lang="en-GB" dirty="0"/>
              <a:t>AVHRR-2: NOAA-7, NOAA-9, NOAA-11, NOAA-14</a:t>
            </a:r>
          </a:p>
          <a:p>
            <a:r>
              <a:rPr lang="en-GB" dirty="0"/>
              <a:t>AVHRR-3: NOAA-16, NOAA-18, NOAA-19</a:t>
            </a:r>
          </a:p>
          <a:p>
            <a:pPr marL="0" indent="0">
              <a:buNone/>
            </a:pPr>
            <a:endParaRPr lang="en-GB" dirty="0"/>
          </a:p>
          <a:p>
            <a:pPr marL="0" indent="0">
              <a:buNone/>
            </a:pPr>
            <a:endParaRPr lang="en-GB" dirty="0"/>
          </a:p>
        </p:txBody>
      </p:sp>
      <p:sp>
        <p:nvSpPr>
          <p:cNvPr id="4" name="Foliennummernplatzhalter 3">
            <a:extLst>
              <a:ext uri="{FF2B5EF4-FFF2-40B4-BE49-F238E27FC236}">
                <a16:creationId xmlns:a16="http://schemas.microsoft.com/office/drawing/2014/main" id="{271C6822-07D5-4CFA-BE79-846D3DDB660F}"/>
              </a:ext>
            </a:extLst>
          </p:cNvPr>
          <p:cNvSpPr>
            <a:spLocks noGrp="1"/>
          </p:cNvSpPr>
          <p:nvPr>
            <p:ph type="sldNum" sz="quarter" idx="12"/>
          </p:nvPr>
        </p:nvSpPr>
        <p:spPr/>
        <p:txBody>
          <a:bodyPr/>
          <a:lstStyle/>
          <a:p>
            <a:fld id="{87F86D19-8030-4717-8878-675310841B76}" type="slidenum">
              <a:rPr lang="en-GB" smtClean="0"/>
              <a:pPr/>
              <a:t>3</a:t>
            </a:fld>
            <a:endParaRPr lang="en-GB" dirty="0"/>
          </a:p>
        </p:txBody>
      </p:sp>
      <p:sp>
        <p:nvSpPr>
          <p:cNvPr id="5" name="Geschweifte Klammer rechts 4">
            <a:extLst>
              <a:ext uri="{FF2B5EF4-FFF2-40B4-BE49-F238E27FC236}">
                <a16:creationId xmlns:a16="http://schemas.microsoft.com/office/drawing/2014/main" id="{3D8206CC-A7DA-490F-9A18-4AA1E9F27E7A}"/>
              </a:ext>
            </a:extLst>
          </p:cNvPr>
          <p:cNvSpPr/>
          <p:nvPr/>
        </p:nvSpPr>
        <p:spPr>
          <a:xfrm>
            <a:off x="7627276" y="5602337"/>
            <a:ext cx="104172" cy="717631"/>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6" name="Textfeld 5">
            <a:extLst>
              <a:ext uri="{FF2B5EF4-FFF2-40B4-BE49-F238E27FC236}">
                <a16:creationId xmlns:a16="http://schemas.microsoft.com/office/drawing/2014/main" id="{D1CC04E4-8C1A-43CC-9202-64E979EF009A}"/>
              </a:ext>
            </a:extLst>
          </p:cNvPr>
          <p:cNvSpPr txBox="1"/>
          <p:nvPr/>
        </p:nvSpPr>
        <p:spPr>
          <a:xfrm>
            <a:off x="7847195" y="5730319"/>
            <a:ext cx="3356658" cy="461665"/>
          </a:xfrm>
          <a:prstGeom prst="rect">
            <a:avLst/>
          </a:prstGeom>
          <a:noFill/>
        </p:spPr>
        <p:txBody>
          <a:bodyPr wrap="square" rtlCol="0">
            <a:spAutoFit/>
          </a:bodyPr>
          <a:lstStyle/>
          <a:p>
            <a:r>
              <a:rPr lang="de-CH" sz="2400" dirty="0">
                <a:latin typeface="Arial" panose="020B0604020202020204" pitchFamily="34" charset="0"/>
                <a:cs typeface="Arial" panose="020B0604020202020204" pitchFamily="34" charset="0"/>
              </a:rPr>
              <a:t>prime </a:t>
            </a:r>
            <a:r>
              <a:rPr lang="de-CH" sz="2400" dirty="0" err="1">
                <a:latin typeface="Arial" panose="020B0604020202020204" pitchFamily="34" charset="0"/>
                <a:cs typeface="Arial" panose="020B0604020202020204" pitchFamily="34" charset="0"/>
              </a:rPr>
              <a:t>satellites</a:t>
            </a:r>
            <a:endParaRPr lang="en-GB" sz="2400" dirty="0">
              <a:latin typeface="Arial" panose="020B0604020202020204" pitchFamily="34" charset="0"/>
              <a:cs typeface="Arial" panose="020B0604020202020204" pitchFamily="34" charset="0"/>
            </a:endParaRPr>
          </a:p>
        </p:txBody>
      </p:sp>
      <p:pic>
        <p:nvPicPr>
          <p:cNvPr id="7" name="Grafik 6">
            <a:extLst>
              <a:ext uri="{FF2B5EF4-FFF2-40B4-BE49-F238E27FC236}">
                <a16:creationId xmlns:a16="http://schemas.microsoft.com/office/drawing/2014/main" id="{81A66642-6F18-48BF-9FFD-4D0AB5B61998}"/>
              </a:ext>
            </a:extLst>
          </p:cNvPr>
          <p:cNvPicPr>
            <a:picLocks noChangeAspect="1"/>
          </p:cNvPicPr>
          <p:nvPr/>
        </p:nvPicPr>
        <p:blipFill rotWithShape="1">
          <a:blip r:embed="rId3">
            <a:extLst>
              <a:ext uri="{28A0092B-C50C-407E-A947-70E740481C1C}">
                <a14:useLocalDpi xmlns:a14="http://schemas.microsoft.com/office/drawing/2010/main" val="0"/>
              </a:ext>
            </a:extLst>
          </a:blip>
          <a:srcRect l="3867" t="15897" r="4101" b="15556"/>
          <a:stretch/>
        </p:blipFill>
        <p:spPr>
          <a:xfrm>
            <a:off x="4746171" y="1775609"/>
            <a:ext cx="7377033" cy="3744545"/>
          </a:xfrm>
          <a:prstGeom prst="rect">
            <a:avLst/>
          </a:prstGeom>
        </p:spPr>
      </p:pic>
    </p:spTree>
    <p:extLst>
      <p:ext uri="{BB962C8B-B14F-4D97-AF65-F5344CB8AC3E}">
        <p14:creationId xmlns:p14="http://schemas.microsoft.com/office/powerpoint/2010/main" val="365708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E549A4F4-B428-4C1A-B4C3-E4FBDA7D1D06}"/>
              </a:ext>
            </a:extLst>
          </p:cNvPr>
          <p:cNvSpPr>
            <a:spLocks noGrp="1"/>
          </p:cNvSpPr>
          <p:nvPr>
            <p:ph type="sldNum" sz="quarter" idx="12"/>
          </p:nvPr>
        </p:nvSpPr>
        <p:spPr/>
        <p:txBody>
          <a:bodyPr/>
          <a:lstStyle/>
          <a:p>
            <a:fld id="{87F86D19-8030-4717-8878-675310841B76}" type="slidenum">
              <a:rPr lang="en-GB" smtClean="0"/>
              <a:pPr/>
              <a:t>30</a:t>
            </a:fld>
            <a:endParaRPr lang="en-GB" dirty="0"/>
          </a:p>
        </p:txBody>
      </p:sp>
      <p:pic>
        <p:nvPicPr>
          <p:cNvPr id="31" name="Inhaltsplatzhalter 30" descr="Ein Bild, das Karte enthält.&#10;&#10;Automatisch generierte Beschreibung">
            <a:extLst>
              <a:ext uri="{FF2B5EF4-FFF2-40B4-BE49-F238E27FC236}">
                <a16:creationId xmlns:a16="http://schemas.microsoft.com/office/drawing/2014/main" id="{A038CDA7-A1D6-4AB1-BCD0-1C5790F8C67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16000" y="1229247"/>
            <a:ext cx="9360001" cy="2808000"/>
          </a:xfrm>
        </p:spPr>
      </p:pic>
      <p:pic>
        <p:nvPicPr>
          <p:cNvPr id="33" name="Grafik 32">
            <a:extLst>
              <a:ext uri="{FF2B5EF4-FFF2-40B4-BE49-F238E27FC236}">
                <a16:creationId xmlns:a16="http://schemas.microsoft.com/office/drawing/2014/main" id="{6C902C2D-AEED-4072-9908-546D609FF8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6000" y="4050000"/>
            <a:ext cx="9360000" cy="2808000"/>
          </a:xfrm>
          <a:prstGeom prst="rect">
            <a:avLst/>
          </a:prstGeom>
        </p:spPr>
      </p:pic>
      <p:sp>
        <p:nvSpPr>
          <p:cNvPr id="2" name="Titel 1">
            <a:extLst>
              <a:ext uri="{FF2B5EF4-FFF2-40B4-BE49-F238E27FC236}">
                <a16:creationId xmlns:a16="http://schemas.microsoft.com/office/drawing/2014/main" id="{82FC5F9A-FA3F-4185-BE24-E43F264F7EB8}"/>
              </a:ext>
            </a:extLst>
          </p:cNvPr>
          <p:cNvSpPr>
            <a:spLocks noGrp="1"/>
          </p:cNvSpPr>
          <p:nvPr>
            <p:ph type="title"/>
          </p:nvPr>
        </p:nvSpPr>
        <p:spPr/>
        <p:txBody>
          <a:bodyPr/>
          <a:lstStyle/>
          <a:p>
            <a:r>
              <a:rPr lang="en-GB" dirty="0"/>
              <a:t>NDSI consistency - global</a:t>
            </a:r>
          </a:p>
        </p:txBody>
      </p:sp>
      <p:pic>
        <p:nvPicPr>
          <p:cNvPr id="20" name="Grafik 19">
            <a:extLst>
              <a:ext uri="{FF2B5EF4-FFF2-40B4-BE49-F238E27FC236}">
                <a16:creationId xmlns:a16="http://schemas.microsoft.com/office/drawing/2014/main" id="{F6623402-F72E-43A2-AC73-52EEF85D7A5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0323" y="52347"/>
            <a:ext cx="542106" cy="538030"/>
          </a:xfrm>
          <a:prstGeom prst="rect">
            <a:avLst/>
          </a:prstGeom>
        </p:spPr>
      </p:pic>
      <p:sp>
        <p:nvSpPr>
          <p:cNvPr id="21" name="Rechteck 20">
            <a:extLst>
              <a:ext uri="{FF2B5EF4-FFF2-40B4-BE49-F238E27FC236}">
                <a16:creationId xmlns:a16="http://schemas.microsoft.com/office/drawing/2014/main" id="{2CA93F77-B1D4-4543-94F9-04C3DF548748}"/>
              </a:ext>
            </a:extLst>
          </p:cNvPr>
          <p:cNvSpPr/>
          <p:nvPr/>
        </p:nvSpPr>
        <p:spPr>
          <a:xfrm>
            <a:off x="4913812" y="2558139"/>
            <a:ext cx="354877" cy="628220"/>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53432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800E69E-C08F-4989-9D7B-EBD8F7284BD8}"/>
              </a:ext>
            </a:extLst>
          </p:cNvPr>
          <p:cNvSpPr>
            <a:spLocks noGrp="1"/>
          </p:cNvSpPr>
          <p:nvPr>
            <p:ph idx="1"/>
          </p:nvPr>
        </p:nvSpPr>
        <p:spPr/>
        <p:txBody>
          <a:bodyPr/>
          <a:lstStyle/>
          <a:p>
            <a:endParaRPr lang="en-GB" dirty="0"/>
          </a:p>
        </p:txBody>
      </p:sp>
      <p:sp>
        <p:nvSpPr>
          <p:cNvPr id="4" name="Foliennummernplatzhalter 3">
            <a:extLst>
              <a:ext uri="{FF2B5EF4-FFF2-40B4-BE49-F238E27FC236}">
                <a16:creationId xmlns:a16="http://schemas.microsoft.com/office/drawing/2014/main" id="{49D08B5C-C9A9-4CB7-83B1-40A35631A7B8}"/>
              </a:ext>
            </a:extLst>
          </p:cNvPr>
          <p:cNvSpPr>
            <a:spLocks noGrp="1"/>
          </p:cNvSpPr>
          <p:nvPr>
            <p:ph type="sldNum" sz="quarter" idx="12"/>
          </p:nvPr>
        </p:nvSpPr>
        <p:spPr/>
        <p:txBody>
          <a:bodyPr/>
          <a:lstStyle/>
          <a:p>
            <a:fld id="{87F86D19-8030-4717-8878-675310841B76}" type="slidenum">
              <a:rPr lang="en-GB" smtClean="0"/>
              <a:pPr/>
              <a:t>31</a:t>
            </a:fld>
            <a:endParaRPr lang="en-GB" dirty="0"/>
          </a:p>
        </p:txBody>
      </p:sp>
      <p:pic>
        <p:nvPicPr>
          <p:cNvPr id="5" name="Grafik 4" descr="Ein Bild, das Text, Karte enthält.&#10;&#10;Automatisch generierte Beschreibung">
            <a:extLst>
              <a:ext uri="{FF2B5EF4-FFF2-40B4-BE49-F238E27FC236}">
                <a16:creationId xmlns:a16="http://schemas.microsoft.com/office/drawing/2014/main" id="{96690E3D-9B28-4103-A812-4FF19675A6C3}"/>
              </a:ext>
            </a:extLst>
          </p:cNvPr>
          <p:cNvPicPr>
            <a:picLocks noChangeAspect="1"/>
          </p:cNvPicPr>
          <p:nvPr/>
        </p:nvPicPr>
        <p:blipFill rotWithShape="1">
          <a:blip r:embed="rId2">
            <a:extLst>
              <a:ext uri="{28A0092B-C50C-407E-A947-70E740481C1C}">
                <a14:useLocalDpi xmlns:a14="http://schemas.microsoft.com/office/drawing/2010/main" val="0"/>
              </a:ext>
            </a:extLst>
          </a:blip>
          <a:srcRect l="12295" t="12802" r="7049" b="20757"/>
          <a:stretch/>
        </p:blipFill>
        <p:spPr>
          <a:xfrm>
            <a:off x="70323" y="1142842"/>
            <a:ext cx="6555272" cy="3600000"/>
          </a:xfrm>
          <a:prstGeom prst="rect">
            <a:avLst/>
          </a:prstGeom>
        </p:spPr>
      </p:pic>
      <p:pic>
        <p:nvPicPr>
          <p:cNvPr id="6" name="Grafik 5" descr="Ein Bild, das Karte, Text enthält.&#10;&#10;Automatisch generierte Beschreibung">
            <a:extLst>
              <a:ext uri="{FF2B5EF4-FFF2-40B4-BE49-F238E27FC236}">
                <a16:creationId xmlns:a16="http://schemas.microsoft.com/office/drawing/2014/main" id="{388240BF-C016-4999-ABA3-B4954543B196}"/>
              </a:ext>
            </a:extLst>
          </p:cNvPr>
          <p:cNvPicPr>
            <a:picLocks noChangeAspect="1"/>
          </p:cNvPicPr>
          <p:nvPr/>
        </p:nvPicPr>
        <p:blipFill rotWithShape="1">
          <a:blip r:embed="rId3">
            <a:extLst>
              <a:ext uri="{28A0092B-C50C-407E-A947-70E740481C1C}">
                <a14:useLocalDpi xmlns:a14="http://schemas.microsoft.com/office/drawing/2010/main" val="0"/>
              </a:ext>
            </a:extLst>
          </a:blip>
          <a:srcRect l="11769" t="12802" b="20757"/>
          <a:stretch/>
        </p:blipFill>
        <p:spPr>
          <a:xfrm>
            <a:off x="2784144" y="2333800"/>
            <a:ext cx="7170941" cy="3600000"/>
          </a:xfrm>
          <a:prstGeom prst="rect">
            <a:avLst/>
          </a:prstGeom>
        </p:spPr>
      </p:pic>
      <p:pic>
        <p:nvPicPr>
          <p:cNvPr id="7" name="Grafik 6" descr="Ein Bild, das Text, Karte enthält.&#10;&#10;Automatisch generierte Beschreibung">
            <a:extLst>
              <a:ext uri="{FF2B5EF4-FFF2-40B4-BE49-F238E27FC236}">
                <a16:creationId xmlns:a16="http://schemas.microsoft.com/office/drawing/2014/main" id="{8FB835C6-9B08-4954-92E5-95ED6221CB82}"/>
              </a:ext>
            </a:extLst>
          </p:cNvPr>
          <p:cNvPicPr>
            <a:picLocks noChangeAspect="1"/>
          </p:cNvPicPr>
          <p:nvPr/>
        </p:nvPicPr>
        <p:blipFill rotWithShape="1">
          <a:blip r:embed="rId4">
            <a:extLst>
              <a:ext uri="{28A0092B-C50C-407E-A947-70E740481C1C}">
                <a14:useLocalDpi xmlns:a14="http://schemas.microsoft.com/office/drawing/2010/main" val="0"/>
              </a:ext>
            </a:extLst>
          </a:blip>
          <a:srcRect l="12056" t="13879" r="1" b="20500"/>
          <a:stretch/>
        </p:blipFill>
        <p:spPr>
          <a:xfrm>
            <a:off x="5619640" y="3440715"/>
            <a:ext cx="7236939" cy="3600000"/>
          </a:xfrm>
          <a:prstGeom prst="rect">
            <a:avLst/>
          </a:prstGeom>
        </p:spPr>
      </p:pic>
      <p:pic>
        <p:nvPicPr>
          <p:cNvPr id="8" name="Grafik 7">
            <a:extLst>
              <a:ext uri="{FF2B5EF4-FFF2-40B4-BE49-F238E27FC236}">
                <a16:creationId xmlns:a16="http://schemas.microsoft.com/office/drawing/2014/main" id="{1C48CA10-F3AB-404D-B3F9-DBA0FE8C1CD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0323" y="52347"/>
            <a:ext cx="542106" cy="538030"/>
          </a:xfrm>
          <a:prstGeom prst="rect">
            <a:avLst/>
          </a:prstGeom>
        </p:spPr>
      </p:pic>
      <p:sp>
        <p:nvSpPr>
          <p:cNvPr id="2" name="Titel 1">
            <a:extLst>
              <a:ext uri="{FF2B5EF4-FFF2-40B4-BE49-F238E27FC236}">
                <a16:creationId xmlns:a16="http://schemas.microsoft.com/office/drawing/2014/main" id="{C0020EC3-47D0-46CD-94E9-363329523826}"/>
              </a:ext>
            </a:extLst>
          </p:cNvPr>
          <p:cNvSpPr>
            <a:spLocks noGrp="1"/>
          </p:cNvSpPr>
          <p:nvPr>
            <p:ph type="title"/>
          </p:nvPr>
        </p:nvSpPr>
        <p:spPr/>
        <p:txBody>
          <a:bodyPr/>
          <a:lstStyle/>
          <a:p>
            <a:r>
              <a:rPr lang="en-GB" dirty="0"/>
              <a:t>NDSI consistency - global</a:t>
            </a:r>
          </a:p>
        </p:txBody>
      </p:sp>
    </p:spTree>
    <p:extLst>
      <p:ext uri="{BB962C8B-B14F-4D97-AF65-F5344CB8AC3E}">
        <p14:creationId xmlns:p14="http://schemas.microsoft.com/office/powerpoint/2010/main" val="38159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E549A4F4-B428-4C1A-B4C3-E4FBDA7D1D06}"/>
              </a:ext>
            </a:extLst>
          </p:cNvPr>
          <p:cNvSpPr>
            <a:spLocks noGrp="1"/>
          </p:cNvSpPr>
          <p:nvPr>
            <p:ph type="sldNum" sz="quarter" idx="12"/>
          </p:nvPr>
        </p:nvSpPr>
        <p:spPr/>
        <p:txBody>
          <a:bodyPr/>
          <a:lstStyle/>
          <a:p>
            <a:fld id="{87F86D19-8030-4717-8878-675310841B76}" type="slidenum">
              <a:rPr lang="en-GB" smtClean="0"/>
              <a:pPr/>
              <a:t>32</a:t>
            </a:fld>
            <a:endParaRPr lang="en-GB" dirty="0"/>
          </a:p>
        </p:txBody>
      </p:sp>
      <p:pic>
        <p:nvPicPr>
          <p:cNvPr id="31" name="Inhaltsplatzhalter 30" descr="Ein Bild, das Karte enthält.&#10;&#10;Automatisch generierte Beschreibung">
            <a:extLst>
              <a:ext uri="{FF2B5EF4-FFF2-40B4-BE49-F238E27FC236}">
                <a16:creationId xmlns:a16="http://schemas.microsoft.com/office/drawing/2014/main" id="{A038CDA7-A1D6-4AB1-BCD0-1C5790F8C67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16000" y="1229247"/>
            <a:ext cx="9360001" cy="2808000"/>
          </a:xfrm>
        </p:spPr>
      </p:pic>
      <p:pic>
        <p:nvPicPr>
          <p:cNvPr id="33" name="Grafik 32">
            <a:extLst>
              <a:ext uri="{FF2B5EF4-FFF2-40B4-BE49-F238E27FC236}">
                <a16:creationId xmlns:a16="http://schemas.microsoft.com/office/drawing/2014/main" id="{6C902C2D-AEED-4072-9908-546D609FF8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6000" y="4050000"/>
            <a:ext cx="9360000" cy="2808000"/>
          </a:xfrm>
          <a:prstGeom prst="rect">
            <a:avLst/>
          </a:prstGeom>
        </p:spPr>
      </p:pic>
      <p:sp>
        <p:nvSpPr>
          <p:cNvPr id="2" name="Titel 1">
            <a:extLst>
              <a:ext uri="{FF2B5EF4-FFF2-40B4-BE49-F238E27FC236}">
                <a16:creationId xmlns:a16="http://schemas.microsoft.com/office/drawing/2014/main" id="{82FC5F9A-FA3F-4185-BE24-E43F264F7EB8}"/>
              </a:ext>
            </a:extLst>
          </p:cNvPr>
          <p:cNvSpPr>
            <a:spLocks noGrp="1"/>
          </p:cNvSpPr>
          <p:nvPr>
            <p:ph type="title"/>
          </p:nvPr>
        </p:nvSpPr>
        <p:spPr/>
        <p:txBody>
          <a:bodyPr/>
          <a:lstStyle/>
          <a:p>
            <a:r>
              <a:rPr lang="en-GB" dirty="0"/>
              <a:t>NDSI consistency - global</a:t>
            </a:r>
          </a:p>
        </p:txBody>
      </p:sp>
      <p:sp>
        <p:nvSpPr>
          <p:cNvPr id="7" name="Rechteck 6">
            <a:extLst>
              <a:ext uri="{FF2B5EF4-FFF2-40B4-BE49-F238E27FC236}">
                <a16:creationId xmlns:a16="http://schemas.microsoft.com/office/drawing/2014/main" id="{CC78B4C0-1D65-4EBA-B7A7-FC124C97F4DF}"/>
              </a:ext>
            </a:extLst>
          </p:cNvPr>
          <p:cNvSpPr/>
          <p:nvPr/>
        </p:nvSpPr>
        <p:spPr>
          <a:xfrm>
            <a:off x="4637320" y="4811478"/>
            <a:ext cx="661852" cy="792000"/>
          </a:xfrm>
          <a:prstGeom prst="rect">
            <a:avLst/>
          </a:prstGeom>
          <a:solidFill>
            <a:schemeClr val="accent5">
              <a:alpha val="50000"/>
            </a:schemeClr>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a:extLst>
              <a:ext uri="{FF2B5EF4-FFF2-40B4-BE49-F238E27FC236}">
                <a16:creationId xmlns:a16="http://schemas.microsoft.com/office/drawing/2014/main" id="{A06581A5-1545-4B45-9F0B-E3FECE68CBF1}"/>
              </a:ext>
            </a:extLst>
          </p:cNvPr>
          <p:cNvSpPr/>
          <p:nvPr/>
        </p:nvSpPr>
        <p:spPr>
          <a:xfrm>
            <a:off x="3204751" y="4807119"/>
            <a:ext cx="661852" cy="792000"/>
          </a:xfrm>
          <a:prstGeom prst="rect">
            <a:avLst/>
          </a:prstGeom>
          <a:solidFill>
            <a:schemeClr val="accent2">
              <a:alpha val="50000"/>
            </a:schemeClr>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uppieren 13">
            <a:extLst>
              <a:ext uri="{FF2B5EF4-FFF2-40B4-BE49-F238E27FC236}">
                <a16:creationId xmlns:a16="http://schemas.microsoft.com/office/drawing/2014/main" id="{A8501E1C-D94B-4BC4-B1FC-716D8F1AE455}"/>
              </a:ext>
            </a:extLst>
          </p:cNvPr>
          <p:cNvGrpSpPr/>
          <p:nvPr/>
        </p:nvGrpSpPr>
        <p:grpSpPr>
          <a:xfrm>
            <a:off x="7308677" y="2046522"/>
            <a:ext cx="4811478" cy="4811478"/>
            <a:chOff x="7308677" y="2046522"/>
            <a:chExt cx="4811478" cy="4811478"/>
          </a:xfrm>
        </p:grpSpPr>
        <p:grpSp>
          <p:nvGrpSpPr>
            <p:cNvPr id="12" name="Gruppieren 11">
              <a:extLst>
                <a:ext uri="{FF2B5EF4-FFF2-40B4-BE49-F238E27FC236}">
                  <a16:creationId xmlns:a16="http://schemas.microsoft.com/office/drawing/2014/main" id="{0E7FC720-9B1C-4CEF-ACD0-78D524DB440A}"/>
                </a:ext>
              </a:extLst>
            </p:cNvPr>
            <p:cNvGrpSpPr/>
            <p:nvPr/>
          </p:nvGrpSpPr>
          <p:grpSpPr>
            <a:xfrm>
              <a:off x="7308677" y="2046522"/>
              <a:ext cx="4811478" cy="4811478"/>
              <a:chOff x="7308677" y="2046522"/>
              <a:chExt cx="4811478" cy="4811478"/>
            </a:xfrm>
          </p:grpSpPr>
          <p:pic>
            <p:nvPicPr>
              <p:cNvPr id="10" name="Grafik 9" descr="Ein Bild, das Text, Karte enthält.&#10;&#10;Automatisch generierte Beschreibung">
                <a:extLst>
                  <a:ext uri="{FF2B5EF4-FFF2-40B4-BE49-F238E27FC236}">
                    <a16:creationId xmlns:a16="http://schemas.microsoft.com/office/drawing/2014/main" id="{DB626C37-1ECC-4C48-B38A-CC44324717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8677" y="2046522"/>
                <a:ext cx="4811478" cy="4811478"/>
              </a:xfrm>
              <a:prstGeom prst="rect">
                <a:avLst/>
              </a:prstGeom>
            </p:spPr>
          </p:pic>
          <p:sp>
            <p:nvSpPr>
              <p:cNvPr id="13" name="Rechteck 12">
                <a:extLst>
                  <a:ext uri="{FF2B5EF4-FFF2-40B4-BE49-F238E27FC236}">
                    <a16:creationId xmlns:a16="http://schemas.microsoft.com/office/drawing/2014/main" id="{F7E8912E-D4D1-4159-A546-D8896BBD9BFC}"/>
                  </a:ext>
                </a:extLst>
              </p:cNvPr>
              <p:cNvSpPr/>
              <p:nvPr/>
            </p:nvSpPr>
            <p:spPr>
              <a:xfrm>
                <a:off x="9415619" y="3344091"/>
                <a:ext cx="1472400" cy="147179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Gleichschenkliges Dreieck 10">
              <a:extLst>
                <a:ext uri="{FF2B5EF4-FFF2-40B4-BE49-F238E27FC236}">
                  <a16:creationId xmlns:a16="http://schemas.microsoft.com/office/drawing/2014/main" id="{3F4C0B99-EE7A-4CCA-93CA-5291D3DF4D65}"/>
                </a:ext>
              </a:extLst>
            </p:cNvPr>
            <p:cNvSpPr/>
            <p:nvPr/>
          </p:nvSpPr>
          <p:spPr>
            <a:xfrm rot="18923521">
              <a:off x="8747544" y="3186082"/>
              <a:ext cx="2075658" cy="1036056"/>
            </a:xfrm>
            <a:prstGeom prst="triangle">
              <a:avLst>
                <a:gd name="adj" fmla="val 49378"/>
              </a:avLst>
            </a:prstGeom>
            <a:solidFill>
              <a:schemeClr val="accent2">
                <a:alpha val="5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Gleichschenkliges Dreieck 14">
              <a:extLst>
                <a:ext uri="{FF2B5EF4-FFF2-40B4-BE49-F238E27FC236}">
                  <a16:creationId xmlns:a16="http://schemas.microsoft.com/office/drawing/2014/main" id="{76DDBBFC-FDE4-47EC-A898-CCFB4AE2C8C1}"/>
                </a:ext>
              </a:extLst>
            </p:cNvPr>
            <p:cNvSpPr/>
            <p:nvPr/>
          </p:nvSpPr>
          <p:spPr>
            <a:xfrm rot="8099392" flipH="1">
              <a:off x="9484196" y="3916254"/>
              <a:ext cx="2071943" cy="1059195"/>
            </a:xfrm>
            <a:prstGeom prst="triangle">
              <a:avLst>
                <a:gd name="adj" fmla="val 49386"/>
              </a:avLst>
            </a:prstGeom>
            <a:solidFill>
              <a:schemeClr val="accent5">
                <a:alpha val="5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 name="Grafik 19">
            <a:extLst>
              <a:ext uri="{FF2B5EF4-FFF2-40B4-BE49-F238E27FC236}">
                <a16:creationId xmlns:a16="http://schemas.microsoft.com/office/drawing/2014/main" id="{F6623402-F72E-43A2-AC73-52EEF85D7A5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0323" y="52347"/>
            <a:ext cx="542106" cy="538030"/>
          </a:xfrm>
          <a:prstGeom prst="rect">
            <a:avLst/>
          </a:prstGeom>
        </p:spPr>
      </p:pic>
      <p:sp>
        <p:nvSpPr>
          <p:cNvPr id="21" name="Rechteck 20">
            <a:extLst>
              <a:ext uri="{FF2B5EF4-FFF2-40B4-BE49-F238E27FC236}">
                <a16:creationId xmlns:a16="http://schemas.microsoft.com/office/drawing/2014/main" id="{2CA93F77-B1D4-4543-94F9-04C3DF548748}"/>
              </a:ext>
            </a:extLst>
          </p:cNvPr>
          <p:cNvSpPr/>
          <p:nvPr/>
        </p:nvSpPr>
        <p:spPr>
          <a:xfrm>
            <a:off x="4913812" y="2558139"/>
            <a:ext cx="354877" cy="628220"/>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60255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FE8E7C-A9A2-464D-B20D-F9DCB8241BC6}"/>
              </a:ext>
            </a:extLst>
          </p:cNvPr>
          <p:cNvSpPr>
            <a:spLocks noGrp="1"/>
          </p:cNvSpPr>
          <p:nvPr>
            <p:ph type="title"/>
          </p:nvPr>
        </p:nvSpPr>
        <p:spPr/>
        <p:txBody>
          <a:bodyPr/>
          <a:lstStyle/>
          <a:p>
            <a:r>
              <a:rPr lang="de-CH" dirty="0"/>
              <a:t>AVHRR </a:t>
            </a:r>
            <a:r>
              <a:rPr lang="de-CH" sz="2400" dirty="0"/>
              <a:t>(</a:t>
            </a:r>
            <a:r>
              <a:rPr lang="de-CH" sz="2400" dirty="0" err="1"/>
              <a:t>Advanced</a:t>
            </a:r>
            <a:r>
              <a:rPr lang="de-CH" sz="2400" dirty="0"/>
              <a:t> Very High Resolution Radiometer)</a:t>
            </a:r>
            <a:endParaRPr lang="en-GB" dirty="0"/>
          </a:p>
        </p:txBody>
      </p:sp>
      <p:sp>
        <p:nvSpPr>
          <p:cNvPr id="3" name="Inhaltsplatzhalter 2">
            <a:extLst>
              <a:ext uri="{FF2B5EF4-FFF2-40B4-BE49-F238E27FC236}">
                <a16:creationId xmlns:a16="http://schemas.microsoft.com/office/drawing/2014/main" id="{A0991DEF-35C3-4993-9319-DA5043611CB4}"/>
              </a:ext>
            </a:extLst>
          </p:cNvPr>
          <p:cNvSpPr>
            <a:spLocks noGrp="1"/>
          </p:cNvSpPr>
          <p:nvPr>
            <p:ph idx="1"/>
          </p:nvPr>
        </p:nvSpPr>
        <p:spPr>
          <a:xfrm>
            <a:off x="347472" y="1825624"/>
            <a:ext cx="11503152" cy="5032375"/>
          </a:xfrm>
        </p:spPr>
        <p:txBody>
          <a:bodyPr>
            <a:normAutofit/>
          </a:bodyPr>
          <a:lstStyle/>
          <a:p>
            <a:pPr marL="0" indent="0">
              <a:buNone/>
            </a:pPr>
            <a:r>
              <a:rPr lang="en-GB" dirty="0"/>
              <a:t>Channel specifications, depending on AVHRR generation:</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
        <p:nvSpPr>
          <p:cNvPr id="4" name="Foliennummernplatzhalter 3">
            <a:extLst>
              <a:ext uri="{FF2B5EF4-FFF2-40B4-BE49-F238E27FC236}">
                <a16:creationId xmlns:a16="http://schemas.microsoft.com/office/drawing/2014/main" id="{271C6822-07D5-4CFA-BE79-846D3DDB660F}"/>
              </a:ext>
            </a:extLst>
          </p:cNvPr>
          <p:cNvSpPr>
            <a:spLocks noGrp="1"/>
          </p:cNvSpPr>
          <p:nvPr>
            <p:ph type="sldNum" sz="quarter" idx="12"/>
          </p:nvPr>
        </p:nvSpPr>
        <p:spPr/>
        <p:txBody>
          <a:bodyPr/>
          <a:lstStyle/>
          <a:p>
            <a:fld id="{87F86D19-8030-4717-8878-675310841B76}" type="slidenum">
              <a:rPr lang="en-GB" smtClean="0"/>
              <a:pPr/>
              <a:t>4</a:t>
            </a:fld>
            <a:endParaRPr lang="en-GB" dirty="0"/>
          </a:p>
        </p:txBody>
      </p:sp>
      <p:pic>
        <p:nvPicPr>
          <p:cNvPr id="13" name="Grafik 12">
            <a:extLst>
              <a:ext uri="{FF2B5EF4-FFF2-40B4-BE49-F238E27FC236}">
                <a16:creationId xmlns:a16="http://schemas.microsoft.com/office/drawing/2014/main" id="{F9981A6C-BD01-4D2B-8564-D80435FB0AF9}"/>
              </a:ext>
            </a:extLst>
          </p:cNvPr>
          <p:cNvPicPr>
            <a:picLocks noChangeAspect="1"/>
          </p:cNvPicPr>
          <p:nvPr/>
        </p:nvPicPr>
        <p:blipFill>
          <a:blip r:embed="rId3"/>
          <a:stretch>
            <a:fillRect/>
          </a:stretch>
        </p:blipFill>
        <p:spPr>
          <a:xfrm>
            <a:off x="496086" y="2322867"/>
            <a:ext cx="11049000" cy="3362325"/>
          </a:xfrm>
          <a:prstGeom prst="rect">
            <a:avLst/>
          </a:prstGeom>
        </p:spPr>
      </p:pic>
      <p:sp>
        <p:nvSpPr>
          <p:cNvPr id="14" name="Rechteck 13">
            <a:extLst>
              <a:ext uri="{FF2B5EF4-FFF2-40B4-BE49-F238E27FC236}">
                <a16:creationId xmlns:a16="http://schemas.microsoft.com/office/drawing/2014/main" id="{DCB99372-DB7C-4DFC-B1AC-A0CA6CE5572C}"/>
              </a:ext>
            </a:extLst>
          </p:cNvPr>
          <p:cNvSpPr/>
          <p:nvPr/>
        </p:nvSpPr>
        <p:spPr>
          <a:xfrm>
            <a:off x="2572536" y="2348878"/>
            <a:ext cx="2209800" cy="3305175"/>
          </a:xfrm>
          <a:prstGeom prst="rect">
            <a:avLst/>
          </a:prstGeom>
          <a:solidFill>
            <a:schemeClr val="bg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40426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D7CD0D-80FD-430A-961C-89392F8950C2}"/>
              </a:ext>
            </a:extLst>
          </p:cNvPr>
          <p:cNvSpPr>
            <a:spLocks noGrp="1"/>
          </p:cNvSpPr>
          <p:nvPr>
            <p:ph type="title"/>
          </p:nvPr>
        </p:nvSpPr>
        <p:spPr>
          <a:xfrm>
            <a:off x="347472" y="365125"/>
            <a:ext cx="11503152" cy="1325563"/>
          </a:xfrm>
        </p:spPr>
        <p:txBody>
          <a:bodyPr/>
          <a:lstStyle/>
          <a:p>
            <a:r>
              <a:rPr lang="de-CH" dirty="0"/>
              <a:t>AVHRR </a:t>
            </a:r>
            <a:r>
              <a:rPr lang="de-CH" dirty="0" err="1"/>
              <a:t>scan</a:t>
            </a:r>
            <a:r>
              <a:rPr lang="de-CH" dirty="0"/>
              <a:t> </a:t>
            </a:r>
            <a:r>
              <a:rPr lang="de-CH" dirty="0" err="1"/>
              <a:t>geometry</a:t>
            </a:r>
            <a:r>
              <a:rPr lang="de-CH" dirty="0"/>
              <a:t> &amp; GAC </a:t>
            </a:r>
            <a:r>
              <a:rPr lang="de-CH" dirty="0" err="1"/>
              <a:t>sampling</a:t>
            </a:r>
            <a:endParaRPr lang="en-GB" dirty="0"/>
          </a:p>
        </p:txBody>
      </p:sp>
      <p:sp>
        <p:nvSpPr>
          <p:cNvPr id="3" name="Inhaltsplatzhalter 2">
            <a:extLst>
              <a:ext uri="{FF2B5EF4-FFF2-40B4-BE49-F238E27FC236}">
                <a16:creationId xmlns:a16="http://schemas.microsoft.com/office/drawing/2014/main" id="{71B3A7F4-3524-49D0-AEAD-6B6A7AD3CFBA}"/>
              </a:ext>
            </a:extLst>
          </p:cNvPr>
          <p:cNvSpPr>
            <a:spLocks noGrp="1"/>
          </p:cNvSpPr>
          <p:nvPr>
            <p:ph idx="1"/>
          </p:nvPr>
        </p:nvSpPr>
        <p:spPr/>
        <p:txBody>
          <a:bodyPr/>
          <a:lstStyle/>
          <a:p>
            <a:pPr marL="0" indent="0">
              <a:buNone/>
            </a:pPr>
            <a:r>
              <a:rPr lang="de-CH" dirty="0"/>
              <a:t>Nadir 1.1km → </a:t>
            </a:r>
            <a:r>
              <a:rPr lang="de-CH" dirty="0" err="1"/>
              <a:t>swath</a:t>
            </a:r>
            <a:r>
              <a:rPr lang="de-CH" dirty="0"/>
              <a:t> </a:t>
            </a:r>
            <a:r>
              <a:rPr lang="de-CH" dirty="0" err="1"/>
              <a:t>edge</a:t>
            </a:r>
            <a:r>
              <a:rPr lang="de-CH" dirty="0"/>
              <a:t> 4 x 6 km</a:t>
            </a:r>
          </a:p>
          <a:p>
            <a:pPr marL="0" indent="0">
              <a:buNone/>
            </a:pPr>
            <a:endParaRPr lang="en-GB" dirty="0"/>
          </a:p>
        </p:txBody>
      </p:sp>
      <p:sp>
        <p:nvSpPr>
          <p:cNvPr id="4" name="Foliennummernplatzhalter 3">
            <a:extLst>
              <a:ext uri="{FF2B5EF4-FFF2-40B4-BE49-F238E27FC236}">
                <a16:creationId xmlns:a16="http://schemas.microsoft.com/office/drawing/2014/main" id="{A9EDFABC-7FB7-42FA-9B9F-2DD79B63570A}"/>
              </a:ext>
            </a:extLst>
          </p:cNvPr>
          <p:cNvSpPr>
            <a:spLocks noGrp="1"/>
          </p:cNvSpPr>
          <p:nvPr>
            <p:ph type="sldNum" sz="quarter" idx="12"/>
          </p:nvPr>
        </p:nvSpPr>
        <p:spPr/>
        <p:txBody>
          <a:bodyPr/>
          <a:lstStyle/>
          <a:p>
            <a:fld id="{87F86D19-8030-4717-8878-675310841B76}" type="slidenum">
              <a:rPr lang="en-GB" smtClean="0"/>
              <a:pPr/>
              <a:t>5</a:t>
            </a:fld>
            <a:endParaRPr lang="en-GB" dirty="0"/>
          </a:p>
        </p:txBody>
      </p:sp>
      <p:pic>
        <p:nvPicPr>
          <p:cNvPr id="6" name="Picture 5" descr="avhrr_scan_ifov">
            <a:extLst>
              <a:ext uri="{FF2B5EF4-FFF2-40B4-BE49-F238E27FC236}">
                <a16:creationId xmlns:a16="http://schemas.microsoft.com/office/drawing/2014/main" id="{9A3C45C8-E0A6-467F-92C3-1BA5F924E23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3352" y="2366704"/>
            <a:ext cx="5970118" cy="410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7">
            <a:extLst>
              <a:ext uri="{FF2B5EF4-FFF2-40B4-BE49-F238E27FC236}">
                <a16:creationId xmlns:a16="http://schemas.microsoft.com/office/drawing/2014/main" id="{E4FF339D-B7BF-44D8-A0AA-3384FAA6C98B}"/>
              </a:ext>
            </a:extLst>
          </p:cNvPr>
          <p:cNvSpPr txBox="1">
            <a:spLocks noChangeArrowheads="1"/>
          </p:cNvSpPr>
          <p:nvPr/>
        </p:nvSpPr>
        <p:spPr bwMode="auto">
          <a:xfrm>
            <a:off x="347472" y="6441043"/>
            <a:ext cx="160300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a:defRPr/>
            </a:pPr>
            <a:r>
              <a:rPr lang="de-CH" dirty="0" err="1">
                <a:solidFill>
                  <a:srgbClr val="000000"/>
                </a:solidFill>
                <a:latin typeface="Arial" panose="020B0604020202020204" pitchFamily="34" charset="0"/>
                <a:cs typeface="Arial" panose="020B0604020202020204" pitchFamily="34" charset="0"/>
              </a:rPr>
              <a:t>Cracknell</a:t>
            </a:r>
            <a:r>
              <a:rPr lang="de-CH" dirty="0">
                <a:solidFill>
                  <a:srgbClr val="000000"/>
                </a:solidFill>
                <a:latin typeface="Arial" panose="020B0604020202020204" pitchFamily="34" charset="0"/>
                <a:cs typeface="Arial" panose="020B0604020202020204" pitchFamily="34" charset="0"/>
              </a:rPr>
              <a:t>, 1997</a:t>
            </a:r>
            <a:endParaRPr lang="de-DE" dirty="0">
              <a:solidFill>
                <a:srgbClr val="000000"/>
              </a:solidFill>
              <a:latin typeface="Arial" panose="020B0604020202020204" pitchFamily="34" charset="0"/>
              <a:cs typeface="Arial" panose="020B0604020202020204" pitchFamily="34" charset="0"/>
            </a:endParaRPr>
          </a:p>
        </p:txBody>
      </p:sp>
      <p:sp>
        <p:nvSpPr>
          <p:cNvPr id="9" name="Textfeld 8">
            <a:extLst>
              <a:ext uri="{FF2B5EF4-FFF2-40B4-BE49-F238E27FC236}">
                <a16:creationId xmlns:a16="http://schemas.microsoft.com/office/drawing/2014/main" id="{595DFDB7-A2E3-4AB3-BCCF-0F00C6F70623}"/>
              </a:ext>
            </a:extLst>
          </p:cNvPr>
          <p:cNvSpPr txBox="1"/>
          <p:nvPr/>
        </p:nvSpPr>
        <p:spPr>
          <a:xfrm>
            <a:off x="341376" y="4401257"/>
            <a:ext cx="5443728" cy="830997"/>
          </a:xfrm>
          <a:prstGeom prst="rect">
            <a:avLst/>
          </a:prstGeom>
          <a:solidFill>
            <a:schemeClr val="bg1">
              <a:alpha val="80000"/>
            </a:schemeClr>
          </a:solidFill>
        </p:spPr>
        <p:txBody>
          <a:bodyPr wrap="square" rtlCol="0">
            <a:spAutoFit/>
          </a:bodyPr>
          <a:lstStyle/>
          <a:p>
            <a:r>
              <a:rPr lang="en-GB" sz="2400" b="1" dirty="0">
                <a:solidFill>
                  <a:srgbClr val="FF0000"/>
                </a:solidFill>
                <a:latin typeface="Arial" panose="020B0604020202020204" pitchFamily="34" charset="0"/>
                <a:cs typeface="Arial" panose="020B0604020202020204" pitchFamily="34" charset="0"/>
              </a:rPr>
              <a:t>blurring of information due to enlarged footprint at swath edges</a:t>
            </a:r>
            <a:endParaRPr lang="en-US" sz="2400" b="1" dirty="0">
              <a:solidFill>
                <a:srgbClr val="FF0000"/>
              </a:solidFill>
              <a:latin typeface="Arial" panose="020B0604020202020204" pitchFamily="34" charset="0"/>
              <a:cs typeface="Arial" panose="020B0604020202020204" pitchFamily="34" charset="0"/>
            </a:endParaRPr>
          </a:p>
        </p:txBody>
      </p:sp>
      <p:sp>
        <p:nvSpPr>
          <p:cNvPr id="10" name="Rechteck 9">
            <a:extLst>
              <a:ext uri="{FF2B5EF4-FFF2-40B4-BE49-F238E27FC236}">
                <a16:creationId xmlns:a16="http://schemas.microsoft.com/office/drawing/2014/main" id="{EFD337E1-8689-499A-AE7C-00A0998B9B64}"/>
              </a:ext>
            </a:extLst>
          </p:cNvPr>
          <p:cNvSpPr/>
          <p:nvPr/>
        </p:nvSpPr>
        <p:spPr>
          <a:xfrm>
            <a:off x="6233470" y="6391449"/>
            <a:ext cx="2172390"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Pinheiro et al. 2006</a:t>
            </a:r>
            <a:endParaRPr lang="en-GB" dirty="0">
              <a:latin typeface="Arial" panose="020B0604020202020204" pitchFamily="34" charset="0"/>
              <a:cs typeface="Arial" panose="020B0604020202020204" pitchFamily="34" charset="0"/>
            </a:endParaRPr>
          </a:p>
        </p:txBody>
      </p:sp>
      <p:pic>
        <p:nvPicPr>
          <p:cNvPr id="11" name="Inhaltsplatzhalter 3">
            <a:extLst>
              <a:ext uri="{FF2B5EF4-FFF2-40B4-BE49-F238E27FC236}">
                <a16:creationId xmlns:a16="http://schemas.microsoft.com/office/drawing/2014/main" id="{F0232980-121E-4814-95D8-6324E3A2A5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1" y="1847162"/>
            <a:ext cx="6058114" cy="4351339"/>
          </a:xfrm>
          <a:prstGeom prst="rect">
            <a:avLst/>
          </a:prstGeom>
        </p:spPr>
      </p:pic>
      <p:sp>
        <p:nvSpPr>
          <p:cNvPr id="12" name="Rechteck 11">
            <a:extLst>
              <a:ext uri="{FF2B5EF4-FFF2-40B4-BE49-F238E27FC236}">
                <a16:creationId xmlns:a16="http://schemas.microsoft.com/office/drawing/2014/main" id="{D3A025F0-7D73-4DD4-82A7-BF494C76F6BB}"/>
              </a:ext>
            </a:extLst>
          </p:cNvPr>
          <p:cNvSpPr/>
          <p:nvPr/>
        </p:nvSpPr>
        <p:spPr bwMode="auto">
          <a:xfrm>
            <a:off x="6944810" y="2366703"/>
            <a:ext cx="1844726" cy="938193"/>
          </a:xfrm>
          <a:prstGeom prst="rect">
            <a:avLst/>
          </a:prstGeom>
          <a:solidFill>
            <a:srgbClr val="7030A0">
              <a:alpha val="60000"/>
            </a:srgb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16" name="Textfeld 15">
            <a:extLst>
              <a:ext uri="{FF2B5EF4-FFF2-40B4-BE49-F238E27FC236}">
                <a16:creationId xmlns:a16="http://schemas.microsoft.com/office/drawing/2014/main" id="{2DBD24A3-18BA-45CB-861A-2610CD8B4C94}"/>
              </a:ext>
            </a:extLst>
          </p:cNvPr>
          <p:cNvSpPr txBox="1"/>
          <p:nvPr/>
        </p:nvSpPr>
        <p:spPr>
          <a:xfrm flipH="1">
            <a:off x="6233470" y="4401256"/>
            <a:ext cx="5611056" cy="830997"/>
          </a:xfrm>
          <a:prstGeom prst="rect">
            <a:avLst/>
          </a:prstGeom>
          <a:solidFill>
            <a:schemeClr val="bg1">
              <a:alpha val="80000"/>
            </a:schemeClr>
          </a:solid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GAC data is often gridded to </a:t>
            </a:r>
            <a:br>
              <a:rPr lang="en-US" sz="2400" b="1" dirty="0">
                <a:solidFill>
                  <a:srgbClr val="FF0000"/>
                </a:solidFill>
                <a:latin typeface="Arial" panose="020B0604020202020204" pitchFamily="34" charset="0"/>
                <a:cs typeface="Arial" panose="020B0604020202020204" pitchFamily="34" charset="0"/>
              </a:rPr>
            </a:br>
            <a:r>
              <a:rPr lang="en-US" sz="2400" b="1" dirty="0">
                <a:solidFill>
                  <a:srgbClr val="FF0000"/>
                </a:solidFill>
                <a:latin typeface="Arial" panose="020B0604020202020204" pitchFamily="34" charset="0"/>
                <a:cs typeface="Arial" panose="020B0604020202020204" pitchFamily="34" charset="0"/>
              </a:rPr>
              <a:t>4 km x 4 km, in our case 0.05° x 0.05°</a:t>
            </a:r>
          </a:p>
        </p:txBody>
      </p:sp>
    </p:spTree>
    <p:extLst>
      <p:ext uri="{BB962C8B-B14F-4D97-AF65-F5344CB8AC3E}">
        <p14:creationId xmlns:p14="http://schemas.microsoft.com/office/powerpoint/2010/main" val="295325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2"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Inhaltsplatzhalter 2">
            <a:extLst>
              <a:ext uri="{FF2B5EF4-FFF2-40B4-BE49-F238E27FC236}">
                <a16:creationId xmlns:a16="http://schemas.microsoft.com/office/drawing/2014/main" id="{C1F2DB6E-6612-4FBB-87AB-CE65B99A401C}"/>
              </a:ext>
            </a:extLst>
          </p:cNvPr>
          <p:cNvSpPr>
            <a:spLocks noGrp="1"/>
          </p:cNvSpPr>
          <p:nvPr>
            <p:ph idx="1"/>
          </p:nvPr>
        </p:nvSpPr>
        <p:spPr>
          <a:xfrm>
            <a:off x="347472" y="1825625"/>
            <a:ext cx="11503152" cy="4351338"/>
          </a:xfrm>
        </p:spPr>
        <p:txBody>
          <a:bodyPr/>
          <a:lstStyle/>
          <a:p>
            <a:pPr marL="0" indent="0">
              <a:buNone/>
            </a:pPr>
            <a:r>
              <a:rPr lang="en-GB" dirty="0"/>
              <a:t>WMO requirement for climate period: 30 years</a:t>
            </a:r>
          </a:p>
        </p:txBody>
      </p:sp>
      <p:sp>
        <p:nvSpPr>
          <p:cNvPr id="2" name="Titel 1">
            <a:extLst>
              <a:ext uri="{FF2B5EF4-FFF2-40B4-BE49-F238E27FC236}">
                <a16:creationId xmlns:a16="http://schemas.microsoft.com/office/drawing/2014/main" id="{AFFE8E7C-A9A2-464D-B20D-F9DCB8241BC6}"/>
              </a:ext>
            </a:extLst>
          </p:cNvPr>
          <p:cNvSpPr>
            <a:spLocks noGrp="1"/>
          </p:cNvSpPr>
          <p:nvPr>
            <p:ph type="title"/>
          </p:nvPr>
        </p:nvSpPr>
        <p:spPr/>
        <p:txBody>
          <a:bodyPr/>
          <a:lstStyle/>
          <a:p>
            <a:r>
              <a:rPr lang="de-CH" dirty="0" err="1"/>
              <a:t>Why</a:t>
            </a:r>
            <a:r>
              <a:rPr lang="de-CH" dirty="0"/>
              <a:t> AVHRR?</a:t>
            </a:r>
            <a:endParaRPr lang="en-GB" dirty="0"/>
          </a:p>
        </p:txBody>
      </p:sp>
      <p:sp>
        <p:nvSpPr>
          <p:cNvPr id="4" name="Foliennummernplatzhalter 3">
            <a:extLst>
              <a:ext uri="{FF2B5EF4-FFF2-40B4-BE49-F238E27FC236}">
                <a16:creationId xmlns:a16="http://schemas.microsoft.com/office/drawing/2014/main" id="{271C6822-07D5-4CFA-BE79-846D3DDB660F}"/>
              </a:ext>
            </a:extLst>
          </p:cNvPr>
          <p:cNvSpPr>
            <a:spLocks noGrp="1"/>
          </p:cNvSpPr>
          <p:nvPr>
            <p:ph type="sldNum" sz="quarter" idx="12"/>
          </p:nvPr>
        </p:nvSpPr>
        <p:spPr/>
        <p:txBody>
          <a:bodyPr/>
          <a:lstStyle/>
          <a:p>
            <a:fld id="{87F86D19-8030-4717-8878-675310841B76}" type="slidenum">
              <a:rPr lang="en-GB" smtClean="0"/>
              <a:pPr/>
              <a:t>6</a:t>
            </a:fld>
            <a:endParaRPr lang="en-GB" dirty="0"/>
          </a:p>
        </p:txBody>
      </p:sp>
      <p:pic>
        <p:nvPicPr>
          <p:cNvPr id="12" name="Grafik 11">
            <a:extLst>
              <a:ext uri="{FF2B5EF4-FFF2-40B4-BE49-F238E27FC236}">
                <a16:creationId xmlns:a16="http://schemas.microsoft.com/office/drawing/2014/main" id="{EC0009BC-5EEB-4642-9B01-74E28B1B54A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24000" y="2274633"/>
            <a:ext cx="9144000" cy="4572000"/>
          </a:xfrm>
          <a:prstGeom prst="rect">
            <a:avLst/>
          </a:prstGeom>
        </p:spPr>
      </p:pic>
      <p:grpSp>
        <p:nvGrpSpPr>
          <p:cNvPr id="22" name="Gruppieren 21">
            <a:extLst>
              <a:ext uri="{FF2B5EF4-FFF2-40B4-BE49-F238E27FC236}">
                <a16:creationId xmlns:a16="http://schemas.microsoft.com/office/drawing/2014/main" id="{0279D6F4-43AA-445B-A679-4FFFD138C7F1}"/>
              </a:ext>
            </a:extLst>
          </p:cNvPr>
          <p:cNvGrpSpPr/>
          <p:nvPr/>
        </p:nvGrpSpPr>
        <p:grpSpPr>
          <a:xfrm>
            <a:off x="5088585" y="2937670"/>
            <a:ext cx="5550021" cy="2955565"/>
            <a:chOff x="3563888" y="1927475"/>
            <a:chExt cx="5550021" cy="2955565"/>
          </a:xfrm>
        </p:grpSpPr>
        <p:sp>
          <p:nvSpPr>
            <p:cNvPr id="23" name="Pfeil nach rechts 17">
              <a:extLst>
                <a:ext uri="{FF2B5EF4-FFF2-40B4-BE49-F238E27FC236}">
                  <a16:creationId xmlns:a16="http://schemas.microsoft.com/office/drawing/2014/main" id="{B32892E2-2544-4171-8733-B5E1AC228455}"/>
                </a:ext>
              </a:extLst>
            </p:cNvPr>
            <p:cNvSpPr/>
            <p:nvPr/>
          </p:nvSpPr>
          <p:spPr bwMode="auto">
            <a:xfrm>
              <a:off x="3563888" y="1927475"/>
              <a:ext cx="4792614" cy="576064"/>
            </a:xfrm>
            <a:prstGeom prst="rightArrow">
              <a:avLst/>
            </a:prstGeom>
            <a:solidFill>
              <a:srgbClr val="FFC000"/>
            </a:solidFill>
            <a:ln>
              <a:noFill/>
            </a:ln>
            <a:effectLst/>
          </p:spPr>
          <p:txBody>
            <a:bodyPr vert="horz" wrap="none" lIns="91440" tIns="45720" rIns="91440" bIns="45720" numCol="1" rtlCol="0" anchor="ctr" anchorCtr="0" compatLnSpc="1">
              <a:prstTxWarp prst="textNoShape">
                <a:avLst/>
              </a:prstTxWarp>
            </a:bodyPr>
            <a:lstStyle/>
            <a:p>
              <a:pPr algn="ctr" defTabSz="449263" fontAlgn="base">
                <a:spcBef>
                  <a:spcPct val="0"/>
                </a:spcBef>
                <a:spcAft>
                  <a:spcPct val="0"/>
                </a:spcAft>
                <a:buClr>
                  <a:srgbClr val="000000"/>
                </a:buClr>
                <a:buSzPct val="100000"/>
              </a:pPr>
              <a:r>
                <a:rPr lang="de-CH" sz="2200" dirty="0">
                  <a:solidFill>
                    <a:srgbClr val="000000"/>
                  </a:solidFill>
                  <a:latin typeface="Arial" charset="0"/>
                  <a:ea typeface="ＭＳ Ｐゴシック" charset="0"/>
                  <a:cs typeface="Arial" charset="0"/>
                </a:rPr>
                <a:t>AVHRR</a:t>
              </a:r>
            </a:p>
          </p:txBody>
        </p:sp>
        <p:sp>
          <p:nvSpPr>
            <p:cNvPr id="24" name="Pfeil nach rechts 24">
              <a:extLst>
                <a:ext uri="{FF2B5EF4-FFF2-40B4-BE49-F238E27FC236}">
                  <a16:creationId xmlns:a16="http://schemas.microsoft.com/office/drawing/2014/main" id="{6858007E-2D01-4787-BB8C-2FDE231795D9}"/>
                </a:ext>
              </a:extLst>
            </p:cNvPr>
            <p:cNvSpPr/>
            <p:nvPr/>
          </p:nvSpPr>
          <p:spPr bwMode="auto">
            <a:xfrm>
              <a:off x="5840384" y="2450647"/>
              <a:ext cx="2509148" cy="576064"/>
            </a:xfrm>
            <a:prstGeom prst="rightArrow">
              <a:avLst/>
            </a:prstGeom>
            <a:solidFill>
              <a:srgbClr val="A3BDE8"/>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rtlCol="0" anchor="ctr" anchorCtr="0" compatLnSpc="1">
              <a:prstTxWarp prst="textNoShape">
                <a:avLst/>
              </a:prstTxWarp>
            </a:bodyPr>
            <a:lstStyle/>
            <a:p>
              <a:pPr algn="ctr" defTabSz="449263" fontAlgn="base">
                <a:spcBef>
                  <a:spcPct val="0"/>
                </a:spcBef>
                <a:spcAft>
                  <a:spcPct val="0"/>
                </a:spcAft>
                <a:buClr>
                  <a:srgbClr val="000000"/>
                </a:buClr>
                <a:buSzPct val="100000"/>
              </a:pPr>
              <a:r>
                <a:rPr lang="de-CH" sz="2200" dirty="0">
                  <a:solidFill>
                    <a:srgbClr val="000000"/>
                  </a:solidFill>
                  <a:latin typeface="Arial" charset="0"/>
                  <a:ea typeface="ＭＳ Ｐゴシック" charset="0"/>
                  <a:cs typeface="Arial" charset="0"/>
                </a:rPr>
                <a:t>MODIS</a:t>
              </a:r>
            </a:p>
          </p:txBody>
        </p:sp>
        <p:cxnSp>
          <p:nvCxnSpPr>
            <p:cNvPr id="25" name="Gerade Verbindung mit Pfeil 24">
              <a:extLst>
                <a:ext uri="{FF2B5EF4-FFF2-40B4-BE49-F238E27FC236}">
                  <a16:creationId xmlns:a16="http://schemas.microsoft.com/office/drawing/2014/main" id="{A5D660F5-EAA3-4E96-BC88-05DB6426B018}"/>
                </a:ext>
              </a:extLst>
            </p:cNvPr>
            <p:cNvCxnSpPr>
              <a:cxnSpLocks/>
              <a:stCxn id="23" idx="3"/>
            </p:cNvCxnSpPr>
            <p:nvPr/>
          </p:nvCxnSpPr>
          <p:spPr bwMode="auto">
            <a:xfrm flipV="1">
              <a:off x="8356502" y="2204865"/>
              <a:ext cx="732145" cy="10642"/>
            </a:xfrm>
            <a:prstGeom prst="straightConnector1">
              <a:avLst/>
            </a:prstGeom>
            <a:ln w="193675">
              <a:solidFill>
                <a:srgbClr val="92D050">
                  <a:alpha val="66000"/>
                </a:srgbClr>
              </a:solidFill>
              <a:prstDash val="sysDash"/>
              <a:tailEnd type="triangle"/>
            </a:ln>
          </p:spPr>
          <p:style>
            <a:lnRef idx="1">
              <a:schemeClr val="dk1"/>
            </a:lnRef>
            <a:fillRef idx="0">
              <a:schemeClr val="dk1"/>
            </a:fillRef>
            <a:effectRef idx="0">
              <a:schemeClr val="dk1"/>
            </a:effectRef>
            <a:fontRef idx="minor">
              <a:schemeClr val="tx1"/>
            </a:fontRef>
          </p:style>
        </p:cxnSp>
        <p:cxnSp>
          <p:nvCxnSpPr>
            <p:cNvPr id="26" name="Gerader Verbinder 25">
              <a:extLst>
                <a:ext uri="{FF2B5EF4-FFF2-40B4-BE49-F238E27FC236}">
                  <a16:creationId xmlns:a16="http://schemas.microsoft.com/office/drawing/2014/main" id="{7315F061-D108-44D6-B4A4-AE973258C77B}"/>
                </a:ext>
              </a:extLst>
            </p:cNvPr>
            <p:cNvCxnSpPr/>
            <p:nvPr/>
          </p:nvCxnSpPr>
          <p:spPr bwMode="auto">
            <a:xfrm>
              <a:off x="3563888" y="2503539"/>
              <a:ext cx="6796" cy="2379501"/>
            </a:xfrm>
            <a:prstGeom prst="line">
              <a:avLst/>
            </a:prstGeom>
            <a:ln w="38100">
              <a:solidFill>
                <a:schemeClr val="tx1"/>
              </a:solidFill>
              <a:prstDash val="sysDash"/>
            </a:ln>
          </p:spPr>
          <p:style>
            <a:lnRef idx="1">
              <a:schemeClr val="dk1"/>
            </a:lnRef>
            <a:fillRef idx="0">
              <a:schemeClr val="dk1"/>
            </a:fillRef>
            <a:effectRef idx="0">
              <a:schemeClr val="dk1"/>
            </a:effectRef>
            <a:fontRef idx="minor">
              <a:schemeClr val="tx1"/>
            </a:fontRef>
          </p:style>
        </p:cxnSp>
        <p:sp>
          <p:nvSpPr>
            <p:cNvPr id="27" name="Pfeil nach rechts 25">
              <a:extLst>
                <a:ext uri="{FF2B5EF4-FFF2-40B4-BE49-F238E27FC236}">
                  <a16:creationId xmlns:a16="http://schemas.microsoft.com/office/drawing/2014/main" id="{8D6AA184-A55E-4C7B-ACE2-3A09157BA5AA}"/>
                </a:ext>
              </a:extLst>
            </p:cNvPr>
            <p:cNvSpPr/>
            <p:nvPr/>
          </p:nvSpPr>
          <p:spPr bwMode="auto">
            <a:xfrm>
              <a:off x="7695108" y="3019227"/>
              <a:ext cx="647628" cy="576064"/>
            </a:xfrm>
            <a:prstGeom prst="rightArrow">
              <a:avLst/>
            </a:prstGeom>
            <a:solidFill>
              <a:srgbClr val="A3BDE8"/>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rtlCol="0" anchor="ctr" anchorCtr="0" compatLnSpc="1">
              <a:prstTxWarp prst="textNoShape">
                <a:avLst/>
              </a:prstTxWarp>
            </a:bodyPr>
            <a:lstStyle/>
            <a:p>
              <a:pPr algn="ctr" defTabSz="449263" fontAlgn="base">
                <a:spcBef>
                  <a:spcPct val="0"/>
                </a:spcBef>
                <a:spcAft>
                  <a:spcPct val="0"/>
                </a:spcAft>
                <a:buClr>
                  <a:srgbClr val="000000"/>
                </a:buClr>
                <a:buSzPct val="100000"/>
              </a:pPr>
              <a:r>
                <a:rPr lang="de-CH" sz="1000" dirty="0">
                  <a:solidFill>
                    <a:srgbClr val="000000"/>
                  </a:solidFill>
                  <a:latin typeface="Arial" charset="0"/>
                  <a:ea typeface="ＭＳ Ｐゴシック" charset="0"/>
                  <a:cs typeface="Arial" charset="0"/>
                </a:rPr>
                <a:t>Sentinel-2</a:t>
              </a:r>
            </a:p>
          </p:txBody>
        </p:sp>
        <p:sp>
          <p:nvSpPr>
            <p:cNvPr id="28" name="Pfeil nach rechts 27">
              <a:extLst>
                <a:ext uri="{FF2B5EF4-FFF2-40B4-BE49-F238E27FC236}">
                  <a16:creationId xmlns:a16="http://schemas.microsoft.com/office/drawing/2014/main" id="{4A2EE3B9-B572-4946-A609-4B7185DD3882}"/>
                </a:ext>
              </a:extLst>
            </p:cNvPr>
            <p:cNvSpPr/>
            <p:nvPr/>
          </p:nvSpPr>
          <p:spPr bwMode="auto">
            <a:xfrm>
              <a:off x="7779342" y="3625053"/>
              <a:ext cx="577160" cy="576064"/>
            </a:xfrm>
            <a:prstGeom prst="rightArrow">
              <a:avLst/>
            </a:prstGeom>
            <a:solidFill>
              <a:srgbClr val="A3BDE8"/>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rtlCol="0" anchor="ctr" anchorCtr="0" compatLnSpc="1">
              <a:prstTxWarp prst="textNoShape">
                <a:avLst/>
              </a:prstTxWarp>
            </a:bodyPr>
            <a:lstStyle/>
            <a:p>
              <a:pPr algn="ctr" defTabSz="449263" fontAlgn="base">
                <a:spcBef>
                  <a:spcPct val="0"/>
                </a:spcBef>
                <a:spcAft>
                  <a:spcPct val="0"/>
                </a:spcAft>
                <a:buClr>
                  <a:srgbClr val="000000"/>
                </a:buClr>
                <a:buSzPct val="100000"/>
              </a:pPr>
              <a:r>
                <a:rPr lang="de-CH" sz="1000" dirty="0">
                  <a:solidFill>
                    <a:srgbClr val="000000"/>
                  </a:solidFill>
                  <a:latin typeface="Arial" charset="0"/>
                  <a:ea typeface="ＭＳ Ｐゴシック" charset="0"/>
                  <a:cs typeface="Arial" charset="0"/>
                </a:rPr>
                <a:t>Sentinel-3</a:t>
              </a:r>
            </a:p>
          </p:txBody>
        </p:sp>
        <p:cxnSp>
          <p:nvCxnSpPr>
            <p:cNvPr id="29" name="Gerade Verbindung mit Pfeil 28">
              <a:extLst>
                <a:ext uri="{FF2B5EF4-FFF2-40B4-BE49-F238E27FC236}">
                  <a16:creationId xmlns:a16="http://schemas.microsoft.com/office/drawing/2014/main" id="{3F384719-2C92-410D-9D4F-4C3C6C86F449}"/>
                </a:ext>
              </a:extLst>
            </p:cNvPr>
            <p:cNvCxnSpPr>
              <a:cxnSpLocks/>
              <a:stCxn id="27" idx="3"/>
            </p:cNvCxnSpPr>
            <p:nvPr/>
          </p:nvCxnSpPr>
          <p:spPr bwMode="auto">
            <a:xfrm>
              <a:off x="8342736" y="3307259"/>
              <a:ext cx="745911" cy="0"/>
            </a:xfrm>
            <a:prstGeom prst="straightConnector1">
              <a:avLst/>
            </a:prstGeom>
            <a:ln w="193675">
              <a:solidFill>
                <a:srgbClr val="92D050">
                  <a:alpha val="66000"/>
                </a:srgbClr>
              </a:solidFill>
              <a:prstDash val="sysDash"/>
              <a:tailEnd type="triangle"/>
            </a:ln>
          </p:spPr>
          <p:style>
            <a:lnRef idx="1">
              <a:schemeClr val="dk1"/>
            </a:lnRef>
            <a:fillRef idx="0">
              <a:schemeClr val="dk1"/>
            </a:fillRef>
            <a:effectRef idx="0">
              <a:schemeClr val="dk1"/>
            </a:effectRef>
            <a:fontRef idx="minor">
              <a:schemeClr val="tx1"/>
            </a:fontRef>
          </p:style>
        </p:cxnSp>
        <p:cxnSp>
          <p:nvCxnSpPr>
            <p:cNvPr id="30" name="Gerade Verbindung mit Pfeil 29">
              <a:extLst>
                <a:ext uri="{FF2B5EF4-FFF2-40B4-BE49-F238E27FC236}">
                  <a16:creationId xmlns:a16="http://schemas.microsoft.com/office/drawing/2014/main" id="{BBBE2BF3-2FA7-4A2C-91F5-9B1AA95FB4F1}"/>
                </a:ext>
              </a:extLst>
            </p:cNvPr>
            <p:cNvCxnSpPr>
              <a:cxnSpLocks/>
              <a:stCxn id="28" idx="3"/>
            </p:cNvCxnSpPr>
            <p:nvPr/>
          </p:nvCxnSpPr>
          <p:spPr bwMode="auto">
            <a:xfrm>
              <a:off x="8356502" y="3913085"/>
              <a:ext cx="757407" cy="10643"/>
            </a:xfrm>
            <a:prstGeom prst="straightConnector1">
              <a:avLst/>
            </a:prstGeom>
            <a:ln w="193675">
              <a:solidFill>
                <a:srgbClr val="92D050">
                  <a:alpha val="66000"/>
                </a:srgbClr>
              </a:solidFill>
              <a:prstDash val="sysDash"/>
              <a:tailEnd type="triangle"/>
            </a:ln>
          </p:spPr>
          <p:style>
            <a:lnRef idx="1">
              <a:schemeClr val="dk1"/>
            </a:lnRef>
            <a:fillRef idx="0">
              <a:schemeClr val="dk1"/>
            </a:fillRef>
            <a:effectRef idx="0">
              <a:schemeClr val="dk1"/>
            </a:effectRef>
            <a:fontRef idx="minor">
              <a:schemeClr val="tx1"/>
            </a:fontRef>
          </p:style>
        </p:cxnSp>
        <p:sp>
          <p:nvSpPr>
            <p:cNvPr id="31" name="Pfeil nach rechts 37">
              <a:extLst>
                <a:ext uri="{FF2B5EF4-FFF2-40B4-BE49-F238E27FC236}">
                  <a16:creationId xmlns:a16="http://schemas.microsoft.com/office/drawing/2014/main" id="{88622810-C5D7-47BA-88B6-9AF91A2A1D2F}"/>
                </a:ext>
              </a:extLst>
            </p:cNvPr>
            <p:cNvSpPr/>
            <p:nvPr/>
          </p:nvSpPr>
          <p:spPr bwMode="auto">
            <a:xfrm>
              <a:off x="7956375" y="4293096"/>
              <a:ext cx="400127" cy="576064"/>
            </a:xfrm>
            <a:prstGeom prst="rightArrow">
              <a:avLst/>
            </a:prstGeom>
            <a:solidFill>
              <a:srgbClr val="A3BDE8"/>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rtlCol="0" anchor="ctr" anchorCtr="0" compatLnSpc="1">
              <a:prstTxWarp prst="textNoShape">
                <a:avLst/>
              </a:prstTxWarp>
            </a:bodyPr>
            <a:lstStyle/>
            <a:p>
              <a:pPr algn="ctr" defTabSz="449263" fontAlgn="base">
                <a:spcBef>
                  <a:spcPct val="0"/>
                </a:spcBef>
                <a:spcAft>
                  <a:spcPct val="0"/>
                </a:spcAft>
                <a:buClr>
                  <a:srgbClr val="000000"/>
                </a:buClr>
                <a:buSzPct val="100000"/>
              </a:pPr>
              <a:r>
                <a:rPr lang="de-CH" sz="1000" dirty="0">
                  <a:solidFill>
                    <a:srgbClr val="000000"/>
                  </a:solidFill>
                  <a:latin typeface="Arial" charset="0"/>
                  <a:ea typeface="ＭＳ Ｐゴシック" charset="0"/>
                  <a:cs typeface="Arial" charset="0"/>
                </a:rPr>
                <a:t>NOAA-20</a:t>
              </a:r>
            </a:p>
          </p:txBody>
        </p:sp>
        <p:cxnSp>
          <p:nvCxnSpPr>
            <p:cNvPr id="32" name="Gerade Verbindung mit Pfeil 31">
              <a:extLst>
                <a:ext uri="{FF2B5EF4-FFF2-40B4-BE49-F238E27FC236}">
                  <a16:creationId xmlns:a16="http://schemas.microsoft.com/office/drawing/2014/main" id="{4DFBA3FD-FE43-4ED7-AD4D-D51502992D18}"/>
                </a:ext>
              </a:extLst>
            </p:cNvPr>
            <p:cNvCxnSpPr/>
            <p:nvPr/>
          </p:nvCxnSpPr>
          <p:spPr bwMode="auto">
            <a:xfrm>
              <a:off x="8381765" y="4572268"/>
              <a:ext cx="732144" cy="10643"/>
            </a:xfrm>
            <a:prstGeom prst="straightConnector1">
              <a:avLst/>
            </a:prstGeom>
            <a:ln w="193675">
              <a:solidFill>
                <a:srgbClr val="92D050">
                  <a:alpha val="66000"/>
                </a:srgbClr>
              </a:solidFill>
              <a:prstDash val="sysDash"/>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66208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D4AA14-BACD-4803-BD68-9EA9C87F93FC}"/>
              </a:ext>
            </a:extLst>
          </p:cNvPr>
          <p:cNvSpPr>
            <a:spLocks noGrp="1"/>
          </p:cNvSpPr>
          <p:nvPr>
            <p:ph type="title"/>
          </p:nvPr>
        </p:nvSpPr>
        <p:spPr/>
        <p:txBody>
          <a:bodyPr/>
          <a:lstStyle/>
          <a:p>
            <a:r>
              <a:rPr lang="de-CH" dirty="0"/>
              <a:t>First </a:t>
            </a:r>
            <a:r>
              <a:rPr lang="de-CH" dirty="0" err="1"/>
              <a:t>results</a:t>
            </a:r>
            <a:endParaRPr lang="en-GB" dirty="0"/>
          </a:p>
        </p:txBody>
      </p:sp>
      <p:sp>
        <p:nvSpPr>
          <p:cNvPr id="4" name="Foliennummernplatzhalter 3">
            <a:extLst>
              <a:ext uri="{FF2B5EF4-FFF2-40B4-BE49-F238E27FC236}">
                <a16:creationId xmlns:a16="http://schemas.microsoft.com/office/drawing/2014/main" id="{BF3E800C-D795-40F6-BB66-47EC940B1AAC}"/>
              </a:ext>
            </a:extLst>
          </p:cNvPr>
          <p:cNvSpPr>
            <a:spLocks noGrp="1"/>
          </p:cNvSpPr>
          <p:nvPr>
            <p:ph type="sldNum" sz="quarter" idx="12"/>
          </p:nvPr>
        </p:nvSpPr>
        <p:spPr/>
        <p:txBody>
          <a:bodyPr/>
          <a:lstStyle/>
          <a:p>
            <a:fld id="{87F86D19-8030-4717-8878-675310841B76}" type="slidenum">
              <a:rPr lang="en-GB" smtClean="0"/>
              <a:pPr/>
              <a:t>7</a:t>
            </a:fld>
            <a:endParaRPr lang="en-GB" dirty="0"/>
          </a:p>
        </p:txBody>
      </p:sp>
      <p:sp>
        <p:nvSpPr>
          <p:cNvPr id="8" name="Inhaltsplatzhalter 7">
            <a:extLst>
              <a:ext uri="{FF2B5EF4-FFF2-40B4-BE49-F238E27FC236}">
                <a16:creationId xmlns:a16="http://schemas.microsoft.com/office/drawing/2014/main" id="{A39415D3-39DC-4656-A6C1-B9A0069C2A24}"/>
              </a:ext>
            </a:extLst>
          </p:cNvPr>
          <p:cNvSpPr>
            <a:spLocks noGrp="1"/>
          </p:cNvSpPr>
          <p:nvPr>
            <p:ph idx="1"/>
          </p:nvPr>
        </p:nvSpPr>
        <p:spPr>
          <a:xfrm>
            <a:off x="347472" y="1564849"/>
            <a:ext cx="11503152" cy="4612114"/>
          </a:xfrm>
        </p:spPr>
        <p:txBody>
          <a:bodyPr/>
          <a:lstStyle/>
          <a:p>
            <a:pPr marL="0" indent="0">
              <a:buNone/>
            </a:pPr>
            <a:r>
              <a:rPr lang="en-GB" dirty="0"/>
              <a:t>Example of AVHRR GAC fractional snow cover map: </a:t>
            </a:r>
            <a:r>
              <a:rPr lang="en-GB" b="1" dirty="0"/>
              <a:t>NOAA 16 – 20030416</a:t>
            </a:r>
          </a:p>
          <a:p>
            <a:pPr marL="0" indent="0">
              <a:buNone/>
            </a:pPr>
            <a:endParaRPr lang="en-GB" dirty="0"/>
          </a:p>
        </p:txBody>
      </p:sp>
      <p:pic>
        <p:nvPicPr>
          <p:cNvPr id="10" name="Grafik 9" descr="Ein Bild, das Karte, Text enthält.&#10;&#10;Automatisch generierte Beschreibung">
            <a:extLst>
              <a:ext uri="{FF2B5EF4-FFF2-40B4-BE49-F238E27FC236}">
                <a16:creationId xmlns:a16="http://schemas.microsoft.com/office/drawing/2014/main" id="{0238B2AD-CA88-40A9-B729-A1D22F6ED2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6427" y="1998000"/>
            <a:ext cx="9659146" cy="4860000"/>
          </a:xfrm>
          <a:prstGeom prst="rect">
            <a:avLst/>
          </a:prstGeom>
        </p:spPr>
      </p:pic>
    </p:spTree>
    <p:extLst>
      <p:ext uri="{BB962C8B-B14F-4D97-AF65-F5344CB8AC3E}">
        <p14:creationId xmlns:p14="http://schemas.microsoft.com/office/powerpoint/2010/main" val="1937760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674F6C60-AE1A-4CE6-8988-8EC120A1CEB3}"/>
              </a:ext>
            </a:extLst>
          </p:cNvPr>
          <p:cNvSpPr/>
          <p:nvPr/>
        </p:nvSpPr>
        <p:spPr>
          <a:xfrm>
            <a:off x="6841" y="1628481"/>
            <a:ext cx="1165619" cy="45814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fik 7" descr="Ein Bild, das schwarz, weiß, Stadt, Straße enthält.&#10;&#10;Automatisch generierte Beschreibung">
            <a:extLst>
              <a:ext uri="{FF2B5EF4-FFF2-40B4-BE49-F238E27FC236}">
                <a16:creationId xmlns:a16="http://schemas.microsoft.com/office/drawing/2014/main" id="{3818444C-747F-4E15-AF67-F2D97208AA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2" y="1628481"/>
            <a:ext cx="1165618" cy="4581428"/>
          </a:xfrm>
          <a:prstGeom prst="rect">
            <a:avLst/>
          </a:prstGeom>
        </p:spPr>
      </p:pic>
      <p:sp>
        <p:nvSpPr>
          <p:cNvPr id="2" name="Titel 1">
            <a:extLst>
              <a:ext uri="{FF2B5EF4-FFF2-40B4-BE49-F238E27FC236}">
                <a16:creationId xmlns:a16="http://schemas.microsoft.com/office/drawing/2014/main" id="{59B46D05-2B78-4DE2-A8D1-C73458D620F4}"/>
              </a:ext>
            </a:extLst>
          </p:cNvPr>
          <p:cNvSpPr>
            <a:spLocks noGrp="1"/>
          </p:cNvSpPr>
          <p:nvPr>
            <p:ph type="title"/>
          </p:nvPr>
        </p:nvSpPr>
        <p:spPr/>
        <p:txBody>
          <a:bodyPr/>
          <a:lstStyle/>
          <a:p>
            <a:r>
              <a:rPr lang="de-CH" dirty="0"/>
              <a:t>Global </a:t>
            </a:r>
            <a:r>
              <a:rPr lang="de-CH" dirty="0" err="1"/>
              <a:t>fractional</a:t>
            </a:r>
            <a:r>
              <a:rPr lang="de-CH" dirty="0"/>
              <a:t> </a:t>
            </a:r>
            <a:r>
              <a:rPr lang="de-CH" dirty="0" err="1"/>
              <a:t>snow</a:t>
            </a:r>
            <a:r>
              <a:rPr lang="de-CH" dirty="0"/>
              <a:t> </a:t>
            </a:r>
            <a:r>
              <a:rPr lang="de-CH" dirty="0" err="1"/>
              <a:t>cover</a:t>
            </a:r>
            <a:r>
              <a:rPr lang="de-CH" dirty="0"/>
              <a:t> </a:t>
            </a:r>
            <a:r>
              <a:rPr lang="de-CH" dirty="0" err="1"/>
              <a:t>extent</a:t>
            </a:r>
            <a:endParaRPr lang="en-GB" dirty="0"/>
          </a:p>
        </p:txBody>
      </p:sp>
      <p:pic>
        <p:nvPicPr>
          <p:cNvPr id="5" name="AVHRR_NOAA16_fsc_v1_prototype">
            <a:hlinkClick r:id="" action="ppaction://media"/>
            <a:extLst>
              <a:ext uri="{FF2B5EF4-FFF2-40B4-BE49-F238E27FC236}">
                <a16:creationId xmlns:a16="http://schemas.microsoft.com/office/drawing/2014/main" id="{CCFD48F0-8E8A-4C67-A552-31774DD238FF}"/>
              </a:ext>
            </a:extLst>
          </p:cNvPr>
          <p:cNvPicPr>
            <a:picLocks noGrp="1" noChangeAspect="1"/>
          </p:cNvPicPr>
          <p:nvPr>
            <p:ph idx="1"/>
            <a:videoFile r:link="rId1"/>
            <p:extLst>
              <p:ext uri="{DAA4B4D4-6D71-4841-9C94-3DE7FCFB9230}">
                <p14:media xmlns:p14="http://schemas.microsoft.com/office/powerpoint/2010/main" r:embed="rId2">
                  <p14:trim st="81994" end="291908.3125"/>
                  <p14:bmkLst>
                    <p14:bmk name="Textmarke 1" time="0"/>
                  </p14:bmkLst>
                </p14:media>
              </p:ext>
            </p:extLst>
          </p:nvPr>
        </p:nvPicPr>
        <p:blipFill rotWithShape="1">
          <a:blip r:embed="rId6"/>
          <a:srcRect l="6732" t="15599" r="3819" b="20770"/>
          <a:stretch>
            <a:fillRect/>
          </a:stretch>
        </p:blipFill>
        <p:spPr>
          <a:xfrm>
            <a:off x="1166471" y="1628481"/>
            <a:ext cx="8587818" cy="4581428"/>
          </a:xfrm>
        </p:spPr>
      </p:pic>
      <p:sp>
        <p:nvSpPr>
          <p:cNvPr id="4" name="Foliennummernplatzhalter 3">
            <a:extLst>
              <a:ext uri="{FF2B5EF4-FFF2-40B4-BE49-F238E27FC236}">
                <a16:creationId xmlns:a16="http://schemas.microsoft.com/office/drawing/2014/main" id="{0B44A2C0-479B-4F99-9181-47EEA43319E6}"/>
              </a:ext>
            </a:extLst>
          </p:cNvPr>
          <p:cNvSpPr>
            <a:spLocks noGrp="1"/>
          </p:cNvSpPr>
          <p:nvPr>
            <p:ph type="sldNum" sz="quarter" idx="12"/>
          </p:nvPr>
        </p:nvSpPr>
        <p:spPr/>
        <p:txBody>
          <a:bodyPr/>
          <a:lstStyle/>
          <a:p>
            <a:fld id="{87F86D19-8030-4717-8878-675310841B76}" type="slidenum">
              <a:rPr lang="en-GB" smtClean="0"/>
              <a:pPr/>
              <a:t>8</a:t>
            </a:fld>
            <a:endParaRPr lang="en-GB" dirty="0"/>
          </a:p>
        </p:txBody>
      </p:sp>
      <p:sp>
        <p:nvSpPr>
          <p:cNvPr id="6" name="Rechteck 5">
            <a:extLst>
              <a:ext uri="{FF2B5EF4-FFF2-40B4-BE49-F238E27FC236}">
                <a16:creationId xmlns:a16="http://schemas.microsoft.com/office/drawing/2014/main" id="{A5823E00-7F83-4211-B61D-13A44E633E7C}"/>
              </a:ext>
            </a:extLst>
          </p:cNvPr>
          <p:cNvSpPr/>
          <p:nvPr/>
        </p:nvSpPr>
        <p:spPr>
          <a:xfrm>
            <a:off x="5408341" y="1508289"/>
            <a:ext cx="2241628" cy="452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nhaltsplatzhalter 2">
            <a:extLst>
              <a:ext uri="{FF2B5EF4-FFF2-40B4-BE49-F238E27FC236}">
                <a16:creationId xmlns:a16="http://schemas.microsoft.com/office/drawing/2014/main" id="{16F270EC-5033-4B69-A9A6-3AF1636FFDB9}"/>
              </a:ext>
            </a:extLst>
          </p:cNvPr>
          <p:cNvSpPr txBox="1">
            <a:spLocks/>
          </p:cNvSpPr>
          <p:nvPr/>
        </p:nvSpPr>
        <p:spPr>
          <a:xfrm>
            <a:off x="9754289" y="1931072"/>
            <a:ext cx="2231568" cy="49269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CH" b="1" dirty="0" err="1"/>
              <a:t>Challenges</a:t>
            </a:r>
            <a:endParaRPr lang="de-CH" b="1" dirty="0"/>
          </a:p>
          <a:p>
            <a:r>
              <a:rPr lang="de-CH" dirty="0"/>
              <a:t>Polar </a:t>
            </a:r>
            <a:r>
              <a:rPr lang="de-CH" dirty="0" err="1"/>
              <a:t>night</a:t>
            </a:r>
            <a:endParaRPr lang="de-CH" dirty="0"/>
          </a:p>
          <a:p>
            <a:r>
              <a:rPr lang="de-CH" dirty="0"/>
              <a:t>Clouds</a:t>
            </a:r>
          </a:p>
          <a:p>
            <a:r>
              <a:rPr lang="de-CH" dirty="0" err="1"/>
              <a:t>Missing</a:t>
            </a:r>
            <a:r>
              <a:rPr lang="de-CH" dirty="0"/>
              <a:t> </a:t>
            </a:r>
            <a:r>
              <a:rPr lang="de-CH" dirty="0" err="1"/>
              <a:t>data</a:t>
            </a:r>
            <a:endParaRPr lang="de-CH" dirty="0"/>
          </a:p>
          <a:p>
            <a:endParaRPr lang="de-CH" dirty="0"/>
          </a:p>
          <a:p>
            <a:endParaRPr lang="de-CH" dirty="0"/>
          </a:p>
          <a:p>
            <a:endParaRPr lang="en-GB" dirty="0"/>
          </a:p>
        </p:txBody>
      </p:sp>
    </p:spTree>
    <p:extLst>
      <p:ext uri="{BB962C8B-B14F-4D97-AF65-F5344CB8AC3E}">
        <p14:creationId xmlns:p14="http://schemas.microsoft.com/office/powerpoint/2010/main" val="50148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0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CA_fv1.0_weekly_global_animated">
            <a:hlinkClick r:id="" action="ppaction://media"/>
            <a:extLst>
              <a:ext uri="{FF2B5EF4-FFF2-40B4-BE49-F238E27FC236}">
                <a16:creationId xmlns:a16="http://schemas.microsoft.com/office/drawing/2014/main" id="{97A327FF-B98B-4F05-8B75-785AFF93070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38316" b="36921"/>
          <a:stretch/>
        </p:blipFill>
        <p:spPr>
          <a:xfrm>
            <a:off x="-884478" y="2627696"/>
            <a:ext cx="13244922" cy="2459870"/>
          </a:xfrm>
          <a:prstGeom prst="rect">
            <a:avLst/>
          </a:prstGeom>
        </p:spPr>
      </p:pic>
      <p:sp>
        <p:nvSpPr>
          <p:cNvPr id="2" name="Titel 1">
            <a:extLst>
              <a:ext uri="{FF2B5EF4-FFF2-40B4-BE49-F238E27FC236}">
                <a16:creationId xmlns:a16="http://schemas.microsoft.com/office/drawing/2014/main" id="{EFD4AA14-BACD-4803-BD68-9EA9C87F93FC}"/>
              </a:ext>
            </a:extLst>
          </p:cNvPr>
          <p:cNvSpPr>
            <a:spLocks noGrp="1"/>
          </p:cNvSpPr>
          <p:nvPr>
            <p:ph type="title"/>
          </p:nvPr>
        </p:nvSpPr>
        <p:spPr/>
        <p:txBody>
          <a:bodyPr/>
          <a:lstStyle/>
          <a:p>
            <a:r>
              <a:rPr lang="de-CH" dirty="0"/>
              <a:t>Snow </a:t>
            </a:r>
            <a:r>
              <a:rPr lang="de-CH" dirty="0" err="1"/>
              <a:t>cover</a:t>
            </a:r>
            <a:r>
              <a:rPr lang="de-CH" dirty="0"/>
              <a:t> </a:t>
            </a:r>
            <a:r>
              <a:rPr lang="de-CH" dirty="0" err="1"/>
              <a:t>area</a:t>
            </a:r>
            <a:r>
              <a:rPr lang="de-CH" dirty="0"/>
              <a:t> (SCA) </a:t>
            </a:r>
            <a:r>
              <a:rPr lang="de-CH" dirty="0" err="1"/>
              <a:t>percentage</a:t>
            </a:r>
            <a:endParaRPr lang="en-GB" dirty="0"/>
          </a:p>
        </p:txBody>
      </p:sp>
      <p:sp>
        <p:nvSpPr>
          <p:cNvPr id="4" name="Foliennummernplatzhalter 3">
            <a:extLst>
              <a:ext uri="{FF2B5EF4-FFF2-40B4-BE49-F238E27FC236}">
                <a16:creationId xmlns:a16="http://schemas.microsoft.com/office/drawing/2014/main" id="{BF3E800C-D795-40F6-BB66-47EC940B1AAC}"/>
              </a:ext>
            </a:extLst>
          </p:cNvPr>
          <p:cNvSpPr>
            <a:spLocks noGrp="1"/>
          </p:cNvSpPr>
          <p:nvPr>
            <p:ph type="sldNum" sz="quarter" idx="12"/>
          </p:nvPr>
        </p:nvSpPr>
        <p:spPr/>
        <p:txBody>
          <a:bodyPr/>
          <a:lstStyle/>
          <a:p>
            <a:fld id="{87F86D19-8030-4717-8878-675310841B76}" type="slidenum">
              <a:rPr lang="en-GB" smtClean="0"/>
              <a:pPr/>
              <a:t>9</a:t>
            </a:fld>
            <a:endParaRPr lang="en-GB" dirty="0"/>
          </a:p>
        </p:txBody>
      </p:sp>
      <p:sp>
        <p:nvSpPr>
          <p:cNvPr id="8" name="Inhaltsplatzhalter 7">
            <a:extLst>
              <a:ext uri="{FF2B5EF4-FFF2-40B4-BE49-F238E27FC236}">
                <a16:creationId xmlns:a16="http://schemas.microsoft.com/office/drawing/2014/main" id="{A39415D3-39DC-4656-A6C1-B9A0069C2A24}"/>
              </a:ext>
            </a:extLst>
          </p:cNvPr>
          <p:cNvSpPr>
            <a:spLocks noGrp="1"/>
          </p:cNvSpPr>
          <p:nvPr>
            <p:ph idx="1"/>
          </p:nvPr>
        </p:nvSpPr>
        <p:spPr>
          <a:xfrm>
            <a:off x="347472" y="1564849"/>
            <a:ext cx="11503152" cy="4612114"/>
          </a:xfrm>
        </p:spPr>
        <p:txBody>
          <a:bodyPr/>
          <a:lstStyle/>
          <a:p>
            <a:pPr marL="0" indent="0">
              <a:buNone/>
            </a:pPr>
            <a:r>
              <a:rPr lang="en-GB" dirty="0"/>
              <a:t>global, from 1982 to 2018</a:t>
            </a:r>
          </a:p>
        </p:txBody>
      </p:sp>
    </p:spTree>
    <p:extLst>
      <p:ext uri="{BB962C8B-B14F-4D97-AF65-F5344CB8AC3E}">
        <p14:creationId xmlns:p14="http://schemas.microsoft.com/office/powerpoint/2010/main" val="122154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6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12727</TotalTime>
  <Words>1708</Words>
  <Application>Microsoft Office PowerPoint</Application>
  <PresentationFormat>Breitbild</PresentationFormat>
  <Paragraphs>336</Paragraphs>
  <Slides>32</Slides>
  <Notes>22</Notes>
  <HiddenSlides>1</HiddenSlides>
  <MMClips>2</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32</vt:i4>
      </vt:variant>
    </vt:vector>
  </HeadingPairs>
  <TitlesOfParts>
    <vt:vector size="39" baseType="lpstr">
      <vt:lpstr>Arial</vt:lpstr>
      <vt:lpstr>Calibri</vt:lpstr>
      <vt:lpstr>Calibri Light</vt:lpstr>
      <vt:lpstr>Cambria Math</vt:lpstr>
      <vt:lpstr>DejaVu Sans</vt:lpstr>
      <vt:lpstr>Wingdings</vt:lpstr>
      <vt:lpstr>Office</vt:lpstr>
      <vt:lpstr>PowerPoint-Präsentation</vt:lpstr>
      <vt:lpstr>Data </vt:lpstr>
      <vt:lpstr>AVHRR (Advanced Very High Resolution Radiometer)</vt:lpstr>
      <vt:lpstr>AVHRR (Advanced Very High Resolution Radiometer)</vt:lpstr>
      <vt:lpstr>AVHRR scan geometry &amp; GAC sampling</vt:lpstr>
      <vt:lpstr>Why AVHRR?</vt:lpstr>
      <vt:lpstr>First results</vt:lpstr>
      <vt:lpstr>Global fractional snow cover extent</vt:lpstr>
      <vt:lpstr>Snow cover area (SCA) percentage</vt:lpstr>
      <vt:lpstr>Snow cover area (SCA) percentage</vt:lpstr>
      <vt:lpstr>Seasonal snow cover</vt:lpstr>
      <vt:lpstr>Snow cover area (SCA) percentage</vt:lpstr>
      <vt:lpstr>Regional influence on global SCA</vt:lpstr>
      <vt:lpstr>Regional influence on global SCA</vt:lpstr>
      <vt:lpstr>Snow cover dynamics – Northern Hemisphere</vt:lpstr>
      <vt:lpstr>Snow cover dynamics – Southern Hemisphere</vt:lpstr>
      <vt:lpstr>Snow cover dynamics – Global</vt:lpstr>
      <vt:lpstr>Snow cover dynamics</vt:lpstr>
      <vt:lpstr>Snow cover dynamics</vt:lpstr>
      <vt:lpstr>Outlook</vt:lpstr>
      <vt:lpstr>Outlook</vt:lpstr>
      <vt:lpstr>Summary – what we did the last year …</vt:lpstr>
      <vt:lpstr>Thank you for your attention</vt:lpstr>
      <vt:lpstr>PowerPoint-Präsentation</vt:lpstr>
      <vt:lpstr>Cloud mask &amp; auxilliary data</vt:lpstr>
      <vt:lpstr>Protoype processing 2019</vt:lpstr>
      <vt:lpstr>Methodology </vt:lpstr>
      <vt:lpstr>Fractional Snow Cover (FSC)</vt:lpstr>
      <vt:lpstr>NDSI consistency - global</vt:lpstr>
      <vt:lpstr>NDSI consistency - global</vt:lpstr>
      <vt:lpstr>NDSI consistency - global</vt:lpstr>
      <vt:lpstr>NDSI consistency - global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Kathrin Naegeli</dc:creator>
  <cp:lastModifiedBy>Kathrin Naegeli</cp:lastModifiedBy>
  <cp:revision>329</cp:revision>
  <cp:lastPrinted>2019-12-11T12:21:09Z</cp:lastPrinted>
  <dcterms:created xsi:type="dcterms:W3CDTF">2019-11-18T13:36:48Z</dcterms:created>
  <dcterms:modified xsi:type="dcterms:W3CDTF">2020-02-04T12:12:13Z</dcterms:modified>
</cp:coreProperties>
</file>