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0"/>
  </p:notesMasterIdLst>
  <p:handoutMasterIdLst>
    <p:handoutMasterId r:id="rId31"/>
  </p:handoutMasterIdLst>
  <p:sldIdLst>
    <p:sldId id="282" r:id="rId2"/>
    <p:sldId id="283" r:id="rId3"/>
    <p:sldId id="284" r:id="rId4"/>
    <p:sldId id="288" r:id="rId5"/>
    <p:sldId id="305" r:id="rId6"/>
    <p:sldId id="289" r:id="rId7"/>
    <p:sldId id="285" r:id="rId8"/>
    <p:sldId id="286" r:id="rId9"/>
    <p:sldId id="287" r:id="rId10"/>
    <p:sldId id="306" r:id="rId11"/>
    <p:sldId id="294" r:id="rId12"/>
    <p:sldId id="295" r:id="rId13"/>
    <p:sldId id="307" r:id="rId14"/>
    <p:sldId id="297" r:id="rId15"/>
    <p:sldId id="318" r:id="rId16"/>
    <p:sldId id="310" r:id="rId17"/>
    <p:sldId id="311" r:id="rId18"/>
    <p:sldId id="302" r:id="rId19"/>
    <p:sldId id="304" r:id="rId20"/>
    <p:sldId id="308" r:id="rId21"/>
    <p:sldId id="298" r:id="rId22"/>
    <p:sldId id="315" r:id="rId23"/>
    <p:sldId id="316" r:id="rId24"/>
    <p:sldId id="301" r:id="rId25"/>
    <p:sldId id="317" r:id="rId26"/>
    <p:sldId id="303" r:id="rId27"/>
    <p:sldId id="312" r:id="rId28"/>
    <p:sldId id="31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9D7"/>
    <a:srgbClr val="194965"/>
    <a:srgbClr val="D2E4F6"/>
    <a:srgbClr val="083D4F"/>
    <a:srgbClr val="D0CBC6"/>
    <a:srgbClr val="1464A3"/>
    <a:srgbClr val="24507D"/>
    <a:srgbClr val="234F7C"/>
    <a:srgbClr val="1D4873"/>
    <a:srgbClr val="214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84236" autoAdjust="0"/>
  </p:normalViewPr>
  <p:slideViewPr>
    <p:cSldViewPr snapToGrid="0" showGuides="1">
      <p:cViewPr varScale="1">
        <p:scale>
          <a:sx n="82" d="100"/>
          <a:sy n="82" d="100"/>
        </p:scale>
        <p:origin x="1022" y="82"/>
      </p:cViewPr>
      <p:guideLst>
        <p:guide pos="3840"/>
        <p:guide orient="horz" pos="2160"/>
      </p:guideLst>
    </p:cSldViewPr>
  </p:slideViewPr>
  <p:notesTextViewPr>
    <p:cViewPr>
      <p:scale>
        <a:sx n="1" d="1"/>
        <a:sy n="1" d="1"/>
      </p:scale>
      <p:origin x="0" y="0"/>
    </p:cViewPr>
  </p:notesTextViewPr>
  <p:notesViewPr>
    <p:cSldViewPr snapToGrid="0" showGuides="1">
      <p:cViewPr varScale="1">
        <p:scale>
          <a:sx n="47" d="100"/>
          <a:sy n="47" d="100"/>
        </p:scale>
        <p:origin x="2719"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8E33376-A7B4-406F-A96F-13C7EBD91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a16="http://schemas.microsoft.com/office/drawing/2014/main" id="{5F6D29D3-946E-4357-8972-2583E59F87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35118-93E9-416C-ACCA-215212562482}" type="datetimeFigureOut">
              <a:rPr lang="en-GB" smtClean="0"/>
              <a:t>04/02/2020</a:t>
            </a:fld>
            <a:endParaRPr lang="en-GB"/>
          </a:p>
        </p:txBody>
      </p:sp>
      <p:sp>
        <p:nvSpPr>
          <p:cNvPr id="4" name="Fußzeilenplatzhalter 3">
            <a:extLst>
              <a:ext uri="{FF2B5EF4-FFF2-40B4-BE49-F238E27FC236}">
                <a16:creationId xmlns:a16="http://schemas.microsoft.com/office/drawing/2014/main" id="{7B6BCFDE-741A-4715-927E-8F5E1D145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a:extLst>
              <a:ext uri="{FF2B5EF4-FFF2-40B4-BE49-F238E27FC236}">
                <a16:creationId xmlns:a16="http://schemas.microsoft.com/office/drawing/2014/main" id="{C6531105-7D84-49AE-B8D4-5EC8B411C4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6D4B21-BAE1-4A00-9E75-4324CDF6F9E8}" type="slidenum">
              <a:rPr lang="en-GB" smtClean="0"/>
              <a:t>‹Nr.›</a:t>
            </a:fld>
            <a:endParaRPr lang="en-GB"/>
          </a:p>
        </p:txBody>
      </p:sp>
    </p:spTree>
    <p:extLst>
      <p:ext uri="{BB962C8B-B14F-4D97-AF65-F5344CB8AC3E}">
        <p14:creationId xmlns:p14="http://schemas.microsoft.com/office/powerpoint/2010/main" val="521790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4BA5F-4A02-4ACB-92B6-0E8083E3EF0A}" type="datetimeFigureOut">
              <a:rPr lang="en-GB" smtClean="0"/>
              <a:t>04/02/2020</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5FFAE-9AD2-4585-BE4C-78707E58B64E}" type="slidenum">
              <a:rPr lang="en-GB" smtClean="0"/>
              <a:t>‹Nr.›</a:t>
            </a:fld>
            <a:endParaRPr lang="en-GB"/>
          </a:p>
        </p:txBody>
      </p:sp>
    </p:spTree>
    <p:extLst>
      <p:ext uri="{BB962C8B-B14F-4D97-AF65-F5344CB8AC3E}">
        <p14:creationId xmlns:p14="http://schemas.microsoft.com/office/powerpoint/2010/main" val="221966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83F5FFAE-9AD2-4585-BE4C-78707E58B64E}" type="slidenum">
              <a:rPr lang="en-GB" smtClean="0"/>
              <a:t>1</a:t>
            </a:fld>
            <a:endParaRPr lang="en-GB"/>
          </a:p>
        </p:txBody>
      </p:sp>
    </p:spTree>
    <p:extLst>
      <p:ext uri="{BB962C8B-B14F-4D97-AF65-F5344CB8AC3E}">
        <p14:creationId xmlns:p14="http://schemas.microsoft.com/office/powerpoint/2010/main" val="249495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results are not yet available.</a:t>
            </a:r>
          </a:p>
        </p:txBody>
      </p:sp>
      <p:sp>
        <p:nvSpPr>
          <p:cNvPr id="4" name="Slide Number Placeholder 3"/>
          <p:cNvSpPr>
            <a:spLocks noGrp="1"/>
          </p:cNvSpPr>
          <p:nvPr>
            <p:ph type="sldNum" sz="quarter" idx="5"/>
          </p:nvPr>
        </p:nvSpPr>
        <p:spPr/>
        <p:txBody>
          <a:bodyPr/>
          <a:lstStyle/>
          <a:p>
            <a:fld id="{83F5FFAE-9AD2-4585-BE4C-78707E58B64E}" type="slidenum">
              <a:rPr lang="en-GB" smtClean="0"/>
              <a:t>12</a:t>
            </a:fld>
            <a:endParaRPr lang="en-GB"/>
          </a:p>
        </p:txBody>
      </p:sp>
    </p:spTree>
    <p:extLst>
      <p:ext uri="{BB962C8B-B14F-4D97-AF65-F5344CB8AC3E}">
        <p14:creationId xmlns:p14="http://schemas.microsoft.com/office/powerpoint/2010/main" val="312621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best accuracy is 98%. As expected by increasing the threshold on SCF from 25% to 50% we are losing in sensitivity i.e., the recall decreases. Whereas, by increasing the threshold on the SD the recall increases at the expenses of the other metrics. This means that the </a:t>
            </a:r>
            <a:r>
              <a:rPr lang="en-GB" sz="1200" i="1" kern="1200" dirty="0" err="1">
                <a:solidFill>
                  <a:schemeClr val="tx1"/>
                </a:solidFill>
                <a:effectLst/>
                <a:latin typeface="+mn-lt"/>
                <a:ea typeface="+mn-ea"/>
                <a:cs typeface="+mn-cs"/>
              </a:rPr>
              <a:t>snow_cci</a:t>
            </a:r>
            <a:r>
              <a:rPr lang="en-GB" sz="1200" kern="1200" dirty="0">
                <a:solidFill>
                  <a:schemeClr val="tx1"/>
                </a:solidFill>
                <a:effectLst/>
                <a:latin typeface="+mn-lt"/>
                <a:ea typeface="+mn-ea"/>
                <a:cs typeface="+mn-cs"/>
              </a:rPr>
              <a:t> products are able to identify shallow snowpack or patchy situations well. </a:t>
            </a:r>
            <a:endParaRPr lang="en-GB" dirty="0"/>
          </a:p>
        </p:txBody>
      </p:sp>
      <p:sp>
        <p:nvSpPr>
          <p:cNvPr id="4" name="Slide Number Placeholder 3"/>
          <p:cNvSpPr>
            <a:spLocks noGrp="1"/>
          </p:cNvSpPr>
          <p:nvPr>
            <p:ph type="sldNum" sz="quarter" idx="5"/>
          </p:nvPr>
        </p:nvSpPr>
        <p:spPr/>
        <p:txBody>
          <a:bodyPr/>
          <a:lstStyle/>
          <a:p>
            <a:fld id="{83F5FFAE-9AD2-4585-BE4C-78707E58B64E}" type="slidenum">
              <a:rPr lang="en-GB" smtClean="0"/>
              <a:t>14</a:t>
            </a:fld>
            <a:endParaRPr lang="en-GB"/>
          </a:p>
        </p:txBody>
      </p:sp>
    </p:spTree>
    <p:extLst>
      <p:ext uri="{BB962C8B-B14F-4D97-AF65-F5344CB8AC3E}">
        <p14:creationId xmlns:p14="http://schemas.microsoft.com/office/powerpoint/2010/main" val="42648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best accuracy is 98%. As expected by increasing the threshold on SCF from 25% to 50% we are losing in sensitivity i.e., the recall decreases. Whereas, by increasing the threshold on the SD the recall increases at the expenses of the other metrics. This means that the </a:t>
            </a:r>
            <a:r>
              <a:rPr lang="en-GB" sz="1200" i="1" kern="1200" dirty="0" err="1">
                <a:solidFill>
                  <a:schemeClr val="tx1"/>
                </a:solidFill>
                <a:effectLst/>
                <a:latin typeface="+mn-lt"/>
                <a:ea typeface="+mn-ea"/>
                <a:cs typeface="+mn-cs"/>
              </a:rPr>
              <a:t>snow_cci</a:t>
            </a:r>
            <a:r>
              <a:rPr lang="en-GB" sz="1200" kern="1200" dirty="0">
                <a:solidFill>
                  <a:schemeClr val="tx1"/>
                </a:solidFill>
                <a:effectLst/>
                <a:latin typeface="+mn-lt"/>
                <a:ea typeface="+mn-ea"/>
                <a:cs typeface="+mn-cs"/>
              </a:rPr>
              <a:t> products are able to identify shallow snowpack or patchy situations well. </a:t>
            </a:r>
            <a:endParaRPr lang="en-GB" dirty="0"/>
          </a:p>
        </p:txBody>
      </p:sp>
      <p:sp>
        <p:nvSpPr>
          <p:cNvPr id="4" name="Slide Number Placeholder 3"/>
          <p:cNvSpPr>
            <a:spLocks noGrp="1"/>
          </p:cNvSpPr>
          <p:nvPr>
            <p:ph type="sldNum" sz="quarter" idx="5"/>
          </p:nvPr>
        </p:nvSpPr>
        <p:spPr/>
        <p:txBody>
          <a:bodyPr/>
          <a:lstStyle/>
          <a:p>
            <a:fld id="{83F5FFAE-9AD2-4585-BE4C-78707E58B64E}" type="slidenum">
              <a:rPr lang="en-GB" smtClean="0"/>
              <a:t>15</a:t>
            </a:fld>
            <a:endParaRPr lang="en-GB"/>
          </a:p>
        </p:txBody>
      </p:sp>
    </p:spTree>
    <p:extLst>
      <p:ext uri="{BB962C8B-B14F-4D97-AF65-F5344CB8AC3E}">
        <p14:creationId xmlns:p14="http://schemas.microsoft.com/office/powerpoint/2010/main" val="51771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accuracy in forested areas decrease of about 2% in terms of hit rate and F-score for both the sensors. This is an expected result given the well-known issues of identifying snow in forested areas using optical remote sensing data.</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3F5FFAE-9AD2-4585-BE4C-78707E58B64E}" type="slidenum">
              <a:rPr lang="en-GB" smtClean="0"/>
              <a:t>16</a:t>
            </a:fld>
            <a:endParaRPr lang="en-GB"/>
          </a:p>
        </p:txBody>
      </p:sp>
    </p:spTree>
    <p:extLst>
      <p:ext uri="{BB962C8B-B14F-4D97-AF65-F5344CB8AC3E}">
        <p14:creationId xmlns:p14="http://schemas.microsoft.com/office/powerpoint/2010/main" val="336924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5FFAE-9AD2-4585-BE4C-78707E58B64E}" type="slidenum">
              <a:rPr lang="en-GB" smtClean="0"/>
              <a:t>17</a:t>
            </a:fld>
            <a:endParaRPr lang="en-GB"/>
          </a:p>
        </p:txBody>
      </p:sp>
    </p:spTree>
    <p:extLst>
      <p:ext uri="{BB962C8B-B14F-4D97-AF65-F5344CB8AC3E}">
        <p14:creationId xmlns:p14="http://schemas.microsoft.com/office/powerpoint/2010/main" val="397988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RMSE is higher under deep snow conditions (SWE&gt;200 mm), these only represent approximately 4% of the validation dataset. The slight fluctuations are generally due to the characteristics of the seasonal snowpack (i.e., wet or dry seasons). Nonetheless, for the time span considered the performance of the algorithm is stable.</a:t>
            </a:r>
            <a:endParaRPr lang="en-GB" dirty="0"/>
          </a:p>
        </p:txBody>
      </p:sp>
      <p:sp>
        <p:nvSpPr>
          <p:cNvPr id="4" name="Slide Number Placeholder 3"/>
          <p:cNvSpPr>
            <a:spLocks noGrp="1"/>
          </p:cNvSpPr>
          <p:nvPr>
            <p:ph type="sldNum" sz="quarter" idx="5"/>
          </p:nvPr>
        </p:nvSpPr>
        <p:spPr/>
        <p:txBody>
          <a:bodyPr/>
          <a:lstStyle/>
          <a:p>
            <a:fld id="{83F5FFAE-9AD2-4585-BE4C-78707E58B64E}" type="slidenum">
              <a:rPr lang="en-GB" smtClean="0"/>
              <a:t>21</a:t>
            </a:fld>
            <a:endParaRPr lang="en-GB"/>
          </a:p>
        </p:txBody>
      </p:sp>
    </p:spTree>
    <p:extLst>
      <p:ext uri="{BB962C8B-B14F-4D97-AF65-F5344CB8AC3E}">
        <p14:creationId xmlns:p14="http://schemas.microsoft.com/office/powerpoint/2010/main" val="256871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RMSE is higher under deep snow conditions (SWE&gt;200 mm), these only represent approximately 4% of the validation dataset. The slight fluctuations are generally due to the characteristics of the seasonal snowpack (i.e., wet or dry seasons). Nonetheless, for the time span considered the performance of the algorithm is stable.</a:t>
            </a:r>
            <a:endParaRPr lang="en-GB" dirty="0"/>
          </a:p>
        </p:txBody>
      </p:sp>
      <p:sp>
        <p:nvSpPr>
          <p:cNvPr id="4" name="Slide Number Placeholder 3"/>
          <p:cNvSpPr>
            <a:spLocks noGrp="1"/>
          </p:cNvSpPr>
          <p:nvPr>
            <p:ph type="sldNum" sz="quarter" idx="5"/>
          </p:nvPr>
        </p:nvSpPr>
        <p:spPr/>
        <p:txBody>
          <a:bodyPr/>
          <a:lstStyle/>
          <a:p>
            <a:fld id="{83F5FFAE-9AD2-4585-BE4C-78707E58B64E}" type="slidenum">
              <a:rPr lang="en-GB" smtClean="0"/>
              <a:t>22</a:t>
            </a:fld>
            <a:endParaRPr lang="en-GB"/>
          </a:p>
        </p:txBody>
      </p:sp>
    </p:spTree>
    <p:extLst>
      <p:ext uri="{BB962C8B-B14F-4D97-AF65-F5344CB8AC3E}">
        <p14:creationId xmlns:p14="http://schemas.microsoft.com/office/powerpoint/2010/main" val="413417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RMSE is higher under deep snow conditions (SWE&gt;200 mm), these only represent approximately 4% of the validation dataset. The slight fluctuations are generally due to the characteristics of the seasonal snowpack (i.e., wet or dry seasons). Differently from the previous assessments, at the beginning of the time series the performance is slightly worse than after the late eighties. This can be due to characteristics of the Scanning Multichannel Microwave Radiometer (SMMR) which operated between 1978 and 1987</a:t>
            </a:r>
            <a:endParaRPr lang="en-GB" dirty="0"/>
          </a:p>
        </p:txBody>
      </p:sp>
      <p:sp>
        <p:nvSpPr>
          <p:cNvPr id="4" name="Slide Number Placeholder 3"/>
          <p:cNvSpPr>
            <a:spLocks noGrp="1"/>
          </p:cNvSpPr>
          <p:nvPr>
            <p:ph type="sldNum" sz="quarter" idx="5"/>
          </p:nvPr>
        </p:nvSpPr>
        <p:spPr/>
        <p:txBody>
          <a:bodyPr/>
          <a:lstStyle/>
          <a:p>
            <a:fld id="{83F5FFAE-9AD2-4585-BE4C-78707E58B64E}" type="slidenum">
              <a:rPr lang="en-GB" smtClean="0"/>
              <a:t>23</a:t>
            </a:fld>
            <a:endParaRPr lang="en-GB"/>
          </a:p>
        </p:txBody>
      </p:sp>
    </p:spTree>
    <p:extLst>
      <p:ext uri="{BB962C8B-B14F-4D97-AF65-F5344CB8AC3E}">
        <p14:creationId xmlns:p14="http://schemas.microsoft.com/office/powerpoint/2010/main" val="3526947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7" name="Picture 6" descr="Bildergebnis fÃ¼r snow national geographics high resolution">
            <a:extLst>
              <a:ext uri="{FF2B5EF4-FFF2-40B4-BE49-F238E27FC236}">
                <a16:creationId xmlns:a16="http://schemas.microsoft.com/office/drawing/2014/main" id="{680A1106-C61C-4F3A-8C39-84BF0CB6ED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01" y="7363"/>
            <a:ext cx="12192000" cy="62091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917988" y="188392"/>
            <a:ext cx="7030995" cy="2502488"/>
          </a:xfrm>
        </p:spPr>
        <p:txBody>
          <a:bodyPr anchor="t"/>
          <a:lstStyle>
            <a:lvl1pPr algn="r">
              <a:defRPr sz="6000"/>
            </a:lvl1pPr>
          </a:lstStyle>
          <a:p>
            <a:r>
              <a:rPr lang="de-DE" dirty="0"/>
              <a:t>Mastertitelformat bearbeiten</a:t>
            </a:r>
            <a:endParaRPr lang="en-US" dirty="0"/>
          </a:p>
        </p:txBody>
      </p:sp>
      <p:sp>
        <p:nvSpPr>
          <p:cNvPr id="3" name="Subtitle 2"/>
          <p:cNvSpPr>
            <a:spLocks noGrp="1"/>
          </p:cNvSpPr>
          <p:nvPr>
            <p:ph type="subTitle" idx="1"/>
          </p:nvPr>
        </p:nvSpPr>
        <p:spPr>
          <a:xfrm>
            <a:off x="5906530" y="2729025"/>
            <a:ext cx="6042454" cy="1262131"/>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pic>
        <p:nvPicPr>
          <p:cNvPr id="10" name="Picture 6">
            <a:extLst>
              <a:ext uri="{FF2B5EF4-FFF2-40B4-BE49-F238E27FC236}">
                <a16:creationId xmlns:a16="http://schemas.microsoft.com/office/drawing/2014/main" id="{E9E6FEAE-EAB1-4910-9928-AE34B1FF7D3B}"/>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23154" y="-51136"/>
            <a:ext cx="2042454" cy="2114555"/>
          </a:xfrm>
          <a:prstGeom prst="rect">
            <a:avLst/>
          </a:prstGeom>
          <a:noFill/>
          <a:ln w="9525">
            <a:noFill/>
            <a:round/>
            <a:headEnd/>
            <a:tailEnd/>
          </a:ln>
        </p:spPr>
      </p:pic>
      <p:pic>
        <p:nvPicPr>
          <p:cNvPr id="28" name="Picture 2" descr="http://snow-cci.enveo.at/icons1/logos_all_partners_line.png">
            <a:extLst>
              <a:ext uri="{FF2B5EF4-FFF2-40B4-BE49-F238E27FC236}">
                <a16:creationId xmlns:a16="http://schemas.microsoft.com/office/drawing/2014/main" id="{EDAC7D2E-311C-4780-98A1-F53211E79197}"/>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 y="6241143"/>
            <a:ext cx="12226307" cy="620175"/>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Ein Bild, das draußen enthält.&#10;&#10;Automatisch generierte Beschreibung">
            <a:extLst>
              <a:ext uri="{FF2B5EF4-FFF2-40B4-BE49-F238E27FC236}">
                <a16:creationId xmlns:a16="http://schemas.microsoft.com/office/drawing/2014/main" id="{D8D6928F-C040-44A2-B417-167F7ED4406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274096" y="-887480"/>
            <a:ext cx="2643892" cy="3578359"/>
          </a:xfrm>
          <a:prstGeom prst="rect">
            <a:avLst/>
          </a:prstGeom>
        </p:spPr>
      </p:pic>
    </p:spTree>
    <p:extLst>
      <p:ext uri="{BB962C8B-B14F-4D97-AF65-F5344CB8AC3E}">
        <p14:creationId xmlns:p14="http://schemas.microsoft.com/office/powerpoint/2010/main" val="44892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15140893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itel 7">
            <a:extLst>
              <a:ext uri="{FF2B5EF4-FFF2-40B4-BE49-F238E27FC236}">
                <a16:creationId xmlns:a16="http://schemas.microsoft.com/office/drawing/2014/main" id="{E4D4B9F3-A00A-4D5F-877E-7BB8ACE46B1D}"/>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4271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itel 7">
            <a:extLst>
              <a:ext uri="{FF2B5EF4-FFF2-40B4-BE49-F238E27FC236}">
                <a16:creationId xmlns:a16="http://schemas.microsoft.com/office/drawing/2014/main" id="{E9B5F05C-CDAA-4F04-A9FA-2E37A71E932C}"/>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12393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08181"/>
            <a:ext cx="5157787" cy="853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Content Placeholder 3"/>
          <p:cNvSpPr>
            <a:spLocks noGrp="1"/>
          </p:cNvSpPr>
          <p:nvPr>
            <p:ph sz="half" idx="2"/>
          </p:nvPr>
        </p:nvSpPr>
        <p:spPr>
          <a:xfrm>
            <a:off x="839788" y="2071025"/>
            <a:ext cx="5157787" cy="41186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6172200" y="1108181"/>
            <a:ext cx="5183188" cy="8538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071025"/>
            <a:ext cx="5183188" cy="41186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Titel 9">
            <a:extLst>
              <a:ext uri="{FF2B5EF4-FFF2-40B4-BE49-F238E27FC236}">
                <a16:creationId xmlns:a16="http://schemas.microsoft.com/office/drawing/2014/main" id="{59BC721F-7225-4854-B1AB-3604509B5776}"/>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92373302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386178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B8CC190-6D53-42D9-BF1B-38754C9212EC}"/>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93087474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heading">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3932237" cy="987424"/>
          </a:xfrm>
        </p:spPr>
        <p:txBody>
          <a:bodyPr anchor="t"/>
          <a:lstStyle>
            <a:lvl1pPr>
              <a:defRPr sz="3200"/>
            </a:lvl1pPr>
          </a:lstStyle>
          <a:p>
            <a:r>
              <a:rPr lang="de-DE" dirty="0"/>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995363"/>
            <a:ext cx="3932237" cy="48736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58298537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Figure with heading">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3932237" cy="987425"/>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19168549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3123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3538F2B-CCE4-4CB5-9CCA-FDCC4CD7AEBA}"/>
              </a:ext>
            </a:extLst>
          </p:cNvPr>
          <p:cNvSpPr/>
          <p:nvPr userDrawn="1"/>
        </p:nvSpPr>
        <p:spPr>
          <a:xfrm>
            <a:off x="0" y="-9077"/>
            <a:ext cx="12192000" cy="981075"/>
          </a:xfrm>
          <a:prstGeom prst="rect">
            <a:avLst/>
          </a:prstGeom>
          <a:solidFill>
            <a:srgbClr val="194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schemeClr val="bg1"/>
              </a:solidFill>
            </a:endParaRPr>
          </a:p>
        </p:txBody>
      </p:sp>
      <p:sp>
        <p:nvSpPr>
          <p:cNvPr id="2" name="Title Placeholder 1"/>
          <p:cNvSpPr>
            <a:spLocks noGrp="1"/>
          </p:cNvSpPr>
          <p:nvPr>
            <p:ph type="title"/>
          </p:nvPr>
        </p:nvSpPr>
        <p:spPr>
          <a:xfrm>
            <a:off x="838200" y="-9077"/>
            <a:ext cx="8475358" cy="981077"/>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66283" y="1211126"/>
            <a:ext cx="11287693" cy="4965837"/>
          </a:xfrm>
          <a:prstGeom prst="rect">
            <a:avLst/>
          </a:prstGeom>
        </p:spPr>
        <p:txBody>
          <a:bodyPr vert="horz" lIns="91440" tIns="45720" rIns="91440" bIns="45720" rtlCol="0">
            <a:normAutofit/>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‹Nr.›</a:t>
            </a:fld>
            <a:endParaRPr lang="en-US"/>
          </a:p>
        </p:txBody>
      </p:sp>
      <p:pic>
        <p:nvPicPr>
          <p:cNvPr id="8" name="Picture 6">
            <a:extLst>
              <a:ext uri="{FF2B5EF4-FFF2-40B4-BE49-F238E27FC236}">
                <a16:creationId xmlns:a16="http://schemas.microsoft.com/office/drawing/2014/main" id="{4D1C2213-DBC5-4604-BD96-FDA893F7D54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9864620" y="0"/>
            <a:ext cx="2036858" cy="972000"/>
          </a:xfrm>
          <a:prstGeom prst="rect">
            <a:avLst/>
          </a:prstGeom>
          <a:noFill/>
          <a:ln w="9525">
            <a:noFill/>
            <a:round/>
            <a:headEnd/>
            <a:tailEnd/>
          </a:ln>
        </p:spPr>
      </p:pic>
    </p:spTree>
    <p:extLst>
      <p:ext uri="{BB962C8B-B14F-4D97-AF65-F5344CB8AC3E}">
        <p14:creationId xmlns:p14="http://schemas.microsoft.com/office/powerpoint/2010/main" val="1447153324"/>
      </p:ext>
    </p:extLst>
  </p:cSld>
  <p:clrMap bg1="lt1" tx1="dk1" bg2="lt2" tx2="dk2" accent1="accent1" accent2="accent2" accent3="accent3" accent4="accent4" accent5="accent5" accent6="accent6" hlink="hlink" folHlink="folHlink"/>
  <p:sldLayoutIdLst>
    <p:sldLayoutId id="2147483683" r:id="rId1"/>
    <p:sldLayoutId id="2147483673"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dt="0"/>
  <p:txStyles>
    <p:titleStyle>
      <a:lvl1pPr algn="l" defTabSz="914400" rtl="0" eaLnBrk="1" latinLnBrk="0" hangingPunct="1">
        <a:lnSpc>
          <a:spcPct val="90000"/>
        </a:lnSpc>
        <a:spcBef>
          <a:spcPct val="0"/>
        </a:spcBef>
        <a:buNone/>
        <a:defRPr sz="4400" b="0"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5EA1-3740-4104-90C7-7F7DFB096A93}"/>
              </a:ext>
            </a:extLst>
          </p:cNvPr>
          <p:cNvSpPr>
            <a:spLocks noGrp="1"/>
          </p:cNvSpPr>
          <p:nvPr>
            <p:ph type="ctrTitle"/>
          </p:nvPr>
        </p:nvSpPr>
        <p:spPr/>
        <p:txBody>
          <a:bodyPr>
            <a:normAutofit fontScale="90000"/>
          </a:bodyPr>
          <a:lstStyle/>
          <a:p>
            <a:r>
              <a:rPr lang="en-US" dirty="0"/>
              <a:t>Validation of ESA CCI+ Snow Products</a:t>
            </a:r>
            <a:br>
              <a:rPr lang="en-GB" dirty="0"/>
            </a:br>
            <a:endParaRPr lang="en-GB" dirty="0"/>
          </a:p>
        </p:txBody>
      </p:sp>
      <p:sp>
        <p:nvSpPr>
          <p:cNvPr id="3" name="Subtitle 2">
            <a:extLst>
              <a:ext uri="{FF2B5EF4-FFF2-40B4-BE49-F238E27FC236}">
                <a16:creationId xmlns:a16="http://schemas.microsoft.com/office/drawing/2014/main" id="{15C7F2AE-ED6E-4ABB-9E1D-55DFF1F520ED}"/>
              </a:ext>
            </a:extLst>
          </p:cNvPr>
          <p:cNvSpPr>
            <a:spLocks noGrp="1"/>
          </p:cNvSpPr>
          <p:nvPr>
            <p:ph type="subTitle" idx="1"/>
          </p:nvPr>
        </p:nvSpPr>
        <p:spPr>
          <a:xfrm>
            <a:off x="5990505" y="2569334"/>
            <a:ext cx="6042454" cy="1262131"/>
          </a:xfrm>
        </p:spPr>
        <p:txBody>
          <a:bodyPr>
            <a:normAutofit fontScale="77500" lnSpcReduction="20000"/>
          </a:bodyPr>
          <a:lstStyle/>
          <a:p>
            <a:r>
              <a:rPr lang="en-GB" u="sng" dirty="0"/>
              <a:t>Carlo Marin</a:t>
            </a:r>
            <a:r>
              <a:rPr lang="en-GB" dirty="0"/>
              <a:t>, Claudia Notarnicola, Sari Metsämäki,  Valentina Premier, Kathrin </a:t>
            </a:r>
            <a:r>
              <a:rPr lang="en-GB" dirty="0" err="1"/>
              <a:t>Nägeli</a:t>
            </a:r>
            <a:r>
              <a:rPr lang="en-GB" dirty="0"/>
              <a:t>, Arnt-Børre Salberg, Gabriele Schwaizer, Rune Solberg, Andreas </a:t>
            </a:r>
            <a:r>
              <a:rPr lang="en-GB" dirty="0" err="1"/>
              <a:t>Wiesmann</a:t>
            </a:r>
            <a:r>
              <a:rPr lang="en-GB" dirty="0"/>
              <a:t>, Stefan Wunderle, Thomas Nagler, Anna Marie Trofaier</a:t>
            </a:r>
          </a:p>
          <a:p>
            <a:r>
              <a:rPr lang="en-GB" dirty="0"/>
              <a:t>9</a:t>
            </a:r>
            <a:r>
              <a:rPr lang="en-GB" baseline="30000" dirty="0"/>
              <a:t>th</a:t>
            </a:r>
            <a:r>
              <a:rPr lang="en-GB" dirty="0"/>
              <a:t> </a:t>
            </a:r>
            <a:r>
              <a:rPr lang="en-GB" dirty="0" err="1"/>
              <a:t>EARSeL</a:t>
            </a:r>
            <a:r>
              <a:rPr lang="en-GB" dirty="0"/>
              <a:t> Workshop, Bern</a:t>
            </a:r>
          </a:p>
        </p:txBody>
      </p:sp>
      <p:sp>
        <p:nvSpPr>
          <p:cNvPr id="4" name="Subtitle 2">
            <a:extLst>
              <a:ext uri="{FF2B5EF4-FFF2-40B4-BE49-F238E27FC236}">
                <a16:creationId xmlns:a16="http://schemas.microsoft.com/office/drawing/2014/main" id="{34559A1B-7EF1-4909-B6FE-364E5327B02C}"/>
              </a:ext>
            </a:extLst>
          </p:cNvPr>
          <p:cNvSpPr txBox="1">
            <a:spLocks/>
          </p:cNvSpPr>
          <p:nvPr/>
        </p:nvSpPr>
        <p:spPr>
          <a:xfrm>
            <a:off x="7110120" y="3200400"/>
            <a:ext cx="5077779" cy="9813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GB" dirty="0">
              <a:solidFill>
                <a:schemeClr val="bg1"/>
              </a:solidFill>
            </a:endParaRPr>
          </a:p>
        </p:txBody>
      </p:sp>
    </p:spTree>
    <p:extLst>
      <p:ext uri="{BB962C8B-B14F-4D97-AF65-F5344CB8AC3E}">
        <p14:creationId xmlns:p14="http://schemas.microsoft.com/office/powerpoint/2010/main" val="57347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a:xfrm>
            <a:off x="3408006" y="2938461"/>
            <a:ext cx="5568043" cy="981077"/>
          </a:xfrm>
        </p:spPr>
        <p:txBody>
          <a:bodyPr>
            <a:noAutofit/>
          </a:bodyPr>
          <a:lstStyle/>
          <a:p>
            <a:pPr algn="ctr"/>
            <a:r>
              <a:rPr lang="en-GB" b="1" dirty="0">
                <a:solidFill>
                  <a:schemeClr val="accent1">
                    <a:lumMod val="75000"/>
                  </a:schemeClr>
                </a:solidFill>
              </a:rPr>
              <a:t>SWE Validation Protocol</a:t>
            </a:r>
          </a:p>
        </p:txBody>
      </p:sp>
    </p:spTree>
    <p:extLst>
      <p:ext uri="{BB962C8B-B14F-4D97-AF65-F5344CB8AC3E}">
        <p14:creationId xmlns:p14="http://schemas.microsoft.com/office/powerpoint/2010/main" val="367781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SWE Validation: in-situ validation</a:t>
            </a:r>
          </a:p>
        </p:txBody>
      </p:sp>
      <p:pic>
        <p:nvPicPr>
          <p:cNvPr id="6" name="Grafik 13">
            <a:extLst>
              <a:ext uri="{FF2B5EF4-FFF2-40B4-BE49-F238E27FC236}">
                <a16:creationId xmlns:a16="http://schemas.microsoft.com/office/drawing/2014/main" id="{625B89C2-6F6E-4119-AC03-6CC6449E4A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59536" y="1215407"/>
            <a:ext cx="6800009" cy="5097248"/>
          </a:xfrm>
          <a:prstGeom prst="rect">
            <a:avLst/>
          </a:prstGeom>
          <a:noFill/>
          <a:ln>
            <a:noFill/>
          </a:ln>
        </p:spPr>
      </p:pic>
    </p:spTree>
    <p:extLst>
      <p:ext uri="{BB962C8B-B14F-4D97-AF65-F5344CB8AC3E}">
        <p14:creationId xmlns:p14="http://schemas.microsoft.com/office/powerpoint/2010/main" val="107161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SWE Validation: </a:t>
            </a:r>
            <a:r>
              <a:rPr lang="en-GB" dirty="0" err="1"/>
              <a:t>intercomparison</a:t>
            </a:r>
            <a:endParaRPr lang="en-GB" dirty="0"/>
          </a:p>
        </p:txBody>
      </p:sp>
      <p:graphicFrame>
        <p:nvGraphicFramePr>
          <p:cNvPr id="7" name="Table 7">
            <a:extLst>
              <a:ext uri="{FF2B5EF4-FFF2-40B4-BE49-F238E27FC236}">
                <a16:creationId xmlns:a16="http://schemas.microsoft.com/office/drawing/2014/main" id="{38B1F80F-957F-4896-BC40-ABC77E8EE77E}"/>
              </a:ext>
            </a:extLst>
          </p:cNvPr>
          <p:cNvGraphicFramePr>
            <a:graphicFrameLocks noGrp="1"/>
          </p:cNvGraphicFramePr>
          <p:nvPr>
            <p:extLst>
              <p:ext uri="{D42A27DB-BD31-4B8C-83A1-F6EECF244321}">
                <p14:modId xmlns:p14="http://schemas.microsoft.com/office/powerpoint/2010/main" val="1794677199"/>
              </p:ext>
            </p:extLst>
          </p:nvPr>
        </p:nvGraphicFramePr>
        <p:xfrm>
          <a:off x="1775994" y="1809640"/>
          <a:ext cx="8640012" cy="2877774"/>
        </p:xfrm>
        <a:graphic>
          <a:graphicData uri="http://schemas.openxmlformats.org/drawingml/2006/table">
            <a:tbl>
              <a:tblPr firstRow="1" bandRow="1">
                <a:tableStyleId>{5C22544A-7EE6-4342-B048-85BDC9FD1C3A}</a:tableStyleId>
              </a:tblPr>
              <a:tblGrid>
                <a:gridCol w="2160003">
                  <a:extLst>
                    <a:ext uri="{9D8B030D-6E8A-4147-A177-3AD203B41FA5}">
                      <a16:colId xmlns:a16="http://schemas.microsoft.com/office/drawing/2014/main" val="2980657614"/>
                    </a:ext>
                  </a:extLst>
                </a:gridCol>
                <a:gridCol w="2160003">
                  <a:extLst>
                    <a:ext uri="{9D8B030D-6E8A-4147-A177-3AD203B41FA5}">
                      <a16:colId xmlns:a16="http://schemas.microsoft.com/office/drawing/2014/main" val="4058252304"/>
                    </a:ext>
                  </a:extLst>
                </a:gridCol>
                <a:gridCol w="2160003">
                  <a:extLst>
                    <a:ext uri="{9D8B030D-6E8A-4147-A177-3AD203B41FA5}">
                      <a16:colId xmlns:a16="http://schemas.microsoft.com/office/drawing/2014/main" val="3130078933"/>
                    </a:ext>
                  </a:extLst>
                </a:gridCol>
                <a:gridCol w="2160003">
                  <a:extLst>
                    <a:ext uri="{9D8B030D-6E8A-4147-A177-3AD203B41FA5}">
                      <a16:colId xmlns:a16="http://schemas.microsoft.com/office/drawing/2014/main" val="2219862019"/>
                    </a:ext>
                  </a:extLst>
                </a:gridCol>
              </a:tblGrid>
              <a:tr h="479629">
                <a:tc>
                  <a:txBody>
                    <a:bodyPr/>
                    <a:lstStyle/>
                    <a:p>
                      <a:pPr marL="0" marR="0" algn="ctr">
                        <a:lnSpc>
                          <a:spcPts val="1400"/>
                        </a:lnSpc>
                        <a:spcBef>
                          <a:spcPts val="400"/>
                        </a:spcBef>
                        <a:spcAft>
                          <a:spcPts val="400"/>
                        </a:spcAft>
                      </a:pPr>
                      <a:r>
                        <a:rPr lang="de-AT" sz="1600" b="1" i="1" dirty="0" err="1">
                          <a:solidFill>
                            <a:srgbClr val="FFFFFF"/>
                          </a:solidFill>
                          <a:effectLst/>
                          <a:latin typeface="+mn-lt"/>
                          <a:ea typeface="Times New Roman" panose="02020603050405020304" pitchFamily="18" charset="0"/>
                          <a:cs typeface="Times New Roman" panose="02020603050405020304" pitchFamily="18" charset="0"/>
                        </a:rPr>
                        <a:t>Product</a:t>
                      </a:r>
                      <a:r>
                        <a:rPr lang="de-AT" sz="1600" b="1" i="1" dirty="0">
                          <a:solidFill>
                            <a:srgbClr val="FFFFFF"/>
                          </a:solidFill>
                          <a:effectLst/>
                          <a:latin typeface="+mn-lt"/>
                          <a:ea typeface="Times New Roman" panose="02020603050405020304" pitchFamily="18" charset="0"/>
                          <a:cs typeface="Times New Roman" panose="02020603050405020304" pitchFamily="18" charset="0"/>
                        </a:rPr>
                        <a:t> Name</a:t>
                      </a:r>
                      <a:endParaRPr lang="en-US" sz="1600" b="1" i="1" dirty="0">
                        <a:solidFill>
                          <a:srgbClr val="FFFFFF"/>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400"/>
                        </a:spcBef>
                        <a:spcAft>
                          <a:spcPts val="400"/>
                        </a:spcAft>
                      </a:pPr>
                      <a:r>
                        <a:rPr lang="de-AT" sz="1600" b="1" i="1">
                          <a:solidFill>
                            <a:srgbClr val="FFFFFF"/>
                          </a:solidFill>
                          <a:effectLst/>
                          <a:latin typeface="+mn-lt"/>
                          <a:ea typeface="Times New Roman" panose="02020603050405020304" pitchFamily="18" charset="0"/>
                          <a:cs typeface="Times New Roman" panose="02020603050405020304" pitchFamily="18" charset="0"/>
                        </a:rPr>
                        <a:t>Meteorology</a:t>
                      </a:r>
                      <a:endParaRPr lang="en-US" sz="1600" b="1" i="1">
                        <a:solidFill>
                          <a:srgbClr val="FFFFFF"/>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400"/>
                        </a:spcBef>
                        <a:spcAft>
                          <a:spcPts val="400"/>
                        </a:spcAft>
                      </a:pPr>
                      <a:r>
                        <a:rPr lang="de-AT" sz="1600" b="1" i="1">
                          <a:solidFill>
                            <a:srgbClr val="FFFFFF"/>
                          </a:solidFill>
                          <a:effectLst/>
                          <a:latin typeface="+mn-lt"/>
                          <a:ea typeface="Times New Roman" panose="02020603050405020304" pitchFamily="18" charset="0"/>
                          <a:cs typeface="Times New Roman" panose="02020603050405020304" pitchFamily="18" charset="0"/>
                        </a:rPr>
                        <a:t>Time Period</a:t>
                      </a:r>
                      <a:endParaRPr lang="en-US" sz="1600" b="1" i="1">
                        <a:solidFill>
                          <a:srgbClr val="FFFFFF"/>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400"/>
                        </a:spcBef>
                        <a:spcAft>
                          <a:spcPts val="400"/>
                        </a:spcAft>
                      </a:pPr>
                      <a:r>
                        <a:rPr lang="de-AT" sz="1600" b="1" i="1">
                          <a:solidFill>
                            <a:srgbClr val="FFFFFF"/>
                          </a:solidFill>
                          <a:effectLst/>
                          <a:latin typeface="+mn-lt"/>
                          <a:ea typeface="Times New Roman" panose="02020603050405020304" pitchFamily="18" charset="0"/>
                          <a:cs typeface="Times New Roman" panose="02020603050405020304" pitchFamily="18" charset="0"/>
                        </a:rPr>
                        <a:t>Data Source</a:t>
                      </a:r>
                      <a:endParaRPr lang="en-US" sz="1600" b="1" i="1">
                        <a:solidFill>
                          <a:srgbClr val="FFFFFF"/>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4291870"/>
                  </a:ext>
                </a:extLst>
              </a:tr>
              <a:tr h="479629">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Crocus v8</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ERA-Interim</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1979-2018</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ECCC</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0639069"/>
                  </a:ext>
                </a:extLst>
              </a:tr>
              <a:tr h="479629">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Brown</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ERA-Interim</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1979-2018</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ECCC</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1416621"/>
                  </a:ext>
                </a:extLst>
              </a:tr>
              <a:tr h="479629">
                <a:tc>
                  <a:txBody>
                    <a:bodyPr/>
                    <a:lstStyle/>
                    <a:p>
                      <a:pPr marL="0" marR="0" algn="ctr">
                        <a:lnSpc>
                          <a:spcPts val="1400"/>
                        </a:lnSpc>
                        <a:spcBef>
                          <a:spcPts val="200"/>
                        </a:spcBef>
                        <a:spcAft>
                          <a:spcPts val="200"/>
                        </a:spcAft>
                      </a:pPr>
                      <a:r>
                        <a:rPr lang="de-AT" sz="1600" dirty="0">
                          <a:effectLst/>
                          <a:latin typeface="+mn-lt"/>
                          <a:ea typeface="Times New Roman" panose="02020603050405020304" pitchFamily="18" charset="0"/>
                          <a:cs typeface="Times New Roman" panose="02020603050405020304" pitchFamily="18" charset="0"/>
                        </a:rPr>
                        <a:t>MERRA2</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MERRA2</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1980--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GMAO, 2015</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337713"/>
                  </a:ext>
                </a:extLst>
              </a:tr>
              <a:tr h="479629">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ERA5</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ERA5</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1979--</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C3S, 2017</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568813"/>
                  </a:ext>
                </a:extLst>
              </a:tr>
              <a:tr h="479629">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GLDAS-2.1</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GDAS/GPCP</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a:effectLst/>
                          <a:latin typeface="+mn-lt"/>
                          <a:ea typeface="Times New Roman" panose="02020603050405020304" pitchFamily="18" charset="0"/>
                          <a:cs typeface="Times New Roman" panose="02020603050405020304" pitchFamily="18" charset="0"/>
                        </a:rPr>
                        <a:t>2010--</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400"/>
                        </a:lnSpc>
                        <a:spcBef>
                          <a:spcPts val="200"/>
                        </a:spcBef>
                        <a:spcAft>
                          <a:spcPts val="200"/>
                        </a:spcAft>
                      </a:pPr>
                      <a:r>
                        <a:rPr lang="de-AT" sz="1600" dirty="0" err="1">
                          <a:effectLst/>
                          <a:latin typeface="+mn-lt"/>
                          <a:ea typeface="Times New Roman" panose="02020603050405020304" pitchFamily="18" charset="0"/>
                          <a:cs typeface="Times New Roman" panose="02020603050405020304" pitchFamily="18" charset="0"/>
                        </a:rPr>
                        <a:t>Beaudoing</a:t>
                      </a:r>
                      <a:r>
                        <a:rPr lang="de-AT" sz="1600" dirty="0">
                          <a:effectLst/>
                          <a:latin typeface="+mn-lt"/>
                          <a:ea typeface="Times New Roman" panose="02020603050405020304" pitchFamily="18" charset="0"/>
                          <a:cs typeface="Times New Roman" panose="02020603050405020304" pitchFamily="18" charset="0"/>
                        </a:rPr>
                        <a:t>, 2016</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5726483"/>
                  </a:ext>
                </a:extLst>
              </a:tr>
            </a:tbl>
          </a:graphicData>
        </a:graphic>
      </p:graphicFrame>
      <p:sp>
        <p:nvSpPr>
          <p:cNvPr id="9" name="TextBox 6">
            <a:extLst>
              <a:ext uri="{FF2B5EF4-FFF2-40B4-BE49-F238E27FC236}">
                <a16:creationId xmlns:a16="http://schemas.microsoft.com/office/drawing/2014/main" id="{FC2105B7-EF55-46A3-865E-51F7551BD1FF}"/>
              </a:ext>
            </a:extLst>
          </p:cNvPr>
          <p:cNvSpPr txBox="1"/>
          <p:nvPr/>
        </p:nvSpPr>
        <p:spPr>
          <a:xfrm>
            <a:off x="731143" y="5201888"/>
            <a:ext cx="1104253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Bef>
                <a:spcPts val="600"/>
              </a:spcBef>
            </a:pPr>
            <a:r>
              <a:rPr lang="en-GB" sz="2400" b="1" dirty="0"/>
              <a:t>Agreement between the </a:t>
            </a:r>
            <a:r>
              <a:rPr lang="en-GB" sz="2400" b="1" i="1" dirty="0" err="1"/>
              <a:t>snow_cci</a:t>
            </a:r>
            <a:r>
              <a:rPr lang="en-GB" sz="2400" b="1" i="1" dirty="0"/>
              <a:t> </a:t>
            </a:r>
            <a:r>
              <a:rPr lang="en-GB" sz="2400" b="1" dirty="0"/>
              <a:t>products and LSM products </a:t>
            </a:r>
            <a:r>
              <a:rPr lang="en-GB" sz="2400" dirty="0"/>
              <a:t>is assessed using metrics of </a:t>
            </a:r>
            <a:r>
              <a:rPr lang="en-GB" sz="2400" b="1" dirty="0"/>
              <a:t>bias, RMSE and correlation</a:t>
            </a:r>
            <a:r>
              <a:rPr lang="en-GB" sz="2400" dirty="0"/>
              <a:t>. </a:t>
            </a:r>
            <a:endParaRPr lang="en-US" sz="2400" dirty="0"/>
          </a:p>
        </p:txBody>
      </p:sp>
    </p:spTree>
    <p:extLst>
      <p:ext uri="{BB962C8B-B14F-4D97-AF65-F5344CB8AC3E}">
        <p14:creationId xmlns:p14="http://schemas.microsoft.com/office/powerpoint/2010/main" val="174482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a:xfrm>
            <a:off x="3408006" y="2938461"/>
            <a:ext cx="5568043" cy="981077"/>
          </a:xfrm>
        </p:spPr>
        <p:txBody>
          <a:bodyPr>
            <a:noAutofit/>
          </a:bodyPr>
          <a:lstStyle/>
          <a:p>
            <a:pPr algn="ctr"/>
            <a:r>
              <a:rPr lang="en-GB" b="1" dirty="0">
                <a:solidFill>
                  <a:schemeClr val="accent1">
                    <a:lumMod val="75000"/>
                  </a:schemeClr>
                </a:solidFill>
              </a:rPr>
              <a:t>SCF Validation Results</a:t>
            </a:r>
          </a:p>
        </p:txBody>
      </p:sp>
    </p:spTree>
    <p:extLst>
      <p:ext uri="{BB962C8B-B14F-4D97-AF65-F5344CB8AC3E}">
        <p14:creationId xmlns:p14="http://schemas.microsoft.com/office/powerpoint/2010/main" val="257152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in-situ</a:t>
            </a:r>
          </a:p>
        </p:txBody>
      </p:sp>
      <p:sp>
        <p:nvSpPr>
          <p:cNvPr id="4" name="Rectangle 2">
            <a:extLst>
              <a:ext uri="{FF2B5EF4-FFF2-40B4-BE49-F238E27FC236}">
                <a16:creationId xmlns:a16="http://schemas.microsoft.com/office/drawing/2014/main" id="{128F8F72-9A60-47EF-B425-E46BAB316294}"/>
              </a:ext>
            </a:extLst>
          </p:cNvPr>
          <p:cNvSpPr>
            <a:spLocks noChangeArrowheads="1"/>
          </p:cNvSpPr>
          <p:nvPr/>
        </p:nvSpPr>
        <p:spPr bwMode="auto">
          <a:xfrm>
            <a:off x="466726" y="1120955"/>
            <a:ext cx="112871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Statistics obtained by considering 419 </a:t>
            </a:r>
            <a:r>
              <a:rPr kumimoji="0" lang="en-GB" altLang="en-US" sz="2400" b="1"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MODIS</a:t>
            </a: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available and 2M of in-situ measurements for the different combination of thresholds. </a:t>
            </a:r>
            <a:endParaRPr lang="en-GB" altLang="en-US" sz="2400" dirty="0">
              <a:solidFill>
                <a:srgbClr val="000000"/>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5B6C314-2647-420F-8EB9-0A99B619044E}"/>
              </a:ext>
            </a:extLst>
          </p:cNvPr>
          <p:cNvSpPr/>
          <p:nvPr/>
        </p:nvSpPr>
        <p:spPr>
          <a:xfrm>
            <a:off x="5512670" y="2113856"/>
            <a:ext cx="1636923"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binary metrics. </a:t>
            </a:r>
            <a:endParaRPr lang="en-GB" dirty="0"/>
          </a:p>
        </p:txBody>
      </p:sp>
      <p:sp>
        <p:nvSpPr>
          <p:cNvPr id="6" name="Rectangle 5">
            <a:extLst>
              <a:ext uri="{FF2B5EF4-FFF2-40B4-BE49-F238E27FC236}">
                <a16:creationId xmlns:a16="http://schemas.microsoft.com/office/drawing/2014/main" id="{D48A22C8-7A0C-4FFD-B774-14902573D3A1}"/>
              </a:ext>
            </a:extLst>
          </p:cNvPr>
          <p:cNvSpPr/>
          <p:nvPr/>
        </p:nvSpPr>
        <p:spPr>
          <a:xfrm>
            <a:off x="5343553" y="4486843"/>
            <a:ext cx="1975156"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contingency matrix</a:t>
            </a:r>
            <a:endParaRPr lang="en-GB" dirty="0"/>
          </a:p>
        </p:txBody>
      </p:sp>
      <p:graphicFrame>
        <p:nvGraphicFramePr>
          <p:cNvPr id="7" name="Table 6">
            <a:extLst>
              <a:ext uri="{FF2B5EF4-FFF2-40B4-BE49-F238E27FC236}">
                <a16:creationId xmlns:a16="http://schemas.microsoft.com/office/drawing/2014/main" id="{222E8C40-DB20-451B-91BE-37EC1451495E}"/>
              </a:ext>
            </a:extLst>
          </p:cNvPr>
          <p:cNvGraphicFramePr>
            <a:graphicFrameLocks noGrp="1"/>
          </p:cNvGraphicFramePr>
          <p:nvPr>
            <p:extLst>
              <p:ext uri="{D42A27DB-BD31-4B8C-83A1-F6EECF244321}">
                <p14:modId xmlns:p14="http://schemas.microsoft.com/office/powerpoint/2010/main" val="535744890"/>
              </p:ext>
            </p:extLst>
          </p:nvPr>
        </p:nvGraphicFramePr>
        <p:xfrm>
          <a:off x="466726" y="2723015"/>
          <a:ext cx="11287123" cy="1524000"/>
        </p:xfrm>
        <a:graphic>
          <a:graphicData uri="http://schemas.openxmlformats.org/drawingml/2006/table">
            <a:tbl>
              <a:tblPr firstRow="1" firstCol="1" bandRow="1"/>
              <a:tblGrid>
                <a:gridCol w="2803722">
                  <a:extLst>
                    <a:ext uri="{9D8B030D-6E8A-4147-A177-3AD203B41FA5}">
                      <a16:colId xmlns:a16="http://schemas.microsoft.com/office/drawing/2014/main" val="1770956078"/>
                    </a:ext>
                  </a:extLst>
                </a:gridCol>
                <a:gridCol w="1415405">
                  <a:extLst>
                    <a:ext uri="{9D8B030D-6E8A-4147-A177-3AD203B41FA5}">
                      <a16:colId xmlns:a16="http://schemas.microsoft.com/office/drawing/2014/main" val="3696875468"/>
                    </a:ext>
                  </a:extLst>
                </a:gridCol>
                <a:gridCol w="1415405">
                  <a:extLst>
                    <a:ext uri="{9D8B030D-6E8A-4147-A177-3AD203B41FA5}">
                      <a16:colId xmlns:a16="http://schemas.microsoft.com/office/drawing/2014/main" val="1961505851"/>
                    </a:ext>
                  </a:extLst>
                </a:gridCol>
                <a:gridCol w="1415405">
                  <a:extLst>
                    <a:ext uri="{9D8B030D-6E8A-4147-A177-3AD203B41FA5}">
                      <a16:colId xmlns:a16="http://schemas.microsoft.com/office/drawing/2014/main" val="1873738890"/>
                    </a:ext>
                  </a:extLst>
                </a:gridCol>
                <a:gridCol w="1415405">
                  <a:extLst>
                    <a:ext uri="{9D8B030D-6E8A-4147-A177-3AD203B41FA5}">
                      <a16:colId xmlns:a16="http://schemas.microsoft.com/office/drawing/2014/main" val="1858284913"/>
                    </a:ext>
                  </a:extLst>
                </a:gridCol>
                <a:gridCol w="1415405">
                  <a:extLst>
                    <a:ext uri="{9D8B030D-6E8A-4147-A177-3AD203B41FA5}">
                      <a16:colId xmlns:a16="http://schemas.microsoft.com/office/drawing/2014/main" val="2799741428"/>
                    </a:ext>
                  </a:extLst>
                </a:gridCol>
                <a:gridCol w="1406376">
                  <a:extLst>
                    <a:ext uri="{9D8B030D-6E8A-4147-A177-3AD203B41FA5}">
                      <a16:colId xmlns:a16="http://schemas.microsoft.com/office/drawing/2014/main" val="3469024049"/>
                    </a:ext>
                  </a:extLst>
                </a:gridCol>
              </a:tblGrid>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 threshold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1334863"/>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SCF threshold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275178"/>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E5E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1F1E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99EA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B6E0C3"/>
                    </a:solidFill>
                  </a:tcPr>
                </a:tc>
                <a:extLst>
                  <a:ext uri="{0D108BD9-81ED-4DB2-BD59-A6C34878D82A}">
                    <a16:rowId xmlns:a16="http://schemas.microsoft.com/office/drawing/2014/main" val="2524515257"/>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Precision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A0D7B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5F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CBE8D5"/>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E80"/>
                    </a:solidFill>
                  </a:tcPr>
                </a:tc>
                <a:extLst>
                  <a:ext uri="{0D108BD9-81ED-4DB2-BD59-A6C34878D82A}">
                    <a16:rowId xmlns:a16="http://schemas.microsoft.com/office/drawing/2014/main" val="2393969014"/>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False Alarm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B6DFC3"/>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CF3F6"/>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7E0C3"/>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A989B"/>
                    </a:solidFill>
                  </a:tcPr>
                </a:tc>
                <a:extLst>
                  <a:ext uri="{0D108BD9-81ED-4DB2-BD59-A6C34878D82A}">
                    <a16:rowId xmlns:a16="http://schemas.microsoft.com/office/drawing/2014/main" val="1512567"/>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Hit Rate (Accuracy)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FC385"/>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DF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CDE9D6"/>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9AEB0"/>
                    </a:solidFill>
                  </a:tcPr>
                </a:tc>
                <a:extLst>
                  <a:ext uri="{0D108BD9-81ED-4DB2-BD59-A6C34878D82A}">
                    <a16:rowId xmlns:a16="http://schemas.microsoft.com/office/drawing/2014/main" val="4270995582"/>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Critical Success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4F7"/>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CC283"/>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E9F5EF"/>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B7D"/>
                    </a:solidFill>
                  </a:tcPr>
                </a:tc>
                <a:extLst>
                  <a:ext uri="{0D108BD9-81ED-4DB2-BD59-A6C34878D82A}">
                    <a16:rowId xmlns:a16="http://schemas.microsoft.com/office/drawing/2014/main" val="3003744512"/>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5F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CC283"/>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E8F4EE"/>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C7E"/>
                    </a:solidFill>
                  </a:tcPr>
                </a:tc>
                <a:extLst>
                  <a:ext uri="{0D108BD9-81ED-4DB2-BD59-A6C34878D82A}">
                    <a16:rowId xmlns:a16="http://schemas.microsoft.com/office/drawing/2014/main" val="3124738596"/>
                  </a:ext>
                </a:extLst>
              </a:tr>
            </a:tbl>
          </a:graphicData>
        </a:graphic>
      </p:graphicFrame>
      <p:graphicFrame>
        <p:nvGraphicFramePr>
          <p:cNvPr id="8" name="Table 7">
            <a:extLst>
              <a:ext uri="{FF2B5EF4-FFF2-40B4-BE49-F238E27FC236}">
                <a16:creationId xmlns:a16="http://schemas.microsoft.com/office/drawing/2014/main" id="{1B539764-1B88-449F-BD98-47B0AA9540BB}"/>
              </a:ext>
            </a:extLst>
          </p:cNvPr>
          <p:cNvGraphicFramePr>
            <a:graphicFrameLocks noGrp="1"/>
          </p:cNvGraphicFramePr>
          <p:nvPr>
            <p:extLst>
              <p:ext uri="{D42A27DB-BD31-4B8C-83A1-F6EECF244321}">
                <p14:modId xmlns:p14="http://schemas.microsoft.com/office/powerpoint/2010/main" val="293724539"/>
              </p:ext>
            </p:extLst>
          </p:nvPr>
        </p:nvGraphicFramePr>
        <p:xfrm>
          <a:off x="466726" y="5192196"/>
          <a:ext cx="11287123" cy="1131697"/>
        </p:xfrm>
        <a:graphic>
          <a:graphicData uri="http://schemas.openxmlformats.org/drawingml/2006/table">
            <a:tbl>
              <a:tblPr firstRow="1" firstCol="1" bandRow="1"/>
              <a:tblGrid>
                <a:gridCol w="792673">
                  <a:extLst>
                    <a:ext uri="{9D8B030D-6E8A-4147-A177-3AD203B41FA5}">
                      <a16:colId xmlns:a16="http://schemas.microsoft.com/office/drawing/2014/main" val="2908070784"/>
                    </a:ext>
                  </a:extLst>
                </a:gridCol>
                <a:gridCol w="873973">
                  <a:extLst>
                    <a:ext uri="{9D8B030D-6E8A-4147-A177-3AD203B41FA5}">
                      <a16:colId xmlns:a16="http://schemas.microsoft.com/office/drawing/2014/main" val="1282112224"/>
                    </a:ext>
                  </a:extLst>
                </a:gridCol>
                <a:gridCol w="876231">
                  <a:extLst>
                    <a:ext uri="{9D8B030D-6E8A-4147-A177-3AD203B41FA5}">
                      <a16:colId xmlns:a16="http://schemas.microsoft.com/office/drawing/2014/main" val="1750169198"/>
                    </a:ext>
                  </a:extLst>
                </a:gridCol>
                <a:gridCol w="873973">
                  <a:extLst>
                    <a:ext uri="{9D8B030D-6E8A-4147-A177-3AD203B41FA5}">
                      <a16:colId xmlns:a16="http://schemas.microsoft.com/office/drawing/2014/main" val="544822891"/>
                    </a:ext>
                  </a:extLst>
                </a:gridCol>
                <a:gridCol w="876231">
                  <a:extLst>
                    <a:ext uri="{9D8B030D-6E8A-4147-A177-3AD203B41FA5}">
                      <a16:colId xmlns:a16="http://schemas.microsoft.com/office/drawing/2014/main" val="3431601918"/>
                    </a:ext>
                  </a:extLst>
                </a:gridCol>
                <a:gridCol w="873973">
                  <a:extLst>
                    <a:ext uri="{9D8B030D-6E8A-4147-A177-3AD203B41FA5}">
                      <a16:colId xmlns:a16="http://schemas.microsoft.com/office/drawing/2014/main" val="3920628899"/>
                    </a:ext>
                  </a:extLst>
                </a:gridCol>
                <a:gridCol w="876231">
                  <a:extLst>
                    <a:ext uri="{9D8B030D-6E8A-4147-A177-3AD203B41FA5}">
                      <a16:colId xmlns:a16="http://schemas.microsoft.com/office/drawing/2014/main" val="3302395284"/>
                    </a:ext>
                  </a:extLst>
                </a:gridCol>
                <a:gridCol w="873973">
                  <a:extLst>
                    <a:ext uri="{9D8B030D-6E8A-4147-A177-3AD203B41FA5}">
                      <a16:colId xmlns:a16="http://schemas.microsoft.com/office/drawing/2014/main" val="1668018489"/>
                    </a:ext>
                  </a:extLst>
                </a:gridCol>
                <a:gridCol w="876231">
                  <a:extLst>
                    <a:ext uri="{9D8B030D-6E8A-4147-A177-3AD203B41FA5}">
                      <a16:colId xmlns:a16="http://schemas.microsoft.com/office/drawing/2014/main" val="2841734965"/>
                    </a:ext>
                  </a:extLst>
                </a:gridCol>
                <a:gridCol w="873973">
                  <a:extLst>
                    <a:ext uri="{9D8B030D-6E8A-4147-A177-3AD203B41FA5}">
                      <a16:colId xmlns:a16="http://schemas.microsoft.com/office/drawing/2014/main" val="3922350757"/>
                    </a:ext>
                  </a:extLst>
                </a:gridCol>
                <a:gridCol w="876231">
                  <a:extLst>
                    <a:ext uri="{9D8B030D-6E8A-4147-A177-3AD203B41FA5}">
                      <a16:colId xmlns:a16="http://schemas.microsoft.com/office/drawing/2014/main" val="3689640487"/>
                    </a:ext>
                  </a:extLst>
                </a:gridCol>
                <a:gridCol w="873973">
                  <a:extLst>
                    <a:ext uri="{9D8B030D-6E8A-4147-A177-3AD203B41FA5}">
                      <a16:colId xmlns:a16="http://schemas.microsoft.com/office/drawing/2014/main" val="3137560444"/>
                    </a:ext>
                  </a:extLst>
                </a:gridCol>
                <a:gridCol w="869457">
                  <a:extLst>
                    <a:ext uri="{9D8B030D-6E8A-4147-A177-3AD203B41FA5}">
                      <a16:colId xmlns:a16="http://schemas.microsoft.com/office/drawing/2014/main" val="3167455639"/>
                    </a:ext>
                  </a:extLst>
                </a:gridCol>
              </a:tblGrid>
              <a:tr h="311785">
                <a:tc>
                  <a:txBody>
                    <a:bodyPr/>
                    <a:lstStyle/>
                    <a:p>
                      <a:pPr marL="0" marR="0" algn="ctr">
                        <a:lnSpc>
                          <a:spcPts val="1800"/>
                        </a:lnSpc>
                        <a:spcBef>
                          <a:spcPts val="600"/>
                        </a:spcBef>
                        <a:spcAft>
                          <a:spcPts val="6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TSD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extLst>
                  <a:ext uri="{0D108BD9-81ED-4DB2-BD59-A6C34878D82A}">
                    <a16:rowId xmlns:a16="http://schemas.microsoft.com/office/drawing/2014/main" val="1977255038"/>
                  </a:ext>
                </a:extLst>
              </a:tr>
              <a:tr h="0">
                <a:tc>
                  <a:txBody>
                    <a:bodyPr/>
                    <a:lstStyle/>
                    <a:p>
                      <a:pPr marL="0" marR="0" algn="ctr">
                        <a:lnSpc>
                          <a:spcPts val="1800"/>
                        </a:lnSpc>
                        <a:spcBef>
                          <a:spcPts val="600"/>
                        </a:spcBef>
                        <a:spcAft>
                          <a:spcPts val="6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TSCF</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206698503"/>
                  </a:ext>
                </a:extLst>
              </a:tr>
              <a:tr h="0">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950759"/>
                  </a:ext>
                </a:extLst>
              </a:tr>
              <a:tr h="0">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84.60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E5E8"/>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6E9"/>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1F1E8"/>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0F0E7"/>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79.96</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99EA0"/>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9FA1"/>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94.17</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89.78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6E0C3"/>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5DFC2"/>
                    </a:solidFill>
                  </a:tcPr>
                </a:tc>
                <a:extLst>
                  <a:ext uri="{0D108BD9-81ED-4DB2-BD59-A6C34878D82A}">
                    <a16:rowId xmlns:a16="http://schemas.microsoft.com/office/drawing/2014/main" val="255634449"/>
                  </a:ext>
                </a:extLst>
              </a:tr>
              <a:tr h="0">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0.46</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B6DFC3"/>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99.54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B7E0C4"/>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99.72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CF3F6"/>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99.26</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BF2F5"/>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0.46</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B7E0C3"/>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99.54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B8E1C4"/>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A989B"/>
                    </a:solidFill>
                  </a:tcPr>
                </a:tc>
                <a:tc>
                  <a:txBody>
                    <a:bodyPr/>
                    <a:lstStyle/>
                    <a:p>
                      <a:pPr marL="0" marR="0" algn="ctr">
                        <a:lnSpc>
                          <a:spcPts val="1800"/>
                        </a:lnSpc>
                        <a:spcBef>
                          <a:spcPts val="600"/>
                        </a:spcBef>
                        <a:spcAft>
                          <a:spcPts val="6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97.93</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9979A"/>
                    </a:solidFill>
                  </a:tcPr>
                </a:tc>
                <a:extLst>
                  <a:ext uri="{0D108BD9-81ED-4DB2-BD59-A6C34878D82A}">
                    <a16:rowId xmlns:a16="http://schemas.microsoft.com/office/drawing/2014/main" val="468515317"/>
                  </a:ext>
                </a:extLst>
              </a:tr>
            </a:tbl>
          </a:graphicData>
        </a:graphic>
      </p:graphicFrame>
    </p:spTree>
    <p:extLst>
      <p:ext uri="{BB962C8B-B14F-4D97-AF65-F5344CB8AC3E}">
        <p14:creationId xmlns:p14="http://schemas.microsoft.com/office/powerpoint/2010/main" val="177857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in-situ</a:t>
            </a:r>
          </a:p>
        </p:txBody>
      </p:sp>
      <p:sp>
        <p:nvSpPr>
          <p:cNvPr id="4" name="Rectangle 2">
            <a:extLst>
              <a:ext uri="{FF2B5EF4-FFF2-40B4-BE49-F238E27FC236}">
                <a16:creationId xmlns:a16="http://schemas.microsoft.com/office/drawing/2014/main" id="{128F8F72-9A60-47EF-B425-E46BAB316294}"/>
              </a:ext>
            </a:extLst>
          </p:cNvPr>
          <p:cNvSpPr>
            <a:spLocks noChangeArrowheads="1"/>
          </p:cNvSpPr>
          <p:nvPr/>
        </p:nvSpPr>
        <p:spPr bwMode="auto">
          <a:xfrm>
            <a:off x="466726" y="1120955"/>
            <a:ext cx="112871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Statistics obtained by considering </a:t>
            </a:r>
            <a:r>
              <a:rPr lang="en-GB" altLang="en-US" sz="2400" dirty="0">
                <a:solidFill>
                  <a:srgbClr val="000000"/>
                </a:solidFill>
                <a:ea typeface="Calibri" panose="020F0502020204030204" pitchFamily="34" charset="0"/>
                <a:cs typeface="Times New Roman" panose="02020603050405020304" pitchFamily="18" charset="0"/>
              </a:rPr>
              <a:t>810 </a:t>
            </a:r>
            <a:r>
              <a:rPr lang="en-GB" altLang="en-US" sz="2400" b="1" dirty="0">
                <a:solidFill>
                  <a:srgbClr val="000000"/>
                </a:solidFill>
                <a:ea typeface="Calibri" panose="020F0502020204030204" pitchFamily="34" charset="0"/>
                <a:cs typeface="Times New Roman" panose="02020603050405020304" pitchFamily="18" charset="0"/>
              </a:rPr>
              <a:t>AVHRR</a:t>
            </a:r>
            <a:r>
              <a:rPr lang="en-GB" altLang="en-US" sz="2400" dirty="0">
                <a:solidFill>
                  <a:srgbClr val="000000"/>
                </a:solidFill>
                <a:ea typeface="Calibri" panose="020F0502020204030204" pitchFamily="34" charset="0"/>
                <a:cs typeface="Times New Roman" panose="02020603050405020304" pitchFamily="18" charset="0"/>
              </a:rPr>
              <a:t> available and 3.8M of in-situ measurements for </a:t>
            </a: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the different combination of thresholds. </a:t>
            </a:r>
            <a:endParaRPr lang="en-GB" altLang="en-US" sz="2400" dirty="0">
              <a:solidFill>
                <a:srgbClr val="000000"/>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5B6C314-2647-420F-8EB9-0A99B619044E}"/>
              </a:ext>
            </a:extLst>
          </p:cNvPr>
          <p:cNvSpPr/>
          <p:nvPr/>
        </p:nvSpPr>
        <p:spPr>
          <a:xfrm>
            <a:off x="5512670" y="2113856"/>
            <a:ext cx="1636923"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binary metrics. </a:t>
            </a:r>
            <a:endParaRPr lang="en-GB" dirty="0"/>
          </a:p>
        </p:txBody>
      </p:sp>
      <p:sp>
        <p:nvSpPr>
          <p:cNvPr id="6" name="Rectangle 5">
            <a:extLst>
              <a:ext uri="{FF2B5EF4-FFF2-40B4-BE49-F238E27FC236}">
                <a16:creationId xmlns:a16="http://schemas.microsoft.com/office/drawing/2014/main" id="{D48A22C8-7A0C-4FFD-B774-14902573D3A1}"/>
              </a:ext>
            </a:extLst>
          </p:cNvPr>
          <p:cNvSpPr/>
          <p:nvPr/>
        </p:nvSpPr>
        <p:spPr>
          <a:xfrm>
            <a:off x="5343553" y="4486843"/>
            <a:ext cx="1975156"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contingency matrix</a:t>
            </a:r>
            <a:endParaRPr lang="en-GB" dirty="0"/>
          </a:p>
        </p:txBody>
      </p:sp>
      <p:graphicFrame>
        <p:nvGraphicFramePr>
          <p:cNvPr id="9" name="Table 8">
            <a:extLst>
              <a:ext uri="{FF2B5EF4-FFF2-40B4-BE49-F238E27FC236}">
                <a16:creationId xmlns:a16="http://schemas.microsoft.com/office/drawing/2014/main" id="{872C2E15-4762-4F2F-AA23-9720416487A5}"/>
              </a:ext>
            </a:extLst>
          </p:cNvPr>
          <p:cNvGraphicFramePr>
            <a:graphicFrameLocks noGrp="1"/>
          </p:cNvGraphicFramePr>
          <p:nvPr>
            <p:extLst>
              <p:ext uri="{D42A27DB-BD31-4B8C-83A1-F6EECF244321}">
                <p14:modId xmlns:p14="http://schemas.microsoft.com/office/powerpoint/2010/main" val="1789750884"/>
              </p:ext>
            </p:extLst>
          </p:nvPr>
        </p:nvGraphicFramePr>
        <p:xfrm>
          <a:off x="466726" y="2709438"/>
          <a:ext cx="11287123" cy="1524000"/>
        </p:xfrm>
        <a:graphic>
          <a:graphicData uri="http://schemas.openxmlformats.org/drawingml/2006/table">
            <a:tbl>
              <a:tblPr firstRow="1" firstCol="1" bandRow="1"/>
              <a:tblGrid>
                <a:gridCol w="2803722">
                  <a:extLst>
                    <a:ext uri="{9D8B030D-6E8A-4147-A177-3AD203B41FA5}">
                      <a16:colId xmlns:a16="http://schemas.microsoft.com/office/drawing/2014/main" val="525291420"/>
                    </a:ext>
                  </a:extLst>
                </a:gridCol>
                <a:gridCol w="1415405">
                  <a:extLst>
                    <a:ext uri="{9D8B030D-6E8A-4147-A177-3AD203B41FA5}">
                      <a16:colId xmlns:a16="http://schemas.microsoft.com/office/drawing/2014/main" val="3807235089"/>
                    </a:ext>
                  </a:extLst>
                </a:gridCol>
                <a:gridCol w="1415405">
                  <a:extLst>
                    <a:ext uri="{9D8B030D-6E8A-4147-A177-3AD203B41FA5}">
                      <a16:colId xmlns:a16="http://schemas.microsoft.com/office/drawing/2014/main" val="1594555646"/>
                    </a:ext>
                  </a:extLst>
                </a:gridCol>
                <a:gridCol w="1415405">
                  <a:extLst>
                    <a:ext uri="{9D8B030D-6E8A-4147-A177-3AD203B41FA5}">
                      <a16:colId xmlns:a16="http://schemas.microsoft.com/office/drawing/2014/main" val="2528234982"/>
                    </a:ext>
                  </a:extLst>
                </a:gridCol>
                <a:gridCol w="1415405">
                  <a:extLst>
                    <a:ext uri="{9D8B030D-6E8A-4147-A177-3AD203B41FA5}">
                      <a16:colId xmlns:a16="http://schemas.microsoft.com/office/drawing/2014/main" val="919471320"/>
                    </a:ext>
                  </a:extLst>
                </a:gridCol>
                <a:gridCol w="1415405">
                  <a:extLst>
                    <a:ext uri="{9D8B030D-6E8A-4147-A177-3AD203B41FA5}">
                      <a16:colId xmlns:a16="http://schemas.microsoft.com/office/drawing/2014/main" val="2028693964"/>
                    </a:ext>
                  </a:extLst>
                </a:gridCol>
                <a:gridCol w="1406376">
                  <a:extLst>
                    <a:ext uri="{9D8B030D-6E8A-4147-A177-3AD203B41FA5}">
                      <a16:colId xmlns:a16="http://schemas.microsoft.com/office/drawing/2014/main" val="1377431460"/>
                    </a:ext>
                  </a:extLst>
                </a:gridCol>
              </a:tblGrid>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 threshold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5358077"/>
                  </a:ext>
                </a:extLst>
              </a:tr>
              <a:tr h="190500">
                <a:tc>
                  <a:txBody>
                    <a:bodyPr/>
                    <a:lstStyle/>
                    <a:p>
                      <a:pPr marL="0" marR="0">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SCF threshold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894200"/>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EDF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9F5EF"/>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99092"/>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E6CF"/>
                    </a:solidFill>
                  </a:tcPr>
                </a:tc>
                <a:extLst>
                  <a:ext uri="{0D108BD9-81ED-4DB2-BD59-A6C34878D82A}">
                    <a16:rowId xmlns:a16="http://schemas.microsoft.com/office/drawing/2014/main" val="3763192854"/>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Precision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B3DFC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5F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CFEAD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87274"/>
                    </a:solidFill>
                  </a:tcPr>
                </a:tc>
                <a:extLst>
                  <a:ext uri="{0D108BD9-81ED-4DB2-BD59-A6C34878D82A}">
                    <a16:rowId xmlns:a16="http://schemas.microsoft.com/office/drawing/2014/main" val="1573080287"/>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False Alarm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7E6D1"/>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CF4F7"/>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2DEBF"/>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A9193"/>
                    </a:solidFill>
                  </a:tcPr>
                </a:tc>
                <a:extLst>
                  <a:ext uri="{0D108BD9-81ED-4DB2-BD59-A6C34878D82A}">
                    <a16:rowId xmlns:a16="http://schemas.microsoft.com/office/drawing/2014/main" val="2459543966"/>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Hit Rate (Accuracy)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81CB95"/>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7FA"/>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BE2C7"/>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99396"/>
                    </a:solidFill>
                  </a:tcPr>
                </a:tc>
                <a:extLst>
                  <a:ext uri="{0D108BD9-81ED-4DB2-BD59-A6C34878D82A}">
                    <a16:rowId xmlns:a16="http://schemas.microsoft.com/office/drawing/2014/main" val="3068186383"/>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Critical Success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C0E4C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E8F4ED"/>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9FC"/>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87073"/>
                    </a:solidFill>
                  </a:tcPr>
                </a:tc>
                <a:extLst>
                  <a:ext uri="{0D108BD9-81ED-4DB2-BD59-A6C34878D82A}">
                    <a16:rowId xmlns:a16="http://schemas.microsoft.com/office/drawing/2014/main" val="2499773073"/>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FE4CA"/>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E7F4ED"/>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AFD"/>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87274"/>
                    </a:solidFill>
                  </a:tcPr>
                </a:tc>
                <a:extLst>
                  <a:ext uri="{0D108BD9-81ED-4DB2-BD59-A6C34878D82A}">
                    <a16:rowId xmlns:a16="http://schemas.microsoft.com/office/drawing/2014/main" val="2321236676"/>
                  </a:ext>
                </a:extLst>
              </a:tr>
            </a:tbl>
          </a:graphicData>
        </a:graphic>
      </p:graphicFrame>
      <p:graphicFrame>
        <p:nvGraphicFramePr>
          <p:cNvPr id="10" name="Table 9">
            <a:extLst>
              <a:ext uri="{FF2B5EF4-FFF2-40B4-BE49-F238E27FC236}">
                <a16:creationId xmlns:a16="http://schemas.microsoft.com/office/drawing/2014/main" id="{72B94109-F0F1-46FB-9679-54FCCF2803F6}"/>
              </a:ext>
            </a:extLst>
          </p:cNvPr>
          <p:cNvGraphicFramePr>
            <a:graphicFrameLocks noGrp="1"/>
          </p:cNvGraphicFramePr>
          <p:nvPr>
            <p:extLst>
              <p:ext uri="{D42A27DB-BD31-4B8C-83A1-F6EECF244321}">
                <p14:modId xmlns:p14="http://schemas.microsoft.com/office/powerpoint/2010/main" val="585804265"/>
              </p:ext>
            </p:extLst>
          </p:nvPr>
        </p:nvGraphicFramePr>
        <p:xfrm>
          <a:off x="466726" y="5305647"/>
          <a:ext cx="11287124" cy="1039510"/>
        </p:xfrm>
        <a:graphic>
          <a:graphicData uri="http://schemas.openxmlformats.org/drawingml/2006/table">
            <a:tbl>
              <a:tblPr firstRow="1" firstCol="1" bandRow="1"/>
              <a:tblGrid>
                <a:gridCol w="756237">
                  <a:extLst>
                    <a:ext uri="{9D8B030D-6E8A-4147-A177-3AD203B41FA5}">
                      <a16:colId xmlns:a16="http://schemas.microsoft.com/office/drawing/2014/main" val="2240985654"/>
                    </a:ext>
                  </a:extLst>
                </a:gridCol>
                <a:gridCol w="837505">
                  <a:extLst>
                    <a:ext uri="{9D8B030D-6E8A-4147-A177-3AD203B41FA5}">
                      <a16:colId xmlns:a16="http://schemas.microsoft.com/office/drawing/2014/main" val="3810266150"/>
                    </a:ext>
                  </a:extLst>
                </a:gridCol>
                <a:gridCol w="925543">
                  <a:extLst>
                    <a:ext uri="{9D8B030D-6E8A-4147-A177-3AD203B41FA5}">
                      <a16:colId xmlns:a16="http://schemas.microsoft.com/office/drawing/2014/main" val="929439691"/>
                    </a:ext>
                  </a:extLst>
                </a:gridCol>
                <a:gridCol w="837505">
                  <a:extLst>
                    <a:ext uri="{9D8B030D-6E8A-4147-A177-3AD203B41FA5}">
                      <a16:colId xmlns:a16="http://schemas.microsoft.com/office/drawing/2014/main" val="4188346311"/>
                    </a:ext>
                  </a:extLst>
                </a:gridCol>
                <a:gridCol w="927801">
                  <a:extLst>
                    <a:ext uri="{9D8B030D-6E8A-4147-A177-3AD203B41FA5}">
                      <a16:colId xmlns:a16="http://schemas.microsoft.com/office/drawing/2014/main" val="94404806"/>
                    </a:ext>
                  </a:extLst>
                </a:gridCol>
                <a:gridCol w="837505">
                  <a:extLst>
                    <a:ext uri="{9D8B030D-6E8A-4147-A177-3AD203B41FA5}">
                      <a16:colId xmlns:a16="http://schemas.microsoft.com/office/drawing/2014/main" val="1759284427"/>
                    </a:ext>
                  </a:extLst>
                </a:gridCol>
                <a:gridCol w="927801">
                  <a:extLst>
                    <a:ext uri="{9D8B030D-6E8A-4147-A177-3AD203B41FA5}">
                      <a16:colId xmlns:a16="http://schemas.microsoft.com/office/drawing/2014/main" val="4131837163"/>
                    </a:ext>
                  </a:extLst>
                </a:gridCol>
                <a:gridCol w="837505">
                  <a:extLst>
                    <a:ext uri="{9D8B030D-6E8A-4147-A177-3AD203B41FA5}">
                      <a16:colId xmlns:a16="http://schemas.microsoft.com/office/drawing/2014/main" val="2382849449"/>
                    </a:ext>
                  </a:extLst>
                </a:gridCol>
                <a:gridCol w="927801">
                  <a:extLst>
                    <a:ext uri="{9D8B030D-6E8A-4147-A177-3AD203B41FA5}">
                      <a16:colId xmlns:a16="http://schemas.microsoft.com/office/drawing/2014/main" val="78013537"/>
                    </a:ext>
                  </a:extLst>
                </a:gridCol>
                <a:gridCol w="837505">
                  <a:extLst>
                    <a:ext uri="{9D8B030D-6E8A-4147-A177-3AD203B41FA5}">
                      <a16:colId xmlns:a16="http://schemas.microsoft.com/office/drawing/2014/main" val="946994646"/>
                    </a:ext>
                  </a:extLst>
                </a:gridCol>
                <a:gridCol w="932317">
                  <a:extLst>
                    <a:ext uri="{9D8B030D-6E8A-4147-A177-3AD203B41FA5}">
                      <a16:colId xmlns:a16="http://schemas.microsoft.com/office/drawing/2014/main" val="3016003326"/>
                    </a:ext>
                  </a:extLst>
                </a:gridCol>
                <a:gridCol w="837505">
                  <a:extLst>
                    <a:ext uri="{9D8B030D-6E8A-4147-A177-3AD203B41FA5}">
                      <a16:colId xmlns:a16="http://schemas.microsoft.com/office/drawing/2014/main" val="2395048843"/>
                    </a:ext>
                  </a:extLst>
                </a:gridCol>
                <a:gridCol w="864594">
                  <a:extLst>
                    <a:ext uri="{9D8B030D-6E8A-4147-A177-3AD203B41FA5}">
                      <a16:colId xmlns:a16="http://schemas.microsoft.com/office/drawing/2014/main" val="1717347807"/>
                    </a:ext>
                  </a:extLst>
                </a:gridCol>
              </a:tblGrid>
              <a:tr h="207902">
                <a:tc>
                  <a:txBody>
                    <a:bodyPr/>
                    <a:lstStyle/>
                    <a:p>
                      <a:pPr marL="0" marR="0" algn="ctr">
                        <a:lnSpc>
                          <a:spcPts val="1800"/>
                        </a:lnSpc>
                        <a:spcBef>
                          <a:spcPts val="600"/>
                        </a:spcBef>
                        <a:spcAft>
                          <a:spcPts val="6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TSD</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extLst>
                  <a:ext uri="{0D108BD9-81ED-4DB2-BD59-A6C34878D82A}">
                    <a16:rowId xmlns:a16="http://schemas.microsoft.com/office/drawing/2014/main" val="1870656417"/>
                  </a:ext>
                </a:extLst>
              </a:tr>
              <a:tr h="207902">
                <a:tc>
                  <a:txBody>
                    <a:bodyPr/>
                    <a:lstStyle/>
                    <a:p>
                      <a:pPr marL="0" marR="0" algn="ctr">
                        <a:lnSpc>
                          <a:spcPts val="1800"/>
                        </a:lnSpc>
                        <a:spcBef>
                          <a:spcPts val="600"/>
                        </a:spcBef>
                        <a:spcAft>
                          <a:spcPts val="600"/>
                        </a:spcAft>
                      </a:pPr>
                      <a:r>
                        <a:rPr lang="en-GB"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TSCF</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0" marR="0" algn="ctr">
                        <a:lnSpc>
                          <a:spcPts val="1800"/>
                        </a:lnSpc>
                        <a:spcBef>
                          <a:spcPts val="600"/>
                        </a:spcBef>
                        <a:spcAft>
                          <a:spcPts val="6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078722811"/>
                  </a:ext>
                </a:extLst>
              </a:tr>
              <a:tr h="207902">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800"/>
                        </a:lnSpc>
                        <a:spcBef>
                          <a:spcPts val="600"/>
                        </a:spcBef>
                        <a:spcAft>
                          <a:spcPts val="600"/>
                        </a:spcAft>
                        <a:buClrTx/>
                        <a:buSzTx/>
                        <a:buFontTx/>
                        <a:buNone/>
                        <a:tabLst/>
                        <a:defRPr/>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997330"/>
                  </a:ext>
                </a:extLst>
              </a:tr>
              <a:tr h="207902">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EDF0"/>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11.37</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EF1"/>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83.96</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ctr">
                        <a:lnSpc>
                          <a:spcPts val="1800"/>
                        </a:lnSpc>
                        <a:spcBef>
                          <a:spcPts val="600"/>
                        </a:spcBef>
                        <a:spcAft>
                          <a:spcPts val="6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16.04</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89.65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9F5EF"/>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10.35</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8F4EE"/>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85.36</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99092"/>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A9193"/>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93.16</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90.62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4E6CF"/>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3E5CE"/>
                    </a:solidFill>
                  </a:tcPr>
                </a:tc>
                <a:extLst>
                  <a:ext uri="{0D108BD9-81ED-4DB2-BD59-A6C34878D82A}">
                    <a16:rowId xmlns:a16="http://schemas.microsoft.com/office/drawing/2014/main" val="3845207623"/>
                  </a:ext>
                </a:extLst>
              </a:tr>
              <a:tr h="207902">
                <a:tc>
                  <a:txBody>
                    <a:bodyPr/>
                    <a:lstStyle/>
                    <a:p>
                      <a:pPr marL="0" marR="0" algn="ctr">
                        <a:lnSpc>
                          <a:spcPts val="1800"/>
                        </a:lnSpc>
                        <a:spcBef>
                          <a:spcPts val="600"/>
                        </a:spcBef>
                        <a:spcAft>
                          <a:spcPts val="600"/>
                        </a:spcAft>
                      </a:pP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No-Snow</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7E6D1"/>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98.82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C8E7D2"/>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0.74</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ctr">
                        <a:lnSpc>
                          <a:spcPts val="1800"/>
                        </a:lnSpc>
                        <a:spcBef>
                          <a:spcPts val="600"/>
                        </a:spcBef>
                        <a:spcAft>
                          <a:spcPts val="6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99.26</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63BE7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CF4F7"/>
                    </a:solidFill>
                  </a:tcPr>
                </a:tc>
                <a:tc>
                  <a:txBody>
                    <a:bodyPr/>
                    <a:lstStyle/>
                    <a:p>
                      <a:pPr marL="0" marR="0" algn="ctr">
                        <a:lnSpc>
                          <a:spcPts val="1800"/>
                        </a:lnSpc>
                        <a:spcBef>
                          <a:spcPts val="600"/>
                        </a:spcBef>
                        <a:spcAft>
                          <a:spcPts val="6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98.37</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BF3F6"/>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B2DEBF"/>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98.92</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B3DFC0"/>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5.19</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8696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94.81</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8696B"/>
                    </a:solidFill>
                  </a:tcPr>
                </a:tc>
                <a:tc>
                  <a:txBody>
                    <a:bodyPr/>
                    <a:lstStyle/>
                    <a:p>
                      <a:pPr marL="0" marR="0" algn="ctr">
                        <a:lnSpc>
                          <a:spcPts val="1800"/>
                        </a:lnSpc>
                        <a:spcBef>
                          <a:spcPts val="600"/>
                        </a:spcBef>
                        <a:spcAft>
                          <a:spcPts val="6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4.17</a:t>
                      </a: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A9193"/>
                    </a:solidFill>
                  </a:tcPr>
                </a:tc>
                <a:tc>
                  <a:txBody>
                    <a:bodyPr/>
                    <a:lstStyle/>
                    <a:p>
                      <a:pPr marL="0" marR="0" algn="ctr">
                        <a:lnSpc>
                          <a:spcPts val="1800"/>
                        </a:lnSpc>
                        <a:spcBef>
                          <a:spcPts val="600"/>
                        </a:spcBef>
                        <a:spcAft>
                          <a:spcPts val="6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95.83</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99092"/>
                    </a:solidFill>
                  </a:tcPr>
                </a:tc>
                <a:extLst>
                  <a:ext uri="{0D108BD9-81ED-4DB2-BD59-A6C34878D82A}">
                    <a16:rowId xmlns:a16="http://schemas.microsoft.com/office/drawing/2014/main" val="663108212"/>
                  </a:ext>
                </a:extLst>
              </a:tr>
            </a:tbl>
          </a:graphicData>
        </a:graphic>
      </p:graphicFrame>
    </p:spTree>
    <p:extLst>
      <p:ext uri="{BB962C8B-B14F-4D97-AF65-F5344CB8AC3E}">
        <p14:creationId xmlns:p14="http://schemas.microsoft.com/office/powerpoint/2010/main" val="94030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in-situ</a:t>
            </a:r>
          </a:p>
        </p:txBody>
      </p:sp>
      <p:sp>
        <p:nvSpPr>
          <p:cNvPr id="8" name="Rectangle 2">
            <a:extLst>
              <a:ext uri="{FF2B5EF4-FFF2-40B4-BE49-F238E27FC236}">
                <a16:creationId xmlns:a16="http://schemas.microsoft.com/office/drawing/2014/main" id="{C89274EF-1528-4B46-A280-3E5FB62CED1C}"/>
              </a:ext>
            </a:extLst>
          </p:cNvPr>
          <p:cNvSpPr>
            <a:spLocks noChangeArrowheads="1"/>
          </p:cNvSpPr>
          <p:nvPr/>
        </p:nvSpPr>
        <p:spPr bwMode="auto">
          <a:xfrm>
            <a:off x="466726" y="1120955"/>
            <a:ext cx="112871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Statistics obtained by considering 419 </a:t>
            </a:r>
            <a:r>
              <a:rPr kumimoji="0" lang="en-GB" altLang="en-US" sz="2400" b="1"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MODIS</a:t>
            </a: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available and 2M of in-situ measurements for the different combination of thresholds in forest and unforested areas. </a:t>
            </a:r>
            <a:endParaRPr lang="en-GB" altLang="en-US" sz="2400" dirty="0">
              <a:solidFill>
                <a:srgbClr val="000000"/>
              </a:solidFill>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DB7AD570-C06C-46A1-98DF-C70DF3D518E6}"/>
              </a:ext>
            </a:extLst>
          </p:cNvPr>
          <p:cNvGraphicFramePr>
            <a:graphicFrameLocks noGrp="1"/>
          </p:cNvGraphicFramePr>
          <p:nvPr>
            <p:extLst>
              <p:ext uri="{D42A27DB-BD31-4B8C-83A1-F6EECF244321}">
                <p14:modId xmlns:p14="http://schemas.microsoft.com/office/powerpoint/2010/main" val="1457765824"/>
              </p:ext>
            </p:extLst>
          </p:nvPr>
        </p:nvGraphicFramePr>
        <p:xfrm>
          <a:off x="466726" y="2514101"/>
          <a:ext cx="11287123" cy="1524000"/>
        </p:xfrm>
        <a:graphic>
          <a:graphicData uri="http://schemas.openxmlformats.org/drawingml/2006/table">
            <a:tbl>
              <a:tblPr firstRow="1" firstCol="1" bandRow="1"/>
              <a:tblGrid>
                <a:gridCol w="2803722">
                  <a:extLst>
                    <a:ext uri="{9D8B030D-6E8A-4147-A177-3AD203B41FA5}">
                      <a16:colId xmlns:a16="http://schemas.microsoft.com/office/drawing/2014/main" val="714236193"/>
                    </a:ext>
                  </a:extLst>
                </a:gridCol>
                <a:gridCol w="1415405">
                  <a:extLst>
                    <a:ext uri="{9D8B030D-6E8A-4147-A177-3AD203B41FA5}">
                      <a16:colId xmlns:a16="http://schemas.microsoft.com/office/drawing/2014/main" val="3516085230"/>
                    </a:ext>
                  </a:extLst>
                </a:gridCol>
                <a:gridCol w="1415405">
                  <a:extLst>
                    <a:ext uri="{9D8B030D-6E8A-4147-A177-3AD203B41FA5}">
                      <a16:colId xmlns:a16="http://schemas.microsoft.com/office/drawing/2014/main" val="735426571"/>
                    </a:ext>
                  </a:extLst>
                </a:gridCol>
                <a:gridCol w="1415405">
                  <a:extLst>
                    <a:ext uri="{9D8B030D-6E8A-4147-A177-3AD203B41FA5}">
                      <a16:colId xmlns:a16="http://schemas.microsoft.com/office/drawing/2014/main" val="2484033322"/>
                    </a:ext>
                  </a:extLst>
                </a:gridCol>
                <a:gridCol w="1415405">
                  <a:extLst>
                    <a:ext uri="{9D8B030D-6E8A-4147-A177-3AD203B41FA5}">
                      <a16:colId xmlns:a16="http://schemas.microsoft.com/office/drawing/2014/main" val="484132688"/>
                    </a:ext>
                  </a:extLst>
                </a:gridCol>
                <a:gridCol w="1415405">
                  <a:extLst>
                    <a:ext uri="{9D8B030D-6E8A-4147-A177-3AD203B41FA5}">
                      <a16:colId xmlns:a16="http://schemas.microsoft.com/office/drawing/2014/main" val="3738766391"/>
                    </a:ext>
                  </a:extLst>
                </a:gridCol>
                <a:gridCol w="1406376">
                  <a:extLst>
                    <a:ext uri="{9D8B030D-6E8A-4147-A177-3AD203B41FA5}">
                      <a16:colId xmlns:a16="http://schemas.microsoft.com/office/drawing/2014/main" val="462920106"/>
                    </a:ext>
                  </a:extLst>
                </a:gridCol>
              </a:tblGrid>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 threshold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86201"/>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SCF threshold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290439"/>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F3F6"/>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EBF5F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8818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0F8F5"/>
                    </a:solidFill>
                  </a:tcPr>
                </a:tc>
                <a:extLst>
                  <a:ext uri="{0D108BD9-81ED-4DB2-BD59-A6C34878D82A}">
                    <a16:rowId xmlns:a16="http://schemas.microsoft.com/office/drawing/2014/main" val="4090434316"/>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Precision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BCE2C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3F6"/>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C0E4CC"/>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8C8E"/>
                    </a:solidFill>
                  </a:tcPr>
                </a:tc>
                <a:extLst>
                  <a:ext uri="{0D108BD9-81ED-4DB2-BD59-A6C34878D82A}">
                    <a16:rowId xmlns:a16="http://schemas.microsoft.com/office/drawing/2014/main" val="197946470"/>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False Alarm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BE8D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CF3F6"/>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9CD5AC"/>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AAFB2"/>
                    </a:solidFill>
                  </a:tcPr>
                </a:tc>
                <a:extLst>
                  <a:ext uri="{0D108BD9-81ED-4DB2-BD59-A6C34878D82A}">
                    <a16:rowId xmlns:a16="http://schemas.microsoft.com/office/drawing/2014/main" val="3751465625"/>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Hit Rate (Accuracy)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8C07F"/>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173"/>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ACBCD"/>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AEFE2"/>
                    </a:solidFill>
                  </a:tcPr>
                </a:tc>
                <a:extLst>
                  <a:ext uri="{0D108BD9-81ED-4DB2-BD59-A6C34878D82A}">
                    <a16:rowId xmlns:a16="http://schemas.microsoft.com/office/drawing/2014/main" val="425460981"/>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Critical Success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1E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9C18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5FAF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99092"/>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extLst>
                  <a:ext uri="{0D108BD9-81ED-4DB2-BD59-A6C34878D82A}">
                    <a16:rowId xmlns:a16="http://schemas.microsoft.com/office/drawing/2014/main" val="2864541886"/>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1E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9C18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5F9F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99093"/>
                    </a:solidFill>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extLst>
                  <a:ext uri="{0D108BD9-81ED-4DB2-BD59-A6C34878D82A}">
                    <a16:rowId xmlns:a16="http://schemas.microsoft.com/office/drawing/2014/main" val="422081059"/>
                  </a:ext>
                </a:extLst>
              </a:tr>
            </a:tbl>
          </a:graphicData>
        </a:graphic>
      </p:graphicFrame>
      <p:sp>
        <p:nvSpPr>
          <p:cNvPr id="15" name="Rectangle 14">
            <a:extLst>
              <a:ext uri="{FF2B5EF4-FFF2-40B4-BE49-F238E27FC236}">
                <a16:creationId xmlns:a16="http://schemas.microsoft.com/office/drawing/2014/main" id="{8A702731-4A66-4B78-AB5C-36C5DBC43D01}"/>
              </a:ext>
            </a:extLst>
          </p:cNvPr>
          <p:cNvSpPr/>
          <p:nvPr/>
        </p:nvSpPr>
        <p:spPr>
          <a:xfrm>
            <a:off x="5731573" y="1986804"/>
            <a:ext cx="728854"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forest</a:t>
            </a:r>
            <a:endParaRPr lang="en-GB" dirty="0"/>
          </a:p>
        </p:txBody>
      </p:sp>
      <p:graphicFrame>
        <p:nvGraphicFramePr>
          <p:cNvPr id="16" name="Table 15">
            <a:extLst>
              <a:ext uri="{FF2B5EF4-FFF2-40B4-BE49-F238E27FC236}">
                <a16:creationId xmlns:a16="http://schemas.microsoft.com/office/drawing/2014/main" id="{6C78C2D7-BFED-47C1-808E-78C5D0B1C138}"/>
              </a:ext>
            </a:extLst>
          </p:cNvPr>
          <p:cNvGraphicFramePr>
            <a:graphicFrameLocks noGrp="1"/>
          </p:cNvGraphicFramePr>
          <p:nvPr>
            <p:extLst>
              <p:ext uri="{D42A27DB-BD31-4B8C-83A1-F6EECF244321}">
                <p14:modId xmlns:p14="http://schemas.microsoft.com/office/powerpoint/2010/main" val="2906632748"/>
              </p:ext>
            </p:extLst>
          </p:nvPr>
        </p:nvGraphicFramePr>
        <p:xfrm>
          <a:off x="452438" y="5109256"/>
          <a:ext cx="11287123" cy="1524000"/>
        </p:xfrm>
        <a:graphic>
          <a:graphicData uri="http://schemas.openxmlformats.org/drawingml/2006/table">
            <a:tbl>
              <a:tblPr firstRow="1" firstCol="1" bandRow="1"/>
              <a:tblGrid>
                <a:gridCol w="2803722">
                  <a:extLst>
                    <a:ext uri="{9D8B030D-6E8A-4147-A177-3AD203B41FA5}">
                      <a16:colId xmlns:a16="http://schemas.microsoft.com/office/drawing/2014/main" val="3219438678"/>
                    </a:ext>
                  </a:extLst>
                </a:gridCol>
                <a:gridCol w="1415405">
                  <a:extLst>
                    <a:ext uri="{9D8B030D-6E8A-4147-A177-3AD203B41FA5}">
                      <a16:colId xmlns:a16="http://schemas.microsoft.com/office/drawing/2014/main" val="1720534731"/>
                    </a:ext>
                  </a:extLst>
                </a:gridCol>
                <a:gridCol w="1415405">
                  <a:extLst>
                    <a:ext uri="{9D8B030D-6E8A-4147-A177-3AD203B41FA5}">
                      <a16:colId xmlns:a16="http://schemas.microsoft.com/office/drawing/2014/main" val="2987163210"/>
                    </a:ext>
                  </a:extLst>
                </a:gridCol>
                <a:gridCol w="1415405">
                  <a:extLst>
                    <a:ext uri="{9D8B030D-6E8A-4147-A177-3AD203B41FA5}">
                      <a16:colId xmlns:a16="http://schemas.microsoft.com/office/drawing/2014/main" val="2661595573"/>
                    </a:ext>
                  </a:extLst>
                </a:gridCol>
                <a:gridCol w="1415405">
                  <a:extLst>
                    <a:ext uri="{9D8B030D-6E8A-4147-A177-3AD203B41FA5}">
                      <a16:colId xmlns:a16="http://schemas.microsoft.com/office/drawing/2014/main" val="3833905317"/>
                    </a:ext>
                  </a:extLst>
                </a:gridCol>
                <a:gridCol w="1415405">
                  <a:extLst>
                    <a:ext uri="{9D8B030D-6E8A-4147-A177-3AD203B41FA5}">
                      <a16:colId xmlns:a16="http://schemas.microsoft.com/office/drawing/2014/main" val="1287999950"/>
                    </a:ext>
                  </a:extLst>
                </a:gridCol>
                <a:gridCol w="1406376">
                  <a:extLst>
                    <a:ext uri="{9D8B030D-6E8A-4147-A177-3AD203B41FA5}">
                      <a16:colId xmlns:a16="http://schemas.microsoft.com/office/drawing/2014/main" val="1250510144"/>
                    </a:ext>
                  </a:extLst>
                </a:gridCol>
              </a:tblGrid>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 threshold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8919314"/>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SCF threshold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90392"/>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DDE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CEFE3"/>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9B1B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94D2A5"/>
                    </a:solidFill>
                  </a:tcPr>
                </a:tc>
                <a:extLst>
                  <a:ext uri="{0D108BD9-81ED-4DB2-BD59-A6C34878D82A}">
                    <a16:rowId xmlns:a16="http://schemas.microsoft.com/office/drawing/2014/main" val="4068450776"/>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Precision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99D4A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5F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CEEAD7"/>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C7E"/>
                    </a:solidFill>
                  </a:tcPr>
                </a:tc>
                <a:extLst>
                  <a:ext uri="{0D108BD9-81ED-4DB2-BD59-A6C34878D82A}">
                    <a16:rowId xmlns:a16="http://schemas.microsoft.com/office/drawing/2014/main" val="3628990382"/>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False Alarm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ABDBB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CF4F7"/>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CE2C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A9396"/>
                    </a:solidFill>
                  </a:tcPr>
                </a:tc>
                <a:extLst>
                  <a:ext uri="{0D108BD9-81ED-4DB2-BD59-A6C34878D82A}">
                    <a16:rowId xmlns:a16="http://schemas.microsoft.com/office/drawing/2014/main" val="2089139972"/>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Hit Rate (Accuracy)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76C68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0F3"/>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2DFC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9A3A5"/>
                    </a:solidFill>
                  </a:tcPr>
                </a:tc>
                <a:extLst>
                  <a:ext uri="{0D108BD9-81ED-4DB2-BD59-A6C34878D82A}">
                    <a16:rowId xmlns:a16="http://schemas.microsoft.com/office/drawing/2014/main" val="104345299"/>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Critical Success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5F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FC385"/>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EF0E5"/>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E80"/>
                    </a:solidFill>
                  </a:tcPr>
                </a:tc>
                <a:extLst>
                  <a:ext uri="{0D108BD9-81ED-4DB2-BD59-A6C34878D82A}">
                    <a16:rowId xmlns:a16="http://schemas.microsoft.com/office/drawing/2014/main" val="2902726125"/>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6F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FC385"/>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DF0E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8183"/>
                    </a:solidFill>
                  </a:tcPr>
                </a:tc>
                <a:extLst>
                  <a:ext uri="{0D108BD9-81ED-4DB2-BD59-A6C34878D82A}">
                    <a16:rowId xmlns:a16="http://schemas.microsoft.com/office/drawing/2014/main" val="1439535879"/>
                  </a:ext>
                </a:extLst>
              </a:tr>
            </a:tbl>
          </a:graphicData>
        </a:graphic>
      </p:graphicFrame>
      <p:sp>
        <p:nvSpPr>
          <p:cNvPr id="17" name="Rectangle 16">
            <a:extLst>
              <a:ext uri="{FF2B5EF4-FFF2-40B4-BE49-F238E27FC236}">
                <a16:creationId xmlns:a16="http://schemas.microsoft.com/office/drawing/2014/main" id="{46687B30-7A19-43E0-8A87-09067D08226F}"/>
              </a:ext>
            </a:extLst>
          </p:cNvPr>
          <p:cNvSpPr/>
          <p:nvPr/>
        </p:nvSpPr>
        <p:spPr>
          <a:xfrm>
            <a:off x="5493045" y="4538696"/>
            <a:ext cx="1162498"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Open field</a:t>
            </a:r>
            <a:endParaRPr lang="en-GB" dirty="0"/>
          </a:p>
        </p:txBody>
      </p:sp>
    </p:spTree>
    <p:extLst>
      <p:ext uri="{BB962C8B-B14F-4D97-AF65-F5344CB8AC3E}">
        <p14:creationId xmlns:p14="http://schemas.microsoft.com/office/powerpoint/2010/main" val="429472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in-situ</a:t>
            </a:r>
          </a:p>
        </p:txBody>
      </p:sp>
      <p:sp>
        <p:nvSpPr>
          <p:cNvPr id="4" name="Rectangle 2">
            <a:extLst>
              <a:ext uri="{FF2B5EF4-FFF2-40B4-BE49-F238E27FC236}">
                <a16:creationId xmlns:a16="http://schemas.microsoft.com/office/drawing/2014/main" id="{1DC1AB4B-9BCA-4BBF-AF75-36ADCF199293}"/>
              </a:ext>
            </a:extLst>
          </p:cNvPr>
          <p:cNvSpPr>
            <a:spLocks noChangeArrowheads="1"/>
          </p:cNvSpPr>
          <p:nvPr/>
        </p:nvSpPr>
        <p:spPr bwMode="auto">
          <a:xfrm>
            <a:off x="466726" y="1120955"/>
            <a:ext cx="112871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Statistics obtained by considering 810 </a:t>
            </a:r>
            <a:r>
              <a:rPr kumimoji="0" lang="en-GB" altLang="en-US" sz="2400" b="1"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AVHRR</a:t>
            </a: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available and 3.8M of in-situ measurements for the different combination of thresholds </a:t>
            </a:r>
            <a:r>
              <a:rPr lang="en-GB" altLang="en-US" sz="2400" dirty="0">
                <a:solidFill>
                  <a:srgbClr val="000000"/>
                </a:solidFill>
                <a:ea typeface="Calibri" panose="020F0502020204030204" pitchFamily="34" charset="0"/>
                <a:cs typeface="Times New Roman" panose="02020603050405020304" pitchFamily="18" charset="0"/>
              </a:rPr>
              <a:t>in forest and unforested areas</a:t>
            </a: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a:t>
            </a:r>
            <a:endParaRPr lang="en-GB" altLang="en-US" sz="2400" dirty="0">
              <a:solidFill>
                <a:srgbClr val="000000"/>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F99C212-7F4C-45E5-8AE1-C5741D57B278}"/>
              </a:ext>
            </a:extLst>
          </p:cNvPr>
          <p:cNvSpPr/>
          <p:nvPr/>
        </p:nvSpPr>
        <p:spPr>
          <a:xfrm>
            <a:off x="5731573" y="1986804"/>
            <a:ext cx="728854"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forest</a:t>
            </a:r>
            <a:endParaRPr lang="en-GB" dirty="0"/>
          </a:p>
        </p:txBody>
      </p:sp>
      <p:sp>
        <p:nvSpPr>
          <p:cNvPr id="6" name="Rectangle 5">
            <a:extLst>
              <a:ext uri="{FF2B5EF4-FFF2-40B4-BE49-F238E27FC236}">
                <a16:creationId xmlns:a16="http://schemas.microsoft.com/office/drawing/2014/main" id="{40DDCA27-0755-4770-A4F2-E8C84E9E2FF8}"/>
              </a:ext>
            </a:extLst>
          </p:cNvPr>
          <p:cNvSpPr/>
          <p:nvPr/>
        </p:nvSpPr>
        <p:spPr>
          <a:xfrm>
            <a:off x="5493045" y="4538696"/>
            <a:ext cx="1162498"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Open field</a:t>
            </a:r>
            <a:endParaRPr lang="en-GB" dirty="0"/>
          </a:p>
        </p:txBody>
      </p:sp>
      <p:graphicFrame>
        <p:nvGraphicFramePr>
          <p:cNvPr id="7" name="Table 6">
            <a:extLst>
              <a:ext uri="{FF2B5EF4-FFF2-40B4-BE49-F238E27FC236}">
                <a16:creationId xmlns:a16="http://schemas.microsoft.com/office/drawing/2014/main" id="{C4779C59-2161-490E-8AA6-3B49FCB3A8E3}"/>
              </a:ext>
            </a:extLst>
          </p:cNvPr>
          <p:cNvGraphicFramePr>
            <a:graphicFrameLocks noGrp="1"/>
          </p:cNvGraphicFramePr>
          <p:nvPr>
            <p:extLst>
              <p:ext uri="{D42A27DB-BD31-4B8C-83A1-F6EECF244321}">
                <p14:modId xmlns:p14="http://schemas.microsoft.com/office/powerpoint/2010/main" val="2271000792"/>
              </p:ext>
            </p:extLst>
          </p:nvPr>
        </p:nvGraphicFramePr>
        <p:xfrm>
          <a:off x="466726" y="2517276"/>
          <a:ext cx="11287123" cy="1524000"/>
        </p:xfrm>
        <a:graphic>
          <a:graphicData uri="http://schemas.openxmlformats.org/drawingml/2006/table">
            <a:tbl>
              <a:tblPr firstRow="1" firstCol="1" bandRow="1"/>
              <a:tblGrid>
                <a:gridCol w="2803722">
                  <a:extLst>
                    <a:ext uri="{9D8B030D-6E8A-4147-A177-3AD203B41FA5}">
                      <a16:colId xmlns:a16="http://schemas.microsoft.com/office/drawing/2014/main" val="1600068317"/>
                    </a:ext>
                  </a:extLst>
                </a:gridCol>
                <a:gridCol w="1415405">
                  <a:extLst>
                    <a:ext uri="{9D8B030D-6E8A-4147-A177-3AD203B41FA5}">
                      <a16:colId xmlns:a16="http://schemas.microsoft.com/office/drawing/2014/main" val="1505648874"/>
                    </a:ext>
                  </a:extLst>
                </a:gridCol>
                <a:gridCol w="1415405">
                  <a:extLst>
                    <a:ext uri="{9D8B030D-6E8A-4147-A177-3AD203B41FA5}">
                      <a16:colId xmlns:a16="http://schemas.microsoft.com/office/drawing/2014/main" val="2625452171"/>
                    </a:ext>
                  </a:extLst>
                </a:gridCol>
                <a:gridCol w="1415405">
                  <a:extLst>
                    <a:ext uri="{9D8B030D-6E8A-4147-A177-3AD203B41FA5}">
                      <a16:colId xmlns:a16="http://schemas.microsoft.com/office/drawing/2014/main" val="3658104864"/>
                    </a:ext>
                  </a:extLst>
                </a:gridCol>
                <a:gridCol w="1415405">
                  <a:extLst>
                    <a:ext uri="{9D8B030D-6E8A-4147-A177-3AD203B41FA5}">
                      <a16:colId xmlns:a16="http://schemas.microsoft.com/office/drawing/2014/main" val="2260162491"/>
                    </a:ext>
                  </a:extLst>
                </a:gridCol>
                <a:gridCol w="1415405">
                  <a:extLst>
                    <a:ext uri="{9D8B030D-6E8A-4147-A177-3AD203B41FA5}">
                      <a16:colId xmlns:a16="http://schemas.microsoft.com/office/drawing/2014/main" val="1380484231"/>
                    </a:ext>
                  </a:extLst>
                </a:gridCol>
                <a:gridCol w="1406376">
                  <a:extLst>
                    <a:ext uri="{9D8B030D-6E8A-4147-A177-3AD203B41FA5}">
                      <a16:colId xmlns:a16="http://schemas.microsoft.com/office/drawing/2014/main" val="3136838111"/>
                    </a:ext>
                  </a:extLst>
                </a:gridCol>
              </a:tblGrid>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 threshold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4701987"/>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SCF threshold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690254"/>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F3F6"/>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5FAF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88082"/>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AFDDBD"/>
                    </a:solidFill>
                  </a:tcPr>
                </a:tc>
                <a:extLst>
                  <a:ext uri="{0D108BD9-81ED-4DB2-BD59-A6C34878D82A}">
                    <a16:rowId xmlns:a16="http://schemas.microsoft.com/office/drawing/2014/main" val="2349285508"/>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Precision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A2D8B2"/>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7FA"/>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6EDDE"/>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B7D"/>
                    </a:solidFill>
                  </a:tcPr>
                </a:tc>
                <a:extLst>
                  <a:ext uri="{0D108BD9-81ED-4DB2-BD59-A6C34878D82A}">
                    <a16:rowId xmlns:a16="http://schemas.microsoft.com/office/drawing/2014/main" val="290635602"/>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False Alarm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8E6D2"/>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CF5F8"/>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0DDBE"/>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A999B"/>
                    </a:solidFill>
                  </a:tcPr>
                </a:tc>
                <a:extLst>
                  <a:ext uri="{0D108BD9-81ED-4DB2-BD59-A6C34878D82A}">
                    <a16:rowId xmlns:a16="http://schemas.microsoft.com/office/drawing/2014/main" val="2736672009"/>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Hit Rate (Accuracy)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AF5F0"/>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DF0E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9979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FF2"/>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extLst>
                  <a:ext uri="{0D108BD9-81ED-4DB2-BD59-A6C34878D82A}">
                    <a16:rowId xmlns:a16="http://schemas.microsoft.com/office/drawing/2014/main" val="3135440144"/>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Critical Success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AC7CA"/>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AC181"/>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BEE"/>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9FBFC"/>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extLst>
                  <a:ext uri="{0D108BD9-81ED-4DB2-BD59-A6C34878D82A}">
                    <a16:rowId xmlns:a16="http://schemas.microsoft.com/office/drawing/2014/main" val="777928084"/>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AC7CA"/>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AC181"/>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EBEE"/>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FBFC"/>
                    </a:solidFill>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extLst>
                  <a:ext uri="{0D108BD9-81ED-4DB2-BD59-A6C34878D82A}">
                    <a16:rowId xmlns:a16="http://schemas.microsoft.com/office/drawing/2014/main" val="2441584402"/>
                  </a:ext>
                </a:extLst>
              </a:tr>
            </a:tbl>
          </a:graphicData>
        </a:graphic>
      </p:graphicFrame>
      <p:graphicFrame>
        <p:nvGraphicFramePr>
          <p:cNvPr id="8" name="Table 7">
            <a:extLst>
              <a:ext uri="{FF2B5EF4-FFF2-40B4-BE49-F238E27FC236}">
                <a16:creationId xmlns:a16="http://schemas.microsoft.com/office/drawing/2014/main" id="{1284D875-91D4-4167-88FE-A099F24F2C05}"/>
              </a:ext>
            </a:extLst>
          </p:cNvPr>
          <p:cNvGraphicFramePr>
            <a:graphicFrameLocks noGrp="1"/>
          </p:cNvGraphicFramePr>
          <p:nvPr>
            <p:extLst>
              <p:ext uri="{D42A27DB-BD31-4B8C-83A1-F6EECF244321}">
                <p14:modId xmlns:p14="http://schemas.microsoft.com/office/powerpoint/2010/main" val="2889936497"/>
              </p:ext>
            </p:extLst>
          </p:nvPr>
        </p:nvGraphicFramePr>
        <p:xfrm>
          <a:off x="452438" y="5065992"/>
          <a:ext cx="11287123" cy="1524000"/>
        </p:xfrm>
        <a:graphic>
          <a:graphicData uri="http://schemas.openxmlformats.org/drawingml/2006/table">
            <a:tbl>
              <a:tblPr firstRow="1" firstCol="1" bandRow="1"/>
              <a:tblGrid>
                <a:gridCol w="2803722">
                  <a:extLst>
                    <a:ext uri="{9D8B030D-6E8A-4147-A177-3AD203B41FA5}">
                      <a16:colId xmlns:a16="http://schemas.microsoft.com/office/drawing/2014/main" val="2202851969"/>
                    </a:ext>
                  </a:extLst>
                </a:gridCol>
                <a:gridCol w="1415405">
                  <a:extLst>
                    <a:ext uri="{9D8B030D-6E8A-4147-A177-3AD203B41FA5}">
                      <a16:colId xmlns:a16="http://schemas.microsoft.com/office/drawing/2014/main" val="2026630523"/>
                    </a:ext>
                  </a:extLst>
                </a:gridCol>
                <a:gridCol w="1415405">
                  <a:extLst>
                    <a:ext uri="{9D8B030D-6E8A-4147-A177-3AD203B41FA5}">
                      <a16:colId xmlns:a16="http://schemas.microsoft.com/office/drawing/2014/main" val="3700534776"/>
                    </a:ext>
                  </a:extLst>
                </a:gridCol>
                <a:gridCol w="1415405">
                  <a:extLst>
                    <a:ext uri="{9D8B030D-6E8A-4147-A177-3AD203B41FA5}">
                      <a16:colId xmlns:a16="http://schemas.microsoft.com/office/drawing/2014/main" val="84396330"/>
                    </a:ext>
                  </a:extLst>
                </a:gridCol>
                <a:gridCol w="1415405">
                  <a:extLst>
                    <a:ext uri="{9D8B030D-6E8A-4147-A177-3AD203B41FA5}">
                      <a16:colId xmlns:a16="http://schemas.microsoft.com/office/drawing/2014/main" val="2537848061"/>
                    </a:ext>
                  </a:extLst>
                </a:gridCol>
                <a:gridCol w="1415405">
                  <a:extLst>
                    <a:ext uri="{9D8B030D-6E8A-4147-A177-3AD203B41FA5}">
                      <a16:colId xmlns:a16="http://schemas.microsoft.com/office/drawing/2014/main" val="1613841250"/>
                    </a:ext>
                  </a:extLst>
                </a:gridCol>
                <a:gridCol w="1406376">
                  <a:extLst>
                    <a:ext uri="{9D8B030D-6E8A-4147-A177-3AD203B41FA5}">
                      <a16:colId xmlns:a16="http://schemas.microsoft.com/office/drawing/2014/main" val="1558770537"/>
                    </a:ext>
                  </a:extLst>
                </a:gridCol>
              </a:tblGrid>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 threshold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5407368"/>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SCF threshold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144305"/>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7E6D1"/>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CF4F7"/>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B2DEBF"/>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A9193"/>
                    </a:solidFill>
                  </a:tcPr>
                </a:tc>
                <a:extLst>
                  <a:ext uri="{0D108BD9-81ED-4DB2-BD59-A6C34878D82A}">
                    <a16:rowId xmlns:a16="http://schemas.microsoft.com/office/drawing/2014/main" val="1090737650"/>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Precision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9DD6AD"/>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6F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7E1C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99294"/>
                    </a:solidFill>
                  </a:tcPr>
                </a:tc>
                <a:extLst>
                  <a:ext uri="{0D108BD9-81ED-4DB2-BD59-A6C34878D82A}">
                    <a16:rowId xmlns:a16="http://schemas.microsoft.com/office/drawing/2014/main" val="2550988960"/>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False Alarm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99D4AA"/>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CFCFF"/>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BFE"/>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173"/>
                    </a:solidFill>
                  </a:tcPr>
                </a:tc>
                <a:extLst>
                  <a:ext uri="{0D108BD9-81ED-4DB2-BD59-A6C34878D82A}">
                    <a16:rowId xmlns:a16="http://schemas.microsoft.com/office/drawing/2014/main" val="4264139218"/>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Hit Rate (Accuracy)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99D4AA"/>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CFCFF"/>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BFE"/>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7375"/>
                    </a:solidFill>
                  </a:tcPr>
                </a:tc>
                <a:extLst>
                  <a:ext uri="{0D108BD9-81ED-4DB2-BD59-A6C34878D82A}">
                    <a16:rowId xmlns:a16="http://schemas.microsoft.com/office/drawing/2014/main" val="3989909292"/>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Critical Success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C7E6D1"/>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CF4F7"/>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2DEBF"/>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A9193"/>
                    </a:solidFill>
                  </a:tcPr>
                </a:tc>
                <a:extLst>
                  <a:ext uri="{0D108BD9-81ED-4DB2-BD59-A6C34878D82A}">
                    <a16:rowId xmlns:a16="http://schemas.microsoft.com/office/drawing/2014/main" val="4126249856"/>
                  </a:ext>
                </a:extLst>
              </a:tr>
              <a:tr h="190500">
                <a:tc>
                  <a:txBody>
                    <a:bodyPr/>
                    <a:lstStyle/>
                    <a:p>
                      <a:pPr marL="0" marR="0">
                        <a:lnSpc>
                          <a:spcPct val="107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9DD6AD"/>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63BE7B"/>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BF6F9"/>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B7E1C4"/>
                    </a:solidFill>
                  </a:tcPr>
                </a:tc>
                <a:tc>
                  <a:txBody>
                    <a:bodyPr/>
                    <a:lstStyle/>
                    <a:p>
                      <a:pPr marL="0" marR="0" algn="r">
                        <a:lnSpc>
                          <a:spcPct val="107000"/>
                        </a:lnSpc>
                        <a:spcBef>
                          <a:spcPts val="0"/>
                        </a:spcBef>
                        <a:spcAft>
                          <a:spcPts val="0"/>
                        </a:spcAft>
                      </a:pPr>
                      <a:r>
                        <a:rPr lang="en-GB"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8696B"/>
                    </a:solidFill>
                  </a:tcPr>
                </a:tc>
                <a:tc>
                  <a:txBody>
                    <a:bodyPr/>
                    <a:lstStyle/>
                    <a:p>
                      <a:pPr marL="0" marR="0" algn="r">
                        <a:lnSpc>
                          <a:spcPct val="107000"/>
                        </a:lnSpc>
                        <a:spcBef>
                          <a:spcPts val="0"/>
                        </a:spcBef>
                        <a:spcAft>
                          <a:spcPts val="0"/>
                        </a:spcAft>
                      </a:pP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99294"/>
                    </a:solidFill>
                  </a:tcPr>
                </a:tc>
                <a:extLst>
                  <a:ext uri="{0D108BD9-81ED-4DB2-BD59-A6C34878D82A}">
                    <a16:rowId xmlns:a16="http://schemas.microsoft.com/office/drawing/2014/main" val="3415333133"/>
                  </a:ext>
                </a:extLst>
              </a:tr>
            </a:tbl>
          </a:graphicData>
        </a:graphic>
      </p:graphicFrame>
    </p:spTree>
    <p:extLst>
      <p:ext uri="{BB962C8B-B14F-4D97-AF65-F5344CB8AC3E}">
        <p14:creationId xmlns:p14="http://schemas.microsoft.com/office/powerpoint/2010/main" val="2891365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HR validation</a:t>
            </a:r>
          </a:p>
        </p:txBody>
      </p:sp>
      <p:graphicFrame>
        <p:nvGraphicFramePr>
          <p:cNvPr id="6" name="Table 5">
            <a:extLst>
              <a:ext uri="{FF2B5EF4-FFF2-40B4-BE49-F238E27FC236}">
                <a16:creationId xmlns:a16="http://schemas.microsoft.com/office/drawing/2014/main" id="{64A585F3-A267-4C4E-A86F-E16212A2E3DF}"/>
              </a:ext>
            </a:extLst>
          </p:cNvPr>
          <p:cNvGraphicFramePr>
            <a:graphicFrameLocks noGrp="1"/>
          </p:cNvGraphicFramePr>
          <p:nvPr>
            <p:extLst>
              <p:ext uri="{D42A27DB-BD31-4B8C-83A1-F6EECF244321}">
                <p14:modId xmlns:p14="http://schemas.microsoft.com/office/powerpoint/2010/main" val="3163419767"/>
              </p:ext>
            </p:extLst>
          </p:nvPr>
        </p:nvGraphicFramePr>
        <p:xfrm>
          <a:off x="1655544" y="2286484"/>
          <a:ext cx="7585952" cy="1879971"/>
        </p:xfrm>
        <a:graphic>
          <a:graphicData uri="http://schemas.openxmlformats.org/drawingml/2006/table">
            <a:tbl>
              <a:tblPr firstRow="1" firstCol="1" bandRow="1">
                <a:tableStyleId>{BC89EF96-8CEA-46FF-86C4-4CE0E7609802}</a:tableStyleId>
              </a:tblPr>
              <a:tblGrid>
                <a:gridCol w="2290814">
                  <a:extLst>
                    <a:ext uri="{9D8B030D-6E8A-4147-A177-3AD203B41FA5}">
                      <a16:colId xmlns:a16="http://schemas.microsoft.com/office/drawing/2014/main" val="2633503182"/>
                    </a:ext>
                  </a:extLst>
                </a:gridCol>
                <a:gridCol w="1765046">
                  <a:extLst>
                    <a:ext uri="{9D8B030D-6E8A-4147-A177-3AD203B41FA5}">
                      <a16:colId xmlns:a16="http://schemas.microsoft.com/office/drawing/2014/main" val="1138364060"/>
                    </a:ext>
                  </a:extLst>
                </a:gridCol>
                <a:gridCol w="1765046">
                  <a:extLst>
                    <a:ext uri="{9D8B030D-6E8A-4147-A177-3AD203B41FA5}">
                      <a16:colId xmlns:a16="http://schemas.microsoft.com/office/drawing/2014/main" val="1849802102"/>
                    </a:ext>
                  </a:extLst>
                </a:gridCol>
                <a:gridCol w="1765046">
                  <a:extLst>
                    <a:ext uri="{9D8B030D-6E8A-4147-A177-3AD203B41FA5}">
                      <a16:colId xmlns:a16="http://schemas.microsoft.com/office/drawing/2014/main" val="1989645855"/>
                    </a:ext>
                  </a:extLst>
                </a:gridCol>
              </a:tblGrid>
              <a:tr h="268567">
                <a:tc>
                  <a:txBody>
                    <a:bodyPr/>
                    <a:lstStyle/>
                    <a:p>
                      <a:pPr marL="0" marR="0" algn="ctr">
                        <a:lnSpc>
                          <a:spcPts val="1800"/>
                        </a:lnSpc>
                        <a:spcBef>
                          <a:spcPts val="600"/>
                        </a:spcBef>
                        <a:spcAft>
                          <a:spcPts val="600"/>
                        </a:spcAft>
                      </a:pPr>
                      <a:r>
                        <a:rPr lang="en-GB" sz="1600">
                          <a:effectLst/>
                        </a:rPr>
                        <a:t> </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Salomonson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a:effectLst/>
                        </a:rPr>
                        <a:t>Klein</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a:effectLst/>
                        </a:rPr>
                        <a:t>Dozier</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043433"/>
                  </a:ext>
                </a:extLst>
              </a:tr>
              <a:tr h="402851">
                <a:tc>
                  <a:txBody>
                    <a:bodyPr/>
                    <a:lstStyle/>
                    <a:p>
                      <a:pPr marL="0" marR="0" algn="ctr">
                        <a:lnSpc>
                          <a:spcPts val="1800"/>
                        </a:lnSpc>
                        <a:spcBef>
                          <a:spcPts val="600"/>
                        </a:spcBef>
                        <a:spcAft>
                          <a:spcPts val="600"/>
                        </a:spcAft>
                      </a:pPr>
                      <a:r>
                        <a:rPr lang="en-GB" sz="1600" dirty="0">
                          <a:effectLst/>
                        </a:rPr>
                        <a:t>RMSE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13.995</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19.415</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a:effectLst/>
                        </a:rPr>
                        <a:t>15.474</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2748875"/>
                  </a:ext>
                </a:extLst>
              </a:tr>
              <a:tr h="402851">
                <a:tc>
                  <a:txBody>
                    <a:bodyPr/>
                    <a:lstStyle/>
                    <a:p>
                      <a:pPr marL="0" marR="0" algn="ctr">
                        <a:lnSpc>
                          <a:spcPts val="1800"/>
                        </a:lnSpc>
                        <a:spcBef>
                          <a:spcPts val="600"/>
                        </a:spcBef>
                        <a:spcAft>
                          <a:spcPts val="600"/>
                        </a:spcAft>
                      </a:pPr>
                      <a:r>
                        <a:rPr lang="en-GB" sz="1600">
                          <a:effectLst/>
                        </a:rPr>
                        <a:t>Unbiased RMSE</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13.629</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18.265</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15.038</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6984809"/>
                  </a:ext>
                </a:extLst>
              </a:tr>
              <a:tr h="402851">
                <a:tc>
                  <a:txBody>
                    <a:bodyPr/>
                    <a:lstStyle/>
                    <a:p>
                      <a:pPr marL="0" marR="0" algn="ctr">
                        <a:lnSpc>
                          <a:spcPts val="1800"/>
                        </a:lnSpc>
                        <a:spcBef>
                          <a:spcPts val="600"/>
                        </a:spcBef>
                        <a:spcAft>
                          <a:spcPts val="600"/>
                        </a:spcAft>
                      </a:pPr>
                      <a:r>
                        <a:rPr lang="en-GB" sz="1600">
                          <a:effectLst/>
                        </a:rPr>
                        <a:t>Bias</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-3.180</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-6.585</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-3.648</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2230278"/>
                  </a:ext>
                </a:extLst>
              </a:tr>
              <a:tr h="402851">
                <a:tc>
                  <a:txBody>
                    <a:bodyPr/>
                    <a:lstStyle/>
                    <a:p>
                      <a:pPr marL="0" marR="0" algn="ctr">
                        <a:lnSpc>
                          <a:spcPts val="1800"/>
                        </a:lnSpc>
                        <a:spcBef>
                          <a:spcPts val="600"/>
                        </a:spcBef>
                        <a:spcAft>
                          <a:spcPts val="600"/>
                        </a:spcAft>
                      </a:pPr>
                      <a:r>
                        <a:rPr lang="en-GB" sz="1600">
                          <a:effectLst/>
                        </a:rPr>
                        <a:t>Correlation Coefficient</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a:effectLst/>
                        </a:rPr>
                        <a:t>0.952</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0.917</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0.943</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036390"/>
                  </a:ext>
                </a:extLst>
              </a:tr>
            </a:tbl>
          </a:graphicData>
        </a:graphic>
      </p:graphicFrame>
      <p:graphicFrame>
        <p:nvGraphicFramePr>
          <p:cNvPr id="7" name="Table 6">
            <a:extLst>
              <a:ext uri="{FF2B5EF4-FFF2-40B4-BE49-F238E27FC236}">
                <a16:creationId xmlns:a16="http://schemas.microsoft.com/office/drawing/2014/main" id="{BD3A21FD-2964-4594-A8D7-2922D97F0FA7}"/>
              </a:ext>
            </a:extLst>
          </p:cNvPr>
          <p:cNvGraphicFramePr>
            <a:graphicFrameLocks noGrp="1"/>
          </p:cNvGraphicFramePr>
          <p:nvPr>
            <p:extLst>
              <p:ext uri="{D42A27DB-BD31-4B8C-83A1-F6EECF244321}">
                <p14:modId xmlns:p14="http://schemas.microsoft.com/office/powerpoint/2010/main" val="4208705418"/>
              </p:ext>
            </p:extLst>
          </p:nvPr>
        </p:nvGraphicFramePr>
        <p:xfrm>
          <a:off x="1655544" y="4715576"/>
          <a:ext cx="7585952" cy="1879971"/>
        </p:xfrm>
        <a:graphic>
          <a:graphicData uri="http://schemas.openxmlformats.org/drawingml/2006/table">
            <a:tbl>
              <a:tblPr firstRow="1" firstCol="1" bandRow="1">
                <a:tableStyleId>{BC89EF96-8CEA-46FF-86C4-4CE0E7609802}</a:tableStyleId>
              </a:tblPr>
              <a:tblGrid>
                <a:gridCol w="2300438">
                  <a:extLst>
                    <a:ext uri="{9D8B030D-6E8A-4147-A177-3AD203B41FA5}">
                      <a16:colId xmlns:a16="http://schemas.microsoft.com/office/drawing/2014/main" val="1273172792"/>
                    </a:ext>
                  </a:extLst>
                </a:gridCol>
                <a:gridCol w="1761838">
                  <a:extLst>
                    <a:ext uri="{9D8B030D-6E8A-4147-A177-3AD203B41FA5}">
                      <a16:colId xmlns:a16="http://schemas.microsoft.com/office/drawing/2014/main" val="283295184"/>
                    </a:ext>
                  </a:extLst>
                </a:gridCol>
                <a:gridCol w="1761838">
                  <a:extLst>
                    <a:ext uri="{9D8B030D-6E8A-4147-A177-3AD203B41FA5}">
                      <a16:colId xmlns:a16="http://schemas.microsoft.com/office/drawing/2014/main" val="3298344614"/>
                    </a:ext>
                  </a:extLst>
                </a:gridCol>
                <a:gridCol w="1761838">
                  <a:extLst>
                    <a:ext uri="{9D8B030D-6E8A-4147-A177-3AD203B41FA5}">
                      <a16:colId xmlns:a16="http://schemas.microsoft.com/office/drawing/2014/main" val="563027695"/>
                    </a:ext>
                  </a:extLst>
                </a:gridCol>
              </a:tblGrid>
              <a:tr h="268567">
                <a:tc>
                  <a:txBody>
                    <a:bodyPr/>
                    <a:lstStyle/>
                    <a:p>
                      <a:pPr marL="0" marR="0" algn="ctr">
                        <a:lnSpc>
                          <a:spcPts val="1800"/>
                        </a:lnSpc>
                        <a:spcBef>
                          <a:spcPts val="600"/>
                        </a:spcBef>
                        <a:spcAft>
                          <a:spcPts val="600"/>
                        </a:spcAft>
                      </a:pPr>
                      <a:r>
                        <a:rPr lang="en-GB" sz="1600">
                          <a:effectLst/>
                        </a:rPr>
                        <a:t> </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Salomonson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Klein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a:effectLst/>
                        </a:rPr>
                        <a:t>Dozier</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319641"/>
                  </a:ext>
                </a:extLst>
              </a:tr>
              <a:tr h="402851">
                <a:tc>
                  <a:txBody>
                    <a:bodyPr/>
                    <a:lstStyle/>
                    <a:p>
                      <a:pPr marL="0" marR="0" algn="ctr">
                        <a:lnSpc>
                          <a:spcPts val="1800"/>
                        </a:lnSpc>
                        <a:spcBef>
                          <a:spcPts val="600"/>
                        </a:spcBef>
                        <a:spcAft>
                          <a:spcPts val="600"/>
                        </a:spcAft>
                      </a:pPr>
                      <a:r>
                        <a:rPr lang="en-GB" sz="1600" dirty="0">
                          <a:effectLst/>
                        </a:rPr>
                        <a:t>RMSE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20.536</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21.634</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a:effectLst/>
                        </a:rPr>
                        <a:t>21.307</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5176842"/>
                  </a:ext>
                </a:extLst>
              </a:tr>
              <a:tr h="402851">
                <a:tc>
                  <a:txBody>
                    <a:bodyPr/>
                    <a:lstStyle/>
                    <a:p>
                      <a:pPr marL="0" marR="0" algn="ctr">
                        <a:lnSpc>
                          <a:spcPts val="1800"/>
                        </a:lnSpc>
                        <a:spcBef>
                          <a:spcPts val="600"/>
                        </a:spcBef>
                        <a:spcAft>
                          <a:spcPts val="600"/>
                        </a:spcAft>
                      </a:pPr>
                      <a:r>
                        <a:rPr lang="en-GB" sz="1600">
                          <a:effectLst/>
                        </a:rPr>
                        <a:t>Unbiased RMSE</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20.535</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21.253</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a:effectLst/>
                        </a:rPr>
                        <a:t>21.257</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5257297"/>
                  </a:ext>
                </a:extLst>
              </a:tr>
              <a:tr h="402851">
                <a:tc>
                  <a:txBody>
                    <a:bodyPr/>
                    <a:lstStyle/>
                    <a:p>
                      <a:pPr marL="0" marR="0" algn="ctr">
                        <a:lnSpc>
                          <a:spcPts val="1800"/>
                        </a:lnSpc>
                        <a:spcBef>
                          <a:spcPts val="600"/>
                        </a:spcBef>
                        <a:spcAft>
                          <a:spcPts val="600"/>
                        </a:spcAft>
                      </a:pPr>
                      <a:r>
                        <a:rPr lang="en-GB" sz="1600">
                          <a:effectLst/>
                        </a:rPr>
                        <a:t>Bias</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a:effectLst/>
                        </a:rPr>
                        <a:t>0.247</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-4.042</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-1.450</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5537747"/>
                  </a:ext>
                </a:extLst>
              </a:tr>
              <a:tr h="402851">
                <a:tc>
                  <a:txBody>
                    <a:bodyPr/>
                    <a:lstStyle/>
                    <a:p>
                      <a:pPr marL="0" marR="0" algn="ctr">
                        <a:lnSpc>
                          <a:spcPts val="1800"/>
                        </a:lnSpc>
                        <a:spcBef>
                          <a:spcPts val="600"/>
                        </a:spcBef>
                        <a:spcAft>
                          <a:spcPts val="600"/>
                        </a:spcAft>
                      </a:pPr>
                      <a:r>
                        <a:rPr lang="en-GB" sz="1600">
                          <a:effectLst/>
                        </a:rPr>
                        <a:t>Correlation Coefficient</a:t>
                      </a:r>
                      <a:endPar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0.890</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0.883</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600" dirty="0">
                          <a:effectLst/>
                        </a:rPr>
                        <a:t>0.884</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3592206"/>
                  </a:ext>
                </a:extLst>
              </a:tr>
            </a:tbl>
          </a:graphicData>
        </a:graphic>
      </p:graphicFrame>
      <p:sp>
        <p:nvSpPr>
          <p:cNvPr id="8" name="Rectangle 2">
            <a:extLst>
              <a:ext uri="{FF2B5EF4-FFF2-40B4-BE49-F238E27FC236}">
                <a16:creationId xmlns:a16="http://schemas.microsoft.com/office/drawing/2014/main" id="{4CE23CC8-2142-45FC-8883-05C6B3F066D9}"/>
              </a:ext>
            </a:extLst>
          </p:cNvPr>
          <p:cNvSpPr>
            <a:spLocks noChangeArrowheads="1"/>
          </p:cNvSpPr>
          <p:nvPr/>
        </p:nvSpPr>
        <p:spPr bwMode="auto">
          <a:xfrm>
            <a:off x="380098" y="1184408"/>
            <a:ext cx="11287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GB" sz="2400" dirty="0"/>
              <a:t>Overall results of the validation of the </a:t>
            </a:r>
            <a:r>
              <a:rPr lang="en-GB" sz="2400" i="1" dirty="0" err="1"/>
              <a:t>snow_cci</a:t>
            </a:r>
            <a:r>
              <a:rPr lang="en-GB" sz="2400" dirty="0"/>
              <a:t> products: </a:t>
            </a:r>
            <a:endParaRPr lang="en-GB" altLang="en-US" sz="2000" dirty="0">
              <a:solidFill>
                <a:srgbClr val="000000"/>
              </a:solidFill>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54666D0-8261-4240-8AA7-3C447F6D6C46}"/>
              </a:ext>
            </a:extLst>
          </p:cNvPr>
          <p:cNvSpPr/>
          <p:nvPr/>
        </p:nvSpPr>
        <p:spPr>
          <a:xfrm>
            <a:off x="4802159" y="1858481"/>
            <a:ext cx="1620315"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MODIS-derived</a:t>
            </a:r>
            <a:endParaRPr lang="en-GB" dirty="0"/>
          </a:p>
        </p:txBody>
      </p:sp>
      <p:sp>
        <p:nvSpPr>
          <p:cNvPr id="10" name="Rectangle 9">
            <a:extLst>
              <a:ext uri="{FF2B5EF4-FFF2-40B4-BE49-F238E27FC236}">
                <a16:creationId xmlns:a16="http://schemas.microsoft.com/office/drawing/2014/main" id="{7BE5C6E9-521D-46EF-99FD-0140742F281A}"/>
              </a:ext>
            </a:extLst>
          </p:cNvPr>
          <p:cNvSpPr/>
          <p:nvPr/>
        </p:nvSpPr>
        <p:spPr>
          <a:xfrm>
            <a:off x="4779107" y="4256349"/>
            <a:ext cx="1666418" cy="369332"/>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AVHRR-derived</a:t>
            </a:r>
            <a:endParaRPr lang="en-GB" dirty="0"/>
          </a:p>
        </p:txBody>
      </p:sp>
      <p:sp>
        <p:nvSpPr>
          <p:cNvPr id="11" name="Rectangle 10">
            <a:extLst>
              <a:ext uri="{FF2B5EF4-FFF2-40B4-BE49-F238E27FC236}">
                <a16:creationId xmlns:a16="http://schemas.microsoft.com/office/drawing/2014/main" id="{CD361390-4026-4E4D-8B95-F7067E7541F1}"/>
              </a:ext>
            </a:extLst>
          </p:cNvPr>
          <p:cNvSpPr/>
          <p:nvPr/>
        </p:nvSpPr>
        <p:spPr>
          <a:xfrm>
            <a:off x="9645269" y="5840774"/>
            <a:ext cx="2313454" cy="646331"/>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User requirements:</a:t>
            </a:r>
          </a:p>
          <a:p>
            <a:r>
              <a:rPr lang="en-GB" b="1" dirty="0">
                <a:solidFill>
                  <a:srgbClr val="000000"/>
                </a:solidFill>
                <a:cs typeface="Times New Roman" panose="02020603050405020304" pitchFamily="18" charset="0"/>
              </a:rPr>
              <a:t>Unbiased RMSE &lt; 20%</a:t>
            </a:r>
            <a:endParaRPr lang="en-GB" b="1" dirty="0"/>
          </a:p>
        </p:txBody>
      </p:sp>
    </p:spTree>
    <p:extLst>
      <p:ext uri="{BB962C8B-B14F-4D97-AF65-F5344CB8AC3E}">
        <p14:creationId xmlns:p14="http://schemas.microsoft.com/office/powerpoint/2010/main" val="331472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HR validation</a:t>
            </a:r>
          </a:p>
        </p:txBody>
      </p:sp>
      <p:sp>
        <p:nvSpPr>
          <p:cNvPr id="6" name="Rectangle 2">
            <a:extLst>
              <a:ext uri="{FF2B5EF4-FFF2-40B4-BE49-F238E27FC236}">
                <a16:creationId xmlns:a16="http://schemas.microsoft.com/office/drawing/2014/main" id="{0EF8B262-0AC1-4372-B2A3-EC11BE14975F}"/>
              </a:ext>
            </a:extLst>
          </p:cNvPr>
          <p:cNvSpPr>
            <a:spLocks noChangeArrowheads="1"/>
          </p:cNvSpPr>
          <p:nvPr/>
        </p:nvSpPr>
        <p:spPr bwMode="auto">
          <a:xfrm>
            <a:off x="466726" y="1120954"/>
            <a:ext cx="77532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GB" sz="2400" dirty="0"/>
              <a:t>Overall results of the validation of the </a:t>
            </a:r>
            <a:r>
              <a:rPr lang="en-GB" sz="2400" i="1" dirty="0" err="1"/>
              <a:t>snow_cci</a:t>
            </a:r>
            <a:r>
              <a:rPr lang="en-GB" sz="2400" dirty="0"/>
              <a:t> products in forested and unforested areas: </a:t>
            </a:r>
            <a:endParaRPr lang="en-GB" altLang="en-US" sz="2000" dirty="0">
              <a:solidFill>
                <a:srgbClr val="000000"/>
              </a:solidFil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9B85686-6EA1-48ED-AB9C-CD36DCF7ED94}"/>
              </a:ext>
            </a:extLst>
          </p:cNvPr>
          <p:cNvSpPr/>
          <p:nvPr/>
        </p:nvSpPr>
        <p:spPr>
          <a:xfrm>
            <a:off x="5512546" y="1811655"/>
            <a:ext cx="1650901"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MODIS-derived</a:t>
            </a:r>
            <a:endParaRPr lang="en-GB" b="1" dirty="0"/>
          </a:p>
        </p:txBody>
      </p:sp>
      <p:sp>
        <p:nvSpPr>
          <p:cNvPr id="8" name="Rectangle 7">
            <a:extLst>
              <a:ext uri="{FF2B5EF4-FFF2-40B4-BE49-F238E27FC236}">
                <a16:creationId xmlns:a16="http://schemas.microsoft.com/office/drawing/2014/main" id="{4E535448-2349-4C05-8458-CED524FB0113}"/>
              </a:ext>
            </a:extLst>
          </p:cNvPr>
          <p:cNvSpPr/>
          <p:nvPr/>
        </p:nvSpPr>
        <p:spPr>
          <a:xfrm>
            <a:off x="5512546" y="4307682"/>
            <a:ext cx="1666418"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AVHRR-derived</a:t>
            </a:r>
            <a:endParaRPr lang="en-GB" b="1" dirty="0"/>
          </a:p>
        </p:txBody>
      </p:sp>
      <p:sp>
        <p:nvSpPr>
          <p:cNvPr id="9" name="Rectangle 8">
            <a:extLst>
              <a:ext uri="{FF2B5EF4-FFF2-40B4-BE49-F238E27FC236}">
                <a16:creationId xmlns:a16="http://schemas.microsoft.com/office/drawing/2014/main" id="{7E85D5C0-C892-4C27-A96E-4D6518EE2360}"/>
              </a:ext>
            </a:extLst>
          </p:cNvPr>
          <p:cNvSpPr/>
          <p:nvPr/>
        </p:nvSpPr>
        <p:spPr>
          <a:xfrm>
            <a:off x="9786671" y="1074787"/>
            <a:ext cx="2313454" cy="646331"/>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User requirements:</a:t>
            </a:r>
          </a:p>
          <a:p>
            <a:r>
              <a:rPr lang="en-GB" b="1" dirty="0">
                <a:solidFill>
                  <a:srgbClr val="000000"/>
                </a:solidFill>
                <a:cs typeface="Times New Roman" panose="02020603050405020304" pitchFamily="18" charset="0"/>
              </a:rPr>
              <a:t>Unbiased RMSE &lt; 20%</a:t>
            </a:r>
            <a:endParaRPr lang="en-GB" b="1" dirty="0"/>
          </a:p>
        </p:txBody>
      </p:sp>
      <p:graphicFrame>
        <p:nvGraphicFramePr>
          <p:cNvPr id="10" name="Table 9">
            <a:extLst>
              <a:ext uri="{FF2B5EF4-FFF2-40B4-BE49-F238E27FC236}">
                <a16:creationId xmlns:a16="http://schemas.microsoft.com/office/drawing/2014/main" id="{2874CC8E-4AC5-401E-AD71-666513A67EB9}"/>
              </a:ext>
            </a:extLst>
          </p:cNvPr>
          <p:cNvGraphicFramePr>
            <a:graphicFrameLocks noGrp="1"/>
          </p:cNvGraphicFramePr>
          <p:nvPr>
            <p:extLst>
              <p:ext uri="{D42A27DB-BD31-4B8C-83A1-F6EECF244321}">
                <p14:modId xmlns:p14="http://schemas.microsoft.com/office/powerpoint/2010/main" val="499785151"/>
              </p:ext>
            </p:extLst>
          </p:nvPr>
        </p:nvGraphicFramePr>
        <p:xfrm>
          <a:off x="341744" y="4677015"/>
          <a:ext cx="11287125" cy="1763595"/>
        </p:xfrm>
        <a:graphic>
          <a:graphicData uri="http://schemas.openxmlformats.org/drawingml/2006/table">
            <a:tbl>
              <a:tblPr firstRow="1" firstCol="1" bandRow="1">
                <a:tableStyleId>{BC89EF96-8CEA-46FF-86C4-4CE0E7609802}</a:tableStyleId>
              </a:tblPr>
              <a:tblGrid>
                <a:gridCol w="3487722">
                  <a:extLst>
                    <a:ext uri="{9D8B030D-6E8A-4147-A177-3AD203B41FA5}">
                      <a16:colId xmlns:a16="http://schemas.microsoft.com/office/drawing/2014/main" val="10238122"/>
                    </a:ext>
                  </a:extLst>
                </a:gridCol>
                <a:gridCol w="3900830">
                  <a:extLst>
                    <a:ext uri="{9D8B030D-6E8A-4147-A177-3AD203B41FA5}">
                      <a16:colId xmlns:a16="http://schemas.microsoft.com/office/drawing/2014/main" val="729995579"/>
                    </a:ext>
                  </a:extLst>
                </a:gridCol>
                <a:gridCol w="3898573">
                  <a:extLst>
                    <a:ext uri="{9D8B030D-6E8A-4147-A177-3AD203B41FA5}">
                      <a16:colId xmlns:a16="http://schemas.microsoft.com/office/drawing/2014/main" val="3060267640"/>
                    </a:ext>
                  </a:extLst>
                </a:gridCol>
              </a:tblGrid>
              <a:tr h="352719">
                <a:tc>
                  <a:txBody>
                    <a:bodyPr/>
                    <a:lstStyle/>
                    <a:p>
                      <a:pPr marL="0" marR="0" algn="just">
                        <a:lnSpc>
                          <a:spcPts val="1800"/>
                        </a:lnSpc>
                        <a:spcBef>
                          <a:spcPts val="600"/>
                        </a:spcBef>
                        <a:spcAft>
                          <a:spcPts val="600"/>
                        </a:spcAft>
                      </a:pPr>
                      <a:r>
                        <a:rPr lang="en-GB" sz="1800">
                          <a:effectLst/>
                        </a:rPr>
                        <a:t> </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Salomonson forested</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Salomonson open areas</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6024629"/>
                  </a:ext>
                </a:extLst>
              </a:tr>
              <a:tr h="352719">
                <a:tc>
                  <a:txBody>
                    <a:bodyPr/>
                    <a:lstStyle/>
                    <a:p>
                      <a:pPr marL="0" marR="0" algn="just">
                        <a:lnSpc>
                          <a:spcPts val="1800"/>
                        </a:lnSpc>
                        <a:spcBef>
                          <a:spcPts val="600"/>
                        </a:spcBef>
                        <a:spcAft>
                          <a:spcPts val="600"/>
                        </a:spcAft>
                      </a:pPr>
                      <a:r>
                        <a:rPr lang="en-GB" sz="1800">
                          <a:effectLst/>
                        </a:rPr>
                        <a:t>RMSE</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24.801</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19.473</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467811"/>
                  </a:ext>
                </a:extLst>
              </a:tr>
              <a:tr h="352719">
                <a:tc>
                  <a:txBody>
                    <a:bodyPr/>
                    <a:lstStyle/>
                    <a:p>
                      <a:pPr marL="0" marR="0" algn="just">
                        <a:lnSpc>
                          <a:spcPts val="1800"/>
                        </a:lnSpc>
                        <a:spcBef>
                          <a:spcPts val="600"/>
                        </a:spcBef>
                        <a:spcAft>
                          <a:spcPts val="600"/>
                        </a:spcAft>
                      </a:pPr>
                      <a:r>
                        <a:rPr lang="en-GB" sz="1800">
                          <a:effectLst/>
                        </a:rPr>
                        <a:t>Unbiased RMSE</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24.790</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19.468</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768312"/>
                  </a:ext>
                </a:extLst>
              </a:tr>
              <a:tr h="352719">
                <a:tc>
                  <a:txBody>
                    <a:bodyPr/>
                    <a:lstStyle/>
                    <a:p>
                      <a:pPr marL="0" marR="0" algn="just">
                        <a:lnSpc>
                          <a:spcPts val="1800"/>
                        </a:lnSpc>
                        <a:spcBef>
                          <a:spcPts val="600"/>
                        </a:spcBef>
                        <a:spcAft>
                          <a:spcPts val="600"/>
                        </a:spcAft>
                      </a:pPr>
                      <a:r>
                        <a:rPr lang="en-GB" sz="1800">
                          <a:effectLst/>
                        </a:rPr>
                        <a:t>Bias</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-0.730</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0.462</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621557"/>
                  </a:ext>
                </a:extLst>
              </a:tr>
              <a:tr h="352719">
                <a:tc>
                  <a:txBody>
                    <a:bodyPr/>
                    <a:lstStyle/>
                    <a:p>
                      <a:pPr marL="0" marR="0" algn="just">
                        <a:lnSpc>
                          <a:spcPts val="1800"/>
                        </a:lnSpc>
                        <a:spcBef>
                          <a:spcPts val="600"/>
                        </a:spcBef>
                        <a:spcAft>
                          <a:spcPts val="600"/>
                        </a:spcAft>
                      </a:pPr>
                      <a:r>
                        <a:rPr lang="en-GB" sz="1800">
                          <a:effectLst/>
                        </a:rPr>
                        <a:t>Correlation Coefficient</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0.799</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0.905</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5677169"/>
                  </a:ext>
                </a:extLst>
              </a:tr>
            </a:tbl>
          </a:graphicData>
        </a:graphic>
      </p:graphicFrame>
      <p:graphicFrame>
        <p:nvGraphicFramePr>
          <p:cNvPr id="11" name="Table 10">
            <a:extLst>
              <a:ext uri="{FF2B5EF4-FFF2-40B4-BE49-F238E27FC236}">
                <a16:creationId xmlns:a16="http://schemas.microsoft.com/office/drawing/2014/main" id="{C33F456E-816F-4005-A156-FF133C25C544}"/>
              </a:ext>
            </a:extLst>
          </p:cNvPr>
          <p:cNvGraphicFramePr>
            <a:graphicFrameLocks noGrp="1"/>
          </p:cNvGraphicFramePr>
          <p:nvPr>
            <p:extLst>
              <p:ext uri="{D42A27DB-BD31-4B8C-83A1-F6EECF244321}">
                <p14:modId xmlns:p14="http://schemas.microsoft.com/office/powerpoint/2010/main" val="3462971380"/>
              </p:ext>
            </p:extLst>
          </p:nvPr>
        </p:nvGraphicFramePr>
        <p:xfrm>
          <a:off x="341745" y="2180987"/>
          <a:ext cx="11287125" cy="1763595"/>
        </p:xfrm>
        <a:graphic>
          <a:graphicData uri="http://schemas.openxmlformats.org/drawingml/2006/table">
            <a:tbl>
              <a:tblPr firstRow="1" firstCol="1" bandRow="1">
                <a:tableStyleId>{BC89EF96-8CEA-46FF-86C4-4CE0E7609802}</a:tableStyleId>
              </a:tblPr>
              <a:tblGrid>
                <a:gridCol w="3487722">
                  <a:extLst>
                    <a:ext uri="{9D8B030D-6E8A-4147-A177-3AD203B41FA5}">
                      <a16:colId xmlns:a16="http://schemas.microsoft.com/office/drawing/2014/main" val="2970925406"/>
                    </a:ext>
                  </a:extLst>
                </a:gridCol>
                <a:gridCol w="3900830">
                  <a:extLst>
                    <a:ext uri="{9D8B030D-6E8A-4147-A177-3AD203B41FA5}">
                      <a16:colId xmlns:a16="http://schemas.microsoft.com/office/drawing/2014/main" val="2748978232"/>
                    </a:ext>
                  </a:extLst>
                </a:gridCol>
                <a:gridCol w="3898573">
                  <a:extLst>
                    <a:ext uri="{9D8B030D-6E8A-4147-A177-3AD203B41FA5}">
                      <a16:colId xmlns:a16="http://schemas.microsoft.com/office/drawing/2014/main" val="3493621050"/>
                    </a:ext>
                  </a:extLst>
                </a:gridCol>
              </a:tblGrid>
              <a:tr h="352719">
                <a:tc>
                  <a:txBody>
                    <a:bodyPr/>
                    <a:lstStyle/>
                    <a:p>
                      <a:pPr marL="0" marR="0" algn="just">
                        <a:lnSpc>
                          <a:spcPts val="1800"/>
                        </a:lnSpc>
                        <a:spcBef>
                          <a:spcPts val="600"/>
                        </a:spcBef>
                        <a:spcAft>
                          <a:spcPts val="600"/>
                        </a:spcAft>
                      </a:pPr>
                      <a:r>
                        <a:rPr lang="en-GB" sz="1800" dirty="0">
                          <a:effectLst/>
                        </a:rPr>
                        <a:t>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err="1">
                          <a:effectLst/>
                        </a:rPr>
                        <a:t>Salomonson</a:t>
                      </a:r>
                      <a:r>
                        <a:rPr lang="en-GB" sz="1800" dirty="0">
                          <a:effectLst/>
                        </a:rPr>
                        <a:t> forested</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Salomonson open areas </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8258364"/>
                  </a:ext>
                </a:extLst>
              </a:tr>
              <a:tr h="352719">
                <a:tc>
                  <a:txBody>
                    <a:bodyPr/>
                    <a:lstStyle/>
                    <a:p>
                      <a:pPr marL="0" marR="0" algn="just">
                        <a:lnSpc>
                          <a:spcPts val="1800"/>
                        </a:lnSpc>
                        <a:spcBef>
                          <a:spcPts val="600"/>
                        </a:spcBef>
                        <a:spcAft>
                          <a:spcPts val="600"/>
                        </a:spcAft>
                      </a:pPr>
                      <a:r>
                        <a:rPr lang="en-GB" sz="1800" dirty="0">
                          <a:effectLst/>
                        </a:rPr>
                        <a:t>RMSE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18.882</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12.495</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4539959"/>
                  </a:ext>
                </a:extLst>
              </a:tr>
              <a:tr h="352719">
                <a:tc>
                  <a:txBody>
                    <a:bodyPr/>
                    <a:lstStyle/>
                    <a:p>
                      <a:pPr marL="0" marR="0" algn="just">
                        <a:lnSpc>
                          <a:spcPts val="1800"/>
                        </a:lnSpc>
                        <a:spcBef>
                          <a:spcPts val="600"/>
                        </a:spcBef>
                        <a:spcAft>
                          <a:spcPts val="600"/>
                        </a:spcAft>
                      </a:pPr>
                      <a:r>
                        <a:rPr lang="en-GB" sz="1800" dirty="0">
                          <a:effectLst/>
                        </a:rPr>
                        <a:t>Unbiased RMSE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17.228</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12.325</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7700935"/>
                  </a:ext>
                </a:extLst>
              </a:tr>
              <a:tr h="352719">
                <a:tc>
                  <a:txBody>
                    <a:bodyPr/>
                    <a:lstStyle/>
                    <a:p>
                      <a:pPr marL="0" marR="0" algn="just">
                        <a:lnSpc>
                          <a:spcPts val="1800"/>
                        </a:lnSpc>
                        <a:spcBef>
                          <a:spcPts val="600"/>
                        </a:spcBef>
                        <a:spcAft>
                          <a:spcPts val="600"/>
                        </a:spcAft>
                      </a:pPr>
                      <a:r>
                        <a:rPr lang="en-GB" sz="1800">
                          <a:effectLst/>
                        </a:rPr>
                        <a:t>Bias</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-7.728</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a:effectLst/>
                        </a:rPr>
                        <a:t>-2.055</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4333750"/>
                  </a:ext>
                </a:extLst>
              </a:tr>
              <a:tr h="352719">
                <a:tc>
                  <a:txBody>
                    <a:bodyPr/>
                    <a:lstStyle/>
                    <a:p>
                      <a:pPr marL="0" marR="0" algn="just">
                        <a:lnSpc>
                          <a:spcPts val="1800"/>
                        </a:lnSpc>
                        <a:spcBef>
                          <a:spcPts val="600"/>
                        </a:spcBef>
                        <a:spcAft>
                          <a:spcPts val="600"/>
                        </a:spcAft>
                      </a:pPr>
                      <a:r>
                        <a:rPr lang="en-GB" sz="1800">
                          <a:effectLst/>
                        </a:rPr>
                        <a:t>Correlation Coefficient</a:t>
                      </a:r>
                      <a:endPar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0.909</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800" dirty="0">
                          <a:effectLst/>
                        </a:rPr>
                        <a:t>0.962</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5115041"/>
                  </a:ext>
                </a:extLst>
              </a:tr>
            </a:tbl>
          </a:graphicData>
        </a:graphic>
      </p:graphicFrame>
    </p:spTree>
    <p:extLst>
      <p:ext uri="{BB962C8B-B14F-4D97-AF65-F5344CB8AC3E}">
        <p14:creationId xmlns:p14="http://schemas.microsoft.com/office/powerpoint/2010/main" val="324997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FC02FC2-3B9F-422F-9A2D-C2F11A9ADDDE}"/>
              </a:ext>
            </a:extLst>
          </p:cNvPr>
          <p:cNvSpPr>
            <a:spLocks noGrp="1"/>
          </p:cNvSpPr>
          <p:nvPr>
            <p:ph idx="1"/>
          </p:nvPr>
        </p:nvSpPr>
        <p:spPr/>
        <p:txBody>
          <a:bodyPr>
            <a:normAutofit/>
          </a:bodyPr>
          <a:lstStyle/>
          <a:p>
            <a:pPr marL="342900" indent="-342900" algn="just">
              <a:spcBef>
                <a:spcPts val="600"/>
              </a:spcBef>
            </a:pPr>
            <a:r>
              <a:rPr lang="en-GB" dirty="0"/>
              <a:t>The </a:t>
            </a:r>
            <a:r>
              <a:rPr lang="en-GB" b="1" dirty="0"/>
              <a:t>objectives</a:t>
            </a:r>
            <a:r>
              <a:rPr lang="en-GB" dirty="0"/>
              <a:t> of the validation activities are:</a:t>
            </a:r>
          </a:p>
          <a:p>
            <a:pPr marL="342900" indent="-342900" algn="just">
              <a:spcBef>
                <a:spcPts val="600"/>
              </a:spcBef>
            </a:pPr>
            <a:endParaRPr lang="en-GB" dirty="0"/>
          </a:p>
          <a:p>
            <a:pPr marL="800100" lvl="1" indent="-342900" algn="just">
              <a:spcBef>
                <a:spcPts val="600"/>
              </a:spcBef>
              <a:buFont typeface="+mj-lt"/>
              <a:buAutoNum type="arabicPeriod"/>
            </a:pPr>
            <a:r>
              <a:rPr lang="en-GB" b="1" dirty="0"/>
              <a:t>Quantify the error </a:t>
            </a:r>
            <a:r>
              <a:rPr lang="en-GB" dirty="0"/>
              <a:t>of the </a:t>
            </a:r>
            <a:r>
              <a:rPr lang="en-GB" i="1" dirty="0" err="1"/>
              <a:t>snow_cci</a:t>
            </a:r>
            <a:r>
              <a:rPr lang="en-GB" i="1" dirty="0"/>
              <a:t> </a:t>
            </a:r>
            <a:r>
              <a:rPr lang="en-GB" dirty="0"/>
              <a:t>products;</a:t>
            </a:r>
          </a:p>
          <a:p>
            <a:pPr marL="800100" lvl="1" indent="-342900" algn="just">
              <a:spcBef>
                <a:spcPts val="600"/>
              </a:spcBef>
              <a:buFont typeface="+mj-lt"/>
              <a:buAutoNum type="arabicPeriod"/>
            </a:pPr>
            <a:endParaRPr lang="en-GB" dirty="0"/>
          </a:p>
          <a:p>
            <a:pPr marL="800100" lvl="1" indent="-342900" algn="just">
              <a:spcBef>
                <a:spcPts val="600"/>
              </a:spcBef>
              <a:buFont typeface="+mj-lt"/>
              <a:buAutoNum type="arabicPeriod"/>
            </a:pPr>
            <a:r>
              <a:rPr lang="en-GB" dirty="0"/>
              <a:t>Characterize the performance against:</a:t>
            </a:r>
          </a:p>
          <a:p>
            <a:pPr marL="1257300" lvl="2" indent="-342900" algn="just">
              <a:spcBef>
                <a:spcPts val="600"/>
              </a:spcBef>
            </a:pPr>
            <a:r>
              <a:rPr lang="en-GB" b="1" dirty="0"/>
              <a:t>Seasonality</a:t>
            </a:r>
            <a:r>
              <a:rPr lang="en-GB" dirty="0"/>
              <a:t>;</a:t>
            </a:r>
          </a:p>
          <a:p>
            <a:pPr marL="1257300" lvl="2" indent="-342900" algn="just">
              <a:spcBef>
                <a:spcPts val="600"/>
              </a:spcBef>
            </a:pPr>
            <a:r>
              <a:rPr lang="en-GB" b="1" dirty="0"/>
              <a:t>Forest presence;</a:t>
            </a:r>
          </a:p>
          <a:p>
            <a:pPr marL="1257300" lvl="2" indent="-342900" algn="just">
              <a:spcBef>
                <a:spcPts val="600"/>
              </a:spcBef>
            </a:pPr>
            <a:r>
              <a:rPr lang="en-GB" b="1" dirty="0"/>
              <a:t>Local topography.</a:t>
            </a:r>
          </a:p>
          <a:p>
            <a:pPr marL="1257300" lvl="2" indent="-342900" algn="just">
              <a:spcBef>
                <a:spcPts val="600"/>
              </a:spcBef>
            </a:pPr>
            <a:endParaRPr lang="en-GB" dirty="0"/>
          </a:p>
          <a:p>
            <a:pPr marL="800100" lvl="1" indent="-342900" algn="just">
              <a:spcBef>
                <a:spcPts val="600"/>
              </a:spcBef>
              <a:buFont typeface="+mj-lt"/>
              <a:buAutoNum type="arabicPeriod"/>
            </a:pPr>
            <a:r>
              <a:rPr lang="en-GB" b="1" dirty="0"/>
              <a:t>Quantify the error</a:t>
            </a:r>
            <a:r>
              <a:rPr lang="en-GB" dirty="0"/>
              <a:t> of the provided </a:t>
            </a:r>
            <a:r>
              <a:rPr lang="en-GB" i="1" dirty="0" err="1"/>
              <a:t>snow_cci</a:t>
            </a:r>
            <a:r>
              <a:rPr lang="en-GB" dirty="0"/>
              <a:t> </a:t>
            </a:r>
            <a:r>
              <a:rPr lang="en-GB" b="1" dirty="0"/>
              <a:t>uncertainty</a:t>
            </a:r>
            <a:r>
              <a:rPr lang="en-GB" dirty="0"/>
              <a:t>.</a:t>
            </a:r>
          </a:p>
          <a:p>
            <a:pPr marL="800100" lvl="1" indent="-342900" algn="just">
              <a:spcBef>
                <a:spcPts val="600"/>
              </a:spcBef>
              <a:buFont typeface="+mj-lt"/>
              <a:buAutoNum type="arabicPeriod"/>
            </a:pPr>
            <a:endParaRPr lang="en-GB" dirty="0"/>
          </a:p>
          <a:p>
            <a:r>
              <a:rPr lang="en-GB" b="1" u="sng" dirty="0"/>
              <a:t>Independent</a:t>
            </a:r>
            <a:r>
              <a:rPr lang="en-GB" dirty="0"/>
              <a:t> from algorithm development.</a:t>
            </a:r>
          </a:p>
          <a:p>
            <a:pPr marL="0" indent="0">
              <a:buNone/>
            </a:pPr>
            <a:endParaRPr lang="en-GB" dirty="0"/>
          </a:p>
        </p:txBody>
      </p:sp>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Validation objectives</a:t>
            </a:r>
          </a:p>
        </p:txBody>
      </p:sp>
    </p:spTree>
    <p:extLst>
      <p:ext uri="{BB962C8B-B14F-4D97-AF65-F5344CB8AC3E}">
        <p14:creationId xmlns:p14="http://schemas.microsoft.com/office/powerpoint/2010/main" val="238940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a:xfrm>
            <a:off x="3408006" y="2938461"/>
            <a:ext cx="5568043" cy="981077"/>
          </a:xfrm>
        </p:spPr>
        <p:txBody>
          <a:bodyPr>
            <a:noAutofit/>
          </a:bodyPr>
          <a:lstStyle/>
          <a:p>
            <a:pPr algn="ctr"/>
            <a:r>
              <a:rPr lang="en-GB" b="1" dirty="0">
                <a:solidFill>
                  <a:schemeClr val="accent1">
                    <a:lumMod val="75000"/>
                  </a:schemeClr>
                </a:solidFill>
              </a:rPr>
              <a:t>SWE Validation Results</a:t>
            </a:r>
          </a:p>
        </p:txBody>
      </p:sp>
    </p:spTree>
    <p:extLst>
      <p:ext uri="{BB962C8B-B14F-4D97-AF65-F5344CB8AC3E}">
        <p14:creationId xmlns:p14="http://schemas.microsoft.com/office/powerpoint/2010/main" val="114686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normAutofit/>
          </a:bodyPr>
          <a:lstStyle/>
          <a:p>
            <a:r>
              <a:rPr lang="en-GB" dirty="0"/>
              <a:t>SWE Validation Results: in-situ</a:t>
            </a:r>
          </a:p>
        </p:txBody>
      </p:sp>
      <p:pic>
        <p:nvPicPr>
          <p:cNvPr id="6" name="Grafik 3">
            <a:extLst>
              <a:ext uri="{FF2B5EF4-FFF2-40B4-BE49-F238E27FC236}">
                <a16:creationId xmlns:a16="http://schemas.microsoft.com/office/drawing/2014/main" id="{1ABED262-F24A-4600-94C5-3C8D72D61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087875"/>
            <a:ext cx="3657600" cy="2744046"/>
          </a:xfrm>
          <a:prstGeom prst="rect">
            <a:avLst/>
          </a:prstGeom>
        </p:spPr>
      </p:pic>
      <p:pic>
        <p:nvPicPr>
          <p:cNvPr id="7" name="Grafik 4">
            <a:extLst>
              <a:ext uri="{FF2B5EF4-FFF2-40B4-BE49-F238E27FC236}">
                <a16:creationId xmlns:a16="http://schemas.microsoft.com/office/drawing/2014/main" id="{108C10FB-3487-474D-8E84-C5FC51756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157914"/>
            <a:ext cx="3657600" cy="2744047"/>
          </a:xfrm>
          <a:prstGeom prst="rect">
            <a:avLst/>
          </a:prstGeom>
        </p:spPr>
      </p:pic>
      <p:pic>
        <p:nvPicPr>
          <p:cNvPr id="8" name="Grafik 5">
            <a:extLst>
              <a:ext uri="{FF2B5EF4-FFF2-40B4-BE49-F238E27FC236}">
                <a16:creationId xmlns:a16="http://schemas.microsoft.com/office/drawing/2014/main" id="{7D968EB8-85A1-463A-BACA-365CE651AC5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810593" y="2529937"/>
            <a:ext cx="5759450" cy="3614420"/>
          </a:xfrm>
          <a:prstGeom prst="rect">
            <a:avLst/>
          </a:prstGeom>
        </p:spPr>
      </p:pic>
      <p:sp>
        <p:nvSpPr>
          <p:cNvPr id="9" name="Rectangle 8">
            <a:extLst>
              <a:ext uri="{FF2B5EF4-FFF2-40B4-BE49-F238E27FC236}">
                <a16:creationId xmlns:a16="http://schemas.microsoft.com/office/drawing/2014/main" id="{F638BEE3-42D5-4836-9ED3-250F216A5C6E}"/>
              </a:ext>
            </a:extLst>
          </p:cNvPr>
          <p:cNvSpPr/>
          <p:nvPr/>
        </p:nvSpPr>
        <p:spPr>
          <a:xfrm>
            <a:off x="7139775" y="1503854"/>
            <a:ext cx="2783198" cy="369332"/>
          </a:xfrm>
          <a:prstGeom prst="rect">
            <a:avLst/>
          </a:prstGeom>
        </p:spPr>
        <p:txBody>
          <a:bodyPr wrap="none">
            <a:spAutoFit/>
          </a:bodyPr>
          <a:lstStyle/>
          <a:p>
            <a:r>
              <a:rPr lang="en-GB" b="1" i="1" dirty="0"/>
              <a:t>Finnish snow course results</a:t>
            </a:r>
            <a:endParaRPr lang="en-US" b="1" i="1" dirty="0"/>
          </a:p>
        </p:txBody>
      </p:sp>
      <p:sp>
        <p:nvSpPr>
          <p:cNvPr id="2" name="Textfeld 1">
            <a:extLst>
              <a:ext uri="{FF2B5EF4-FFF2-40B4-BE49-F238E27FC236}">
                <a16:creationId xmlns:a16="http://schemas.microsoft.com/office/drawing/2014/main" id="{E5C85E58-E063-4E6B-A5DC-1BD4495DABE3}"/>
              </a:ext>
            </a:extLst>
          </p:cNvPr>
          <p:cNvSpPr txBox="1"/>
          <p:nvPr/>
        </p:nvSpPr>
        <p:spPr>
          <a:xfrm>
            <a:off x="4249947" y="4308894"/>
            <a:ext cx="1765540" cy="646331"/>
          </a:xfrm>
          <a:prstGeom prst="rect">
            <a:avLst/>
          </a:prstGeom>
          <a:noFill/>
        </p:spPr>
        <p:txBody>
          <a:bodyPr wrap="square" rtlCol="0">
            <a:spAutoFit/>
          </a:bodyPr>
          <a:lstStyle/>
          <a:p>
            <a:r>
              <a:rPr lang="en-GB" dirty="0"/>
              <a:t>Bias: 	-5 mm</a:t>
            </a:r>
          </a:p>
          <a:p>
            <a:r>
              <a:rPr lang="en-GB" dirty="0"/>
              <a:t>RMSE: 	40 mm</a:t>
            </a:r>
          </a:p>
        </p:txBody>
      </p:sp>
    </p:spTree>
    <p:extLst>
      <p:ext uri="{BB962C8B-B14F-4D97-AF65-F5344CB8AC3E}">
        <p14:creationId xmlns:p14="http://schemas.microsoft.com/office/powerpoint/2010/main" val="79999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normAutofit/>
          </a:bodyPr>
          <a:lstStyle/>
          <a:p>
            <a:r>
              <a:rPr lang="en-GB" dirty="0"/>
              <a:t>SWE Validation Results: in-situ</a:t>
            </a:r>
          </a:p>
        </p:txBody>
      </p:sp>
      <p:pic>
        <p:nvPicPr>
          <p:cNvPr id="6" name="Grafik 3">
            <a:extLst>
              <a:ext uri="{FF2B5EF4-FFF2-40B4-BE49-F238E27FC236}">
                <a16:creationId xmlns:a16="http://schemas.microsoft.com/office/drawing/2014/main" id="{1ABED262-F24A-4600-94C5-3C8D72D612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342" y="4087875"/>
            <a:ext cx="3653315" cy="2744046"/>
          </a:xfrm>
          <a:prstGeom prst="rect">
            <a:avLst/>
          </a:prstGeom>
        </p:spPr>
      </p:pic>
      <p:pic>
        <p:nvPicPr>
          <p:cNvPr id="7" name="Grafik 4">
            <a:extLst>
              <a:ext uri="{FF2B5EF4-FFF2-40B4-BE49-F238E27FC236}">
                <a16:creationId xmlns:a16="http://schemas.microsoft.com/office/drawing/2014/main" id="{108C10FB-3487-474D-8E84-C5FC517564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0342" y="1157914"/>
            <a:ext cx="3653316" cy="2744047"/>
          </a:xfrm>
          <a:prstGeom prst="rect">
            <a:avLst/>
          </a:prstGeom>
        </p:spPr>
      </p:pic>
      <p:pic>
        <p:nvPicPr>
          <p:cNvPr id="8" name="Grafik 5">
            <a:extLst>
              <a:ext uri="{FF2B5EF4-FFF2-40B4-BE49-F238E27FC236}">
                <a16:creationId xmlns:a16="http://schemas.microsoft.com/office/drawing/2014/main" id="{7D968EB8-85A1-463A-BACA-365CE651AC50}"/>
              </a:ext>
            </a:extLst>
          </p:cNvPr>
          <p:cNvPicPr/>
          <p:nvPr/>
        </p:nvPicPr>
        <p:blipFill>
          <a:blip r:embed="rId5">
            <a:extLst>
              <a:ext uri="{28A0092B-C50C-407E-A947-70E740481C1C}">
                <a14:useLocalDpi xmlns:a14="http://schemas.microsoft.com/office/drawing/2010/main" val="0"/>
              </a:ext>
            </a:extLst>
          </a:blip>
          <a:srcRect/>
          <a:stretch/>
        </p:blipFill>
        <p:spPr>
          <a:xfrm>
            <a:off x="5810593" y="2621214"/>
            <a:ext cx="5759450" cy="3431865"/>
          </a:xfrm>
          <a:prstGeom prst="rect">
            <a:avLst/>
          </a:prstGeom>
        </p:spPr>
      </p:pic>
      <p:sp>
        <p:nvSpPr>
          <p:cNvPr id="9" name="Rectangle 8">
            <a:extLst>
              <a:ext uri="{FF2B5EF4-FFF2-40B4-BE49-F238E27FC236}">
                <a16:creationId xmlns:a16="http://schemas.microsoft.com/office/drawing/2014/main" id="{F638BEE3-42D5-4836-9ED3-250F216A5C6E}"/>
              </a:ext>
            </a:extLst>
          </p:cNvPr>
          <p:cNvSpPr/>
          <p:nvPr/>
        </p:nvSpPr>
        <p:spPr>
          <a:xfrm>
            <a:off x="7139775" y="1503854"/>
            <a:ext cx="2842509" cy="369332"/>
          </a:xfrm>
          <a:prstGeom prst="rect">
            <a:avLst/>
          </a:prstGeom>
        </p:spPr>
        <p:txBody>
          <a:bodyPr wrap="none">
            <a:spAutoFit/>
          </a:bodyPr>
          <a:lstStyle/>
          <a:p>
            <a:r>
              <a:rPr lang="en-GB" b="1" i="1" dirty="0"/>
              <a:t>Russian snow course results</a:t>
            </a:r>
            <a:endParaRPr lang="en-US" b="1" i="1" dirty="0"/>
          </a:p>
        </p:txBody>
      </p:sp>
      <p:sp>
        <p:nvSpPr>
          <p:cNvPr id="10" name="Textfeld 9">
            <a:extLst>
              <a:ext uri="{FF2B5EF4-FFF2-40B4-BE49-F238E27FC236}">
                <a16:creationId xmlns:a16="http://schemas.microsoft.com/office/drawing/2014/main" id="{A8CB9154-68E6-49E8-87B4-D0518F34BA8B}"/>
              </a:ext>
            </a:extLst>
          </p:cNvPr>
          <p:cNvSpPr txBox="1"/>
          <p:nvPr/>
        </p:nvSpPr>
        <p:spPr>
          <a:xfrm>
            <a:off x="4249947" y="4308894"/>
            <a:ext cx="1754038" cy="646331"/>
          </a:xfrm>
          <a:prstGeom prst="rect">
            <a:avLst/>
          </a:prstGeom>
          <a:noFill/>
        </p:spPr>
        <p:txBody>
          <a:bodyPr wrap="square" rtlCol="0">
            <a:spAutoFit/>
          </a:bodyPr>
          <a:lstStyle/>
          <a:p>
            <a:r>
              <a:rPr lang="en-GB" dirty="0"/>
              <a:t>Bias: 	-9 mm</a:t>
            </a:r>
          </a:p>
          <a:p>
            <a:r>
              <a:rPr lang="en-GB" dirty="0"/>
              <a:t>RMSE: 	52 mm</a:t>
            </a:r>
          </a:p>
        </p:txBody>
      </p:sp>
    </p:spTree>
    <p:extLst>
      <p:ext uri="{BB962C8B-B14F-4D97-AF65-F5344CB8AC3E}">
        <p14:creationId xmlns:p14="http://schemas.microsoft.com/office/powerpoint/2010/main" val="281067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normAutofit/>
          </a:bodyPr>
          <a:lstStyle/>
          <a:p>
            <a:r>
              <a:rPr lang="en-GB" dirty="0"/>
              <a:t>SWE Validation Results: in-situ</a:t>
            </a:r>
          </a:p>
        </p:txBody>
      </p:sp>
      <p:pic>
        <p:nvPicPr>
          <p:cNvPr id="6" name="Grafik 3">
            <a:extLst>
              <a:ext uri="{FF2B5EF4-FFF2-40B4-BE49-F238E27FC236}">
                <a16:creationId xmlns:a16="http://schemas.microsoft.com/office/drawing/2014/main" id="{1ABED262-F24A-4600-94C5-3C8D72D612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4090330"/>
            <a:ext cx="3657600" cy="2739135"/>
          </a:xfrm>
          <a:prstGeom prst="rect">
            <a:avLst/>
          </a:prstGeom>
        </p:spPr>
      </p:pic>
      <p:pic>
        <p:nvPicPr>
          <p:cNvPr id="7" name="Grafik 4">
            <a:extLst>
              <a:ext uri="{FF2B5EF4-FFF2-40B4-BE49-F238E27FC236}">
                <a16:creationId xmlns:a16="http://schemas.microsoft.com/office/drawing/2014/main" id="{108C10FB-3487-474D-8E84-C5FC517564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8200" y="1160370"/>
            <a:ext cx="3657600" cy="2739135"/>
          </a:xfrm>
          <a:prstGeom prst="rect">
            <a:avLst/>
          </a:prstGeom>
        </p:spPr>
      </p:pic>
      <p:pic>
        <p:nvPicPr>
          <p:cNvPr id="8" name="Grafik 5">
            <a:extLst>
              <a:ext uri="{FF2B5EF4-FFF2-40B4-BE49-F238E27FC236}">
                <a16:creationId xmlns:a16="http://schemas.microsoft.com/office/drawing/2014/main" id="{7D968EB8-85A1-463A-BACA-365CE651AC50}"/>
              </a:ext>
            </a:extLst>
          </p:cNvPr>
          <p:cNvPicPr/>
          <p:nvPr/>
        </p:nvPicPr>
        <p:blipFill>
          <a:blip r:embed="rId5">
            <a:extLst>
              <a:ext uri="{28A0092B-C50C-407E-A947-70E740481C1C}">
                <a14:useLocalDpi xmlns:a14="http://schemas.microsoft.com/office/drawing/2010/main" val="0"/>
              </a:ext>
            </a:extLst>
          </a:blip>
          <a:srcRect/>
          <a:stretch/>
        </p:blipFill>
        <p:spPr>
          <a:xfrm>
            <a:off x="5810593" y="2783753"/>
            <a:ext cx="5759450" cy="3106787"/>
          </a:xfrm>
          <a:prstGeom prst="rect">
            <a:avLst/>
          </a:prstGeom>
        </p:spPr>
      </p:pic>
      <p:sp>
        <p:nvSpPr>
          <p:cNvPr id="9" name="Rectangle 8">
            <a:extLst>
              <a:ext uri="{FF2B5EF4-FFF2-40B4-BE49-F238E27FC236}">
                <a16:creationId xmlns:a16="http://schemas.microsoft.com/office/drawing/2014/main" id="{F638BEE3-42D5-4836-9ED3-250F216A5C6E}"/>
              </a:ext>
            </a:extLst>
          </p:cNvPr>
          <p:cNvSpPr/>
          <p:nvPr/>
        </p:nvSpPr>
        <p:spPr>
          <a:xfrm>
            <a:off x="7139775" y="1503854"/>
            <a:ext cx="3007618" cy="369332"/>
          </a:xfrm>
          <a:prstGeom prst="rect">
            <a:avLst/>
          </a:prstGeom>
        </p:spPr>
        <p:txBody>
          <a:bodyPr wrap="none">
            <a:spAutoFit/>
          </a:bodyPr>
          <a:lstStyle/>
          <a:p>
            <a:r>
              <a:rPr lang="en-GB" b="1" i="1" dirty="0"/>
              <a:t>Canadian snow course results</a:t>
            </a:r>
            <a:endParaRPr lang="en-US" b="1" i="1" dirty="0"/>
          </a:p>
        </p:txBody>
      </p:sp>
      <p:sp>
        <p:nvSpPr>
          <p:cNvPr id="10" name="Textfeld 9">
            <a:extLst>
              <a:ext uri="{FF2B5EF4-FFF2-40B4-BE49-F238E27FC236}">
                <a16:creationId xmlns:a16="http://schemas.microsoft.com/office/drawing/2014/main" id="{99CF93BE-A6BE-41B8-9686-0A04810AA972}"/>
              </a:ext>
            </a:extLst>
          </p:cNvPr>
          <p:cNvSpPr txBox="1"/>
          <p:nvPr/>
        </p:nvSpPr>
        <p:spPr>
          <a:xfrm>
            <a:off x="4255698" y="4308894"/>
            <a:ext cx="1860429" cy="646331"/>
          </a:xfrm>
          <a:prstGeom prst="rect">
            <a:avLst/>
          </a:prstGeom>
          <a:noFill/>
        </p:spPr>
        <p:txBody>
          <a:bodyPr wrap="square" rtlCol="0">
            <a:spAutoFit/>
          </a:bodyPr>
          <a:lstStyle/>
          <a:p>
            <a:r>
              <a:rPr lang="en-GB" dirty="0"/>
              <a:t>Bias: 	-28 mm</a:t>
            </a:r>
          </a:p>
          <a:p>
            <a:r>
              <a:rPr lang="en-GB" dirty="0"/>
              <a:t>RMSE: 	71 mm</a:t>
            </a:r>
          </a:p>
        </p:txBody>
      </p:sp>
    </p:spTree>
    <p:extLst>
      <p:ext uri="{BB962C8B-B14F-4D97-AF65-F5344CB8AC3E}">
        <p14:creationId xmlns:p14="http://schemas.microsoft.com/office/powerpoint/2010/main" val="4079203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FC02FC2-3B9F-422F-9A2D-C2F11A9ADDDE}"/>
              </a:ext>
            </a:extLst>
          </p:cNvPr>
          <p:cNvSpPr>
            <a:spLocks noGrp="1"/>
          </p:cNvSpPr>
          <p:nvPr>
            <p:ph idx="1"/>
          </p:nvPr>
        </p:nvSpPr>
        <p:spPr>
          <a:xfrm>
            <a:off x="228236" y="1052623"/>
            <a:ext cx="11510108" cy="5603358"/>
          </a:xfrm>
        </p:spPr>
        <p:txBody>
          <a:bodyPr>
            <a:noAutofit/>
          </a:bodyPr>
          <a:lstStyle/>
          <a:p>
            <a:pPr algn="just">
              <a:lnSpc>
                <a:spcPct val="114000"/>
              </a:lnSpc>
              <a:spcBef>
                <a:spcPts val="0"/>
              </a:spcBef>
            </a:pPr>
            <a:r>
              <a:rPr lang="en-GB" sz="2200" dirty="0"/>
              <a:t>A </a:t>
            </a:r>
            <a:r>
              <a:rPr lang="en-GB" sz="2200" b="1" dirty="0"/>
              <a:t>validation protocol </a:t>
            </a:r>
            <a:r>
              <a:rPr lang="en-GB" sz="2200" dirty="0"/>
              <a:t>based on the well-established protocol developed in the Satellite Snow Product Intercomparison and Evaluation Exercise (</a:t>
            </a:r>
            <a:r>
              <a:rPr lang="en-GB" sz="2200" b="1" dirty="0"/>
              <a:t>SnowPEx</a:t>
            </a:r>
            <a:r>
              <a:rPr lang="en-GB" sz="2200" dirty="0"/>
              <a:t>) has been defined for </a:t>
            </a:r>
            <a:r>
              <a:rPr lang="en-GB" sz="2200" i="1" dirty="0"/>
              <a:t>snow_cci.</a:t>
            </a:r>
            <a:endParaRPr lang="en-GB" sz="2200" dirty="0"/>
          </a:p>
          <a:p>
            <a:pPr marL="0" indent="0" algn="just">
              <a:lnSpc>
                <a:spcPct val="110000"/>
              </a:lnSpc>
              <a:spcBef>
                <a:spcPts val="1200"/>
              </a:spcBef>
              <a:buNone/>
            </a:pPr>
            <a:r>
              <a:rPr lang="en-GB" sz="2200" b="1" i="1" dirty="0"/>
              <a:t>SNOW COVER FRACTION:</a:t>
            </a:r>
          </a:p>
          <a:p>
            <a:pPr algn="just">
              <a:lnSpc>
                <a:spcPct val="114000"/>
              </a:lnSpc>
              <a:spcBef>
                <a:spcPts val="1200"/>
              </a:spcBef>
            </a:pPr>
            <a:r>
              <a:rPr lang="en-GB" sz="2200" dirty="0"/>
              <a:t>Reference data set consisting of </a:t>
            </a:r>
            <a:r>
              <a:rPr lang="en-GB" sz="2200" b="1" dirty="0"/>
              <a:t>&gt;3.8 million </a:t>
            </a:r>
            <a:r>
              <a:rPr lang="en-GB" sz="2200" dirty="0"/>
              <a:t>and</a:t>
            </a:r>
            <a:r>
              <a:rPr lang="en-GB" sz="2200" b="1" dirty="0"/>
              <a:t> &gt;2 million in-situ measurements &amp; 833 </a:t>
            </a:r>
            <a:r>
              <a:rPr lang="en-GB" sz="2200" dirty="0"/>
              <a:t>and</a:t>
            </a:r>
            <a:r>
              <a:rPr lang="en-GB" sz="2200" b="1" dirty="0"/>
              <a:t> </a:t>
            </a:r>
            <a:br>
              <a:rPr lang="en-GB" sz="2200" b="1" dirty="0"/>
            </a:br>
            <a:r>
              <a:rPr lang="en-GB" sz="2200" b="1" dirty="0"/>
              <a:t>410 high resolution SCE maps </a:t>
            </a:r>
            <a:r>
              <a:rPr lang="en-GB" sz="2200" dirty="0"/>
              <a:t>for</a:t>
            </a:r>
            <a:r>
              <a:rPr lang="en-GB" sz="2200" b="1" dirty="0"/>
              <a:t> AVHRR </a:t>
            </a:r>
            <a:r>
              <a:rPr lang="en-GB" sz="2200" dirty="0"/>
              <a:t>and</a:t>
            </a:r>
            <a:r>
              <a:rPr lang="en-GB" sz="2200" b="1" dirty="0"/>
              <a:t> MODIS </a:t>
            </a:r>
            <a:r>
              <a:rPr lang="en-GB" sz="2200" dirty="0"/>
              <a:t>used for validation activities in the first year.</a:t>
            </a:r>
          </a:p>
          <a:p>
            <a:pPr algn="just">
              <a:lnSpc>
                <a:spcPct val="114000"/>
              </a:lnSpc>
              <a:spcBef>
                <a:spcPts val="0"/>
              </a:spcBef>
            </a:pPr>
            <a:r>
              <a:rPr lang="en-GB" sz="2200" dirty="0"/>
              <a:t>Product performance was assessed considering also different surface and topography conditions </a:t>
            </a:r>
          </a:p>
          <a:p>
            <a:pPr algn="just">
              <a:lnSpc>
                <a:spcPct val="114000"/>
              </a:lnSpc>
              <a:spcBef>
                <a:spcPts val="0"/>
              </a:spcBef>
            </a:pPr>
            <a:r>
              <a:rPr lang="en-GB" sz="2200" dirty="0"/>
              <a:t>High accuracy for SCF products from both the sensors from validation with </a:t>
            </a:r>
            <a:r>
              <a:rPr lang="en-GB" sz="2200" b="1" dirty="0"/>
              <a:t>in-situ data</a:t>
            </a:r>
            <a:r>
              <a:rPr lang="en-GB" sz="2200" dirty="0"/>
              <a:t>:</a:t>
            </a:r>
          </a:p>
          <a:p>
            <a:pPr lvl="1" algn="just">
              <a:lnSpc>
                <a:spcPct val="114000"/>
              </a:lnSpc>
              <a:spcBef>
                <a:spcPts val="0"/>
              </a:spcBef>
              <a:buFont typeface="Wingdings" panose="05000000000000000000" pitchFamily="2" charset="2"/>
              <a:buChar char="Ø"/>
            </a:pPr>
            <a:r>
              <a:rPr lang="en-GB" sz="2000" dirty="0"/>
              <a:t>Hit Rate &gt; 95% for all the thresholds combinations</a:t>
            </a:r>
          </a:p>
          <a:p>
            <a:pPr lvl="1" algn="just">
              <a:lnSpc>
                <a:spcPct val="114000"/>
              </a:lnSpc>
              <a:spcBef>
                <a:spcPts val="0"/>
              </a:spcBef>
              <a:buFont typeface="Wingdings" panose="05000000000000000000" pitchFamily="2" charset="2"/>
              <a:buChar char="Ø"/>
            </a:pPr>
            <a:r>
              <a:rPr lang="en-GB" sz="2000" dirty="0"/>
              <a:t>F-score &gt; 87% for SCF ≥ 25% and SD ≥ 0 m and SD ≥ 0.02 m</a:t>
            </a:r>
          </a:p>
          <a:p>
            <a:pPr algn="just">
              <a:lnSpc>
                <a:spcPct val="114000"/>
              </a:lnSpc>
              <a:spcBef>
                <a:spcPts val="0"/>
              </a:spcBef>
            </a:pPr>
            <a:r>
              <a:rPr lang="en-GB" sz="2200" dirty="0"/>
              <a:t>For validation with </a:t>
            </a:r>
            <a:r>
              <a:rPr lang="en-GB" sz="2200" b="1" dirty="0"/>
              <a:t>high resolution snow maps</a:t>
            </a:r>
            <a:r>
              <a:rPr lang="en-GB" sz="2200" dirty="0"/>
              <a:t>:</a:t>
            </a:r>
          </a:p>
          <a:p>
            <a:pPr marL="808038" lvl="1" indent="-350838">
              <a:lnSpc>
                <a:spcPct val="114000"/>
              </a:lnSpc>
              <a:spcBef>
                <a:spcPts val="0"/>
              </a:spcBef>
              <a:buFont typeface="Wingdings" panose="05000000000000000000" pitchFamily="2" charset="2"/>
              <a:buChar char="Ø"/>
            </a:pPr>
            <a:r>
              <a:rPr lang="en-GB" sz="2000" dirty="0"/>
              <a:t>Overall unbiased RMSE &lt; 19% and &lt; 21% for MODIS and AVHRR </a:t>
            </a:r>
            <a:br>
              <a:rPr lang="en-GB" sz="2000" dirty="0"/>
            </a:br>
            <a:r>
              <a:rPr lang="en-GB" sz="2000" dirty="0">
                <a:sym typeface="Wingdings" panose="05000000000000000000" pitchFamily="2" charset="2"/>
              </a:rPr>
              <a:t></a:t>
            </a:r>
            <a:r>
              <a:rPr lang="en-GB" sz="2000" i="1" dirty="0">
                <a:sym typeface="Wingdings" panose="05000000000000000000" pitchFamily="2" charset="2"/>
              </a:rPr>
              <a:t> </a:t>
            </a:r>
            <a:r>
              <a:rPr lang="en-GB" sz="2000" i="1" dirty="0"/>
              <a:t>compliant with the user requirements. </a:t>
            </a:r>
          </a:p>
          <a:p>
            <a:pPr marL="808038" lvl="1" indent="-350838">
              <a:lnSpc>
                <a:spcPct val="114000"/>
              </a:lnSpc>
              <a:spcBef>
                <a:spcPts val="0"/>
              </a:spcBef>
              <a:buFont typeface="Wingdings" panose="05000000000000000000" pitchFamily="2" charset="2"/>
              <a:buChar char="Ø"/>
            </a:pPr>
            <a:r>
              <a:rPr lang="en-GB" sz="2000" dirty="0"/>
              <a:t>Overall bias &lt; 4% and &lt; 6% for AVHRR and MODIS, respectively</a:t>
            </a:r>
          </a:p>
          <a:p>
            <a:pPr marL="808038" lvl="1" indent="-350838">
              <a:lnSpc>
                <a:spcPct val="114000"/>
              </a:lnSpc>
              <a:spcBef>
                <a:spcPts val="0"/>
              </a:spcBef>
              <a:buFont typeface="Wingdings" panose="05000000000000000000" pitchFamily="2" charset="2"/>
              <a:buChar char="Ø"/>
            </a:pPr>
            <a:r>
              <a:rPr lang="en-GB" sz="2000" dirty="0"/>
              <a:t>Correlation coefficient &gt; 0.91 for MODIS and &gt; 0.88 for AVHRR. </a:t>
            </a:r>
          </a:p>
        </p:txBody>
      </p:sp>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4252330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4A36E71-F196-49BD-B804-40B31F0B8196}"/>
              </a:ext>
            </a:extLst>
          </p:cNvPr>
          <p:cNvSpPr/>
          <p:nvPr/>
        </p:nvSpPr>
        <p:spPr>
          <a:xfrm>
            <a:off x="-6000" y="4667694"/>
            <a:ext cx="12204000" cy="2030819"/>
          </a:xfrm>
          <a:prstGeom prst="rect">
            <a:avLst/>
          </a:prstGeom>
          <a:solidFill>
            <a:srgbClr val="194965"/>
          </a:solidFill>
          <a:ln w="38100">
            <a:solidFill>
              <a:srgbClr val="1C99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2E4F6"/>
              </a:solidFill>
            </a:endParaRPr>
          </a:p>
        </p:txBody>
      </p:sp>
      <p:sp>
        <p:nvSpPr>
          <p:cNvPr id="2" name="Inhaltsplatzhalter 1">
            <a:extLst>
              <a:ext uri="{FF2B5EF4-FFF2-40B4-BE49-F238E27FC236}">
                <a16:creationId xmlns:a16="http://schemas.microsoft.com/office/drawing/2014/main" id="{0FC02FC2-3B9F-422F-9A2D-C2F11A9ADDDE}"/>
              </a:ext>
            </a:extLst>
          </p:cNvPr>
          <p:cNvSpPr>
            <a:spLocks noGrp="1"/>
          </p:cNvSpPr>
          <p:nvPr>
            <p:ph idx="1"/>
          </p:nvPr>
        </p:nvSpPr>
        <p:spPr>
          <a:xfrm>
            <a:off x="231007" y="1138913"/>
            <a:ext cx="11508840" cy="5495802"/>
          </a:xfrm>
        </p:spPr>
        <p:txBody>
          <a:bodyPr>
            <a:normAutofit fontScale="92500" lnSpcReduction="20000"/>
          </a:bodyPr>
          <a:lstStyle/>
          <a:p>
            <a:pPr marL="0" indent="0" algn="just">
              <a:lnSpc>
                <a:spcPct val="110000"/>
              </a:lnSpc>
              <a:spcBef>
                <a:spcPts val="2400"/>
              </a:spcBef>
              <a:spcAft>
                <a:spcPts val="600"/>
              </a:spcAft>
              <a:buNone/>
            </a:pPr>
            <a:r>
              <a:rPr lang="en-GB" sz="2400" b="1" i="1" dirty="0"/>
              <a:t>SNOW WATER EQUIVALENT</a:t>
            </a:r>
          </a:p>
          <a:p>
            <a:pPr algn="just">
              <a:lnSpc>
                <a:spcPct val="124000"/>
              </a:lnSpc>
              <a:spcBef>
                <a:spcPts val="600"/>
              </a:spcBef>
              <a:spcAft>
                <a:spcPts val="600"/>
              </a:spcAft>
            </a:pPr>
            <a:r>
              <a:rPr lang="en-GB" sz="2400" dirty="0"/>
              <a:t>In order to assess the quality of the </a:t>
            </a:r>
            <a:r>
              <a:rPr lang="en-GB" sz="2400" b="1" i="1" dirty="0"/>
              <a:t>snow_cci </a:t>
            </a:r>
            <a:r>
              <a:rPr lang="en-GB" sz="2400" b="1" dirty="0"/>
              <a:t>SWE product v1.0</a:t>
            </a:r>
            <a:r>
              <a:rPr lang="en-GB" sz="2400" dirty="0"/>
              <a:t>, we compared it with an extensive and a diverse ground-based reference dataset </a:t>
            </a:r>
            <a:r>
              <a:rPr lang="en-GB" sz="2400" b="1" dirty="0"/>
              <a:t>from Russia, Finland and Canada, spanning the years 1979-2018</a:t>
            </a:r>
            <a:r>
              <a:rPr lang="en-GB" sz="2400" dirty="0"/>
              <a:t>. </a:t>
            </a:r>
          </a:p>
          <a:p>
            <a:pPr algn="just">
              <a:lnSpc>
                <a:spcPct val="124000"/>
              </a:lnSpc>
              <a:spcBef>
                <a:spcPts val="0"/>
              </a:spcBef>
              <a:spcAft>
                <a:spcPts val="600"/>
              </a:spcAft>
            </a:pPr>
            <a:r>
              <a:rPr lang="en-GB" sz="2400" dirty="0"/>
              <a:t>The </a:t>
            </a:r>
            <a:r>
              <a:rPr lang="en-GB" sz="2400" b="1" dirty="0"/>
              <a:t>overall retrieval accuracy for the SWE product, for all investigated samples was around 50 – 70 mm</a:t>
            </a:r>
            <a:r>
              <a:rPr lang="en-GB" sz="2400" dirty="0"/>
              <a:t>. The overall </a:t>
            </a:r>
            <a:r>
              <a:rPr lang="en-GB" sz="2400" b="1" dirty="0"/>
              <a:t>bias was around 10 – 20mm</a:t>
            </a:r>
            <a:r>
              <a:rPr lang="en-GB" sz="2400" dirty="0"/>
              <a:t>. The range of these values depend on the reference data and the region.</a:t>
            </a:r>
          </a:p>
          <a:p>
            <a:pPr algn="just">
              <a:lnSpc>
                <a:spcPct val="124000"/>
              </a:lnSpc>
              <a:spcBef>
                <a:spcPts val="0"/>
              </a:spcBef>
              <a:spcAft>
                <a:spcPts val="600"/>
              </a:spcAft>
            </a:pPr>
            <a:r>
              <a:rPr lang="en-GB" sz="2400" dirty="0"/>
              <a:t>For most snowpacks (all but the 5% of the deepest snowpacks), the SWE retrieval fulfils the user requirements with an </a:t>
            </a:r>
            <a:r>
              <a:rPr lang="en-GB" sz="2400" b="1" dirty="0"/>
              <a:t>RMS error of 42.5 mm</a:t>
            </a:r>
            <a:r>
              <a:rPr lang="en-GB" sz="2400" dirty="0"/>
              <a:t>. </a:t>
            </a:r>
          </a:p>
          <a:p>
            <a:pPr marL="361950" indent="-361950" algn="just">
              <a:lnSpc>
                <a:spcPct val="124000"/>
              </a:lnSpc>
              <a:spcBef>
                <a:spcPts val="1800"/>
              </a:spcBef>
              <a:buFont typeface="Wingdings" panose="05000000000000000000" pitchFamily="2" charset="2"/>
              <a:buChar char="à"/>
            </a:pPr>
            <a:r>
              <a:rPr lang="en-GB" sz="2400" dirty="0">
                <a:solidFill>
                  <a:schemeClr val="bg1"/>
                </a:solidFill>
                <a:sym typeface="Wingdings" panose="05000000000000000000" pitchFamily="2" charset="2"/>
              </a:rPr>
              <a:t>Validation </a:t>
            </a:r>
            <a:r>
              <a:rPr lang="en-GB" sz="2400" dirty="0">
                <a:solidFill>
                  <a:schemeClr val="bg1"/>
                </a:solidFill>
              </a:rPr>
              <a:t>results reflect a </a:t>
            </a:r>
            <a:r>
              <a:rPr lang="en-GB" sz="2400" b="1" dirty="0">
                <a:solidFill>
                  <a:schemeClr val="bg1"/>
                </a:solidFill>
              </a:rPr>
              <a:t>good overall performance of the snow_cci </a:t>
            </a:r>
            <a:r>
              <a:rPr lang="en-GB" sz="2400" dirty="0">
                <a:solidFill>
                  <a:schemeClr val="bg1"/>
                </a:solidFill>
              </a:rPr>
              <a:t>SCF products</a:t>
            </a:r>
          </a:p>
          <a:p>
            <a:pPr marL="361950" indent="-361950" algn="just">
              <a:lnSpc>
                <a:spcPct val="124000"/>
              </a:lnSpc>
              <a:spcBef>
                <a:spcPts val="0"/>
              </a:spcBef>
              <a:buFont typeface="Wingdings" panose="05000000000000000000" pitchFamily="2" charset="2"/>
              <a:buChar char="à"/>
            </a:pPr>
            <a:r>
              <a:rPr lang="en-GB" sz="2400" dirty="0">
                <a:solidFill>
                  <a:schemeClr val="bg1"/>
                </a:solidFill>
              </a:rPr>
              <a:t>Accuracies of </a:t>
            </a:r>
            <a:r>
              <a:rPr lang="en-GB" sz="2400" b="1" dirty="0">
                <a:solidFill>
                  <a:schemeClr val="bg1"/>
                </a:solidFill>
              </a:rPr>
              <a:t>snow_cci products </a:t>
            </a:r>
            <a:r>
              <a:rPr lang="en-GB" sz="2400" dirty="0">
                <a:solidFill>
                  <a:schemeClr val="bg1"/>
                </a:solidFill>
              </a:rPr>
              <a:t>generated in the first year </a:t>
            </a:r>
            <a:r>
              <a:rPr lang="en-GB" sz="2400" b="1" dirty="0">
                <a:solidFill>
                  <a:schemeClr val="bg1"/>
                </a:solidFill>
              </a:rPr>
              <a:t>fulfil the user requirements</a:t>
            </a:r>
          </a:p>
          <a:p>
            <a:pPr marL="0" indent="0" algn="just">
              <a:lnSpc>
                <a:spcPct val="124000"/>
              </a:lnSpc>
              <a:spcBef>
                <a:spcPts val="1200"/>
              </a:spcBef>
              <a:spcAft>
                <a:spcPts val="600"/>
              </a:spcAft>
              <a:buNone/>
            </a:pPr>
            <a:r>
              <a:rPr lang="en-GB" sz="2400" b="1" dirty="0">
                <a:solidFill>
                  <a:schemeClr val="bg1"/>
                </a:solidFill>
              </a:rPr>
              <a:t>Reference data set will be extended in the second year, and each future product version will be evaluated and quality checked.</a:t>
            </a:r>
          </a:p>
        </p:txBody>
      </p:sp>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Conclusions and future work</a:t>
            </a:r>
          </a:p>
        </p:txBody>
      </p:sp>
    </p:spTree>
    <p:extLst>
      <p:ext uri="{BB962C8B-B14F-4D97-AF65-F5344CB8AC3E}">
        <p14:creationId xmlns:p14="http://schemas.microsoft.com/office/powerpoint/2010/main" val="1636866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HR validation</a:t>
            </a:r>
          </a:p>
        </p:txBody>
      </p:sp>
      <p:sp>
        <p:nvSpPr>
          <p:cNvPr id="6" name="Rectangle 2">
            <a:extLst>
              <a:ext uri="{FF2B5EF4-FFF2-40B4-BE49-F238E27FC236}">
                <a16:creationId xmlns:a16="http://schemas.microsoft.com/office/drawing/2014/main" id="{0F899759-4F3A-45F4-851E-AEAE2F007205}"/>
              </a:ext>
            </a:extLst>
          </p:cNvPr>
          <p:cNvSpPr>
            <a:spLocks noChangeArrowheads="1"/>
          </p:cNvSpPr>
          <p:nvPr/>
        </p:nvSpPr>
        <p:spPr bwMode="auto">
          <a:xfrm>
            <a:off x="341630" y="1103144"/>
            <a:ext cx="74789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GB" sz="2400" dirty="0"/>
              <a:t>Overall results of the validation of the </a:t>
            </a:r>
            <a:r>
              <a:rPr lang="en-GB" sz="2400" i="1" dirty="0" err="1"/>
              <a:t>snow_cci</a:t>
            </a:r>
            <a:r>
              <a:rPr lang="en-GB" sz="2400" dirty="0"/>
              <a:t> products in mountains and plains: </a:t>
            </a:r>
            <a:endParaRPr lang="en-GB" altLang="en-US" sz="2000" dirty="0">
              <a:solidFill>
                <a:srgbClr val="000000"/>
              </a:solidFil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608630C-3544-4657-A2C1-1CD2BD5EEB39}"/>
              </a:ext>
            </a:extLst>
          </p:cNvPr>
          <p:cNvSpPr/>
          <p:nvPr/>
        </p:nvSpPr>
        <p:spPr>
          <a:xfrm>
            <a:off x="5512546" y="1811655"/>
            <a:ext cx="1650901"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MODIS-derived</a:t>
            </a:r>
            <a:endParaRPr lang="en-GB" b="1" dirty="0"/>
          </a:p>
        </p:txBody>
      </p:sp>
      <p:sp>
        <p:nvSpPr>
          <p:cNvPr id="8" name="Rectangle 7">
            <a:extLst>
              <a:ext uri="{FF2B5EF4-FFF2-40B4-BE49-F238E27FC236}">
                <a16:creationId xmlns:a16="http://schemas.microsoft.com/office/drawing/2014/main" id="{C72597B5-AE92-4A7B-9878-BB06FE137A9B}"/>
              </a:ext>
            </a:extLst>
          </p:cNvPr>
          <p:cNvSpPr/>
          <p:nvPr/>
        </p:nvSpPr>
        <p:spPr>
          <a:xfrm>
            <a:off x="5512546" y="4307682"/>
            <a:ext cx="1666418"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AVHRR-derived</a:t>
            </a:r>
            <a:endParaRPr lang="en-GB" b="1" dirty="0"/>
          </a:p>
        </p:txBody>
      </p:sp>
      <p:sp>
        <p:nvSpPr>
          <p:cNvPr id="9" name="Rectangle 8">
            <a:extLst>
              <a:ext uri="{FF2B5EF4-FFF2-40B4-BE49-F238E27FC236}">
                <a16:creationId xmlns:a16="http://schemas.microsoft.com/office/drawing/2014/main" id="{EE4C4FD4-094C-4329-B4D1-833FEF6B30A8}"/>
              </a:ext>
            </a:extLst>
          </p:cNvPr>
          <p:cNvSpPr/>
          <p:nvPr/>
        </p:nvSpPr>
        <p:spPr>
          <a:xfrm>
            <a:off x="9786671" y="1074787"/>
            <a:ext cx="2313454" cy="646331"/>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User requirements:</a:t>
            </a:r>
          </a:p>
          <a:p>
            <a:r>
              <a:rPr lang="en-GB" b="1" dirty="0">
                <a:solidFill>
                  <a:srgbClr val="000000"/>
                </a:solidFill>
                <a:cs typeface="Times New Roman" panose="02020603050405020304" pitchFamily="18" charset="0"/>
              </a:rPr>
              <a:t>Unbiased RMSE &lt; 20%</a:t>
            </a:r>
            <a:endParaRPr lang="en-GB" b="1" dirty="0"/>
          </a:p>
        </p:txBody>
      </p:sp>
      <p:graphicFrame>
        <p:nvGraphicFramePr>
          <p:cNvPr id="10" name="Table 9">
            <a:extLst>
              <a:ext uri="{FF2B5EF4-FFF2-40B4-BE49-F238E27FC236}">
                <a16:creationId xmlns:a16="http://schemas.microsoft.com/office/drawing/2014/main" id="{F49DC1B9-1828-4774-865A-A5743DE81664}"/>
              </a:ext>
            </a:extLst>
          </p:cNvPr>
          <p:cNvGraphicFramePr>
            <a:graphicFrameLocks noGrp="1"/>
          </p:cNvGraphicFramePr>
          <p:nvPr>
            <p:extLst>
              <p:ext uri="{D42A27DB-BD31-4B8C-83A1-F6EECF244321}">
                <p14:modId xmlns:p14="http://schemas.microsoft.com/office/powerpoint/2010/main" val="2896973922"/>
              </p:ext>
            </p:extLst>
          </p:nvPr>
        </p:nvGraphicFramePr>
        <p:xfrm>
          <a:off x="225952" y="2587781"/>
          <a:ext cx="5754370" cy="1549085"/>
        </p:xfrm>
        <a:graphic>
          <a:graphicData uri="http://schemas.openxmlformats.org/drawingml/2006/table">
            <a:tbl>
              <a:tblPr firstRow="1" firstCol="1" bandRow="1">
                <a:tableStyleId>{BC89EF96-8CEA-46FF-86C4-4CE0E7609802}</a:tableStyleId>
              </a:tblPr>
              <a:tblGrid>
                <a:gridCol w="1233805">
                  <a:extLst>
                    <a:ext uri="{9D8B030D-6E8A-4147-A177-3AD203B41FA5}">
                      <a16:colId xmlns:a16="http://schemas.microsoft.com/office/drawing/2014/main" val="4030592197"/>
                    </a:ext>
                  </a:extLst>
                </a:gridCol>
                <a:gridCol w="1506855">
                  <a:extLst>
                    <a:ext uri="{9D8B030D-6E8A-4147-A177-3AD203B41FA5}">
                      <a16:colId xmlns:a16="http://schemas.microsoft.com/office/drawing/2014/main" val="199819723"/>
                    </a:ext>
                  </a:extLst>
                </a:gridCol>
                <a:gridCol w="1506855">
                  <a:extLst>
                    <a:ext uri="{9D8B030D-6E8A-4147-A177-3AD203B41FA5}">
                      <a16:colId xmlns:a16="http://schemas.microsoft.com/office/drawing/2014/main" val="2397105850"/>
                    </a:ext>
                  </a:extLst>
                </a:gridCol>
                <a:gridCol w="1506855">
                  <a:extLst>
                    <a:ext uri="{9D8B030D-6E8A-4147-A177-3AD203B41FA5}">
                      <a16:colId xmlns:a16="http://schemas.microsoft.com/office/drawing/2014/main" val="2721016994"/>
                    </a:ext>
                  </a:extLst>
                </a:gridCol>
              </a:tblGrid>
              <a:tr h="0">
                <a:tc>
                  <a:txBody>
                    <a:bodyPr/>
                    <a:lstStyle/>
                    <a:p>
                      <a:pPr marL="0" marR="0" algn="ctr">
                        <a:lnSpc>
                          <a:spcPts val="1800"/>
                        </a:lnSpc>
                        <a:spcBef>
                          <a:spcPts val="600"/>
                        </a:spcBef>
                        <a:spcAft>
                          <a:spcPts val="600"/>
                        </a:spcAft>
                      </a:pPr>
                      <a:r>
                        <a:rPr lang="en-GB" sz="1400" dirty="0">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err="1">
                          <a:effectLst/>
                        </a:rPr>
                        <a:t>Salomonson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Klein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Dozier</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2309824"/>
                  </a:ext>
                </a:extLst>
              </a:tr>
              <a:tr h="0">
                <a:tc>
                  <a:txBody>
                    <a:bodyPr/>
                    <a:lstStyle/>
                    <a:p>
                      <a:pPr marL="0" marR="0" algn="ctr">
                        <a:lnSpc>
                          <a:spcPts val="1800"/>
                        </a:lnSpc>
                        <a:spcBef>
                          <a:spcPts val="600"/>
                        </a:spcBef>
                        <a:spcAft>
                          <a:spcPts val="600"/>
                        </a:spcAft>
                      </a:pPr>
                      <a:r>
                        <a:rPr lang="en-GB" sz="1400">
                          <a:effectLst/>
                        </a:rPr>
                        <a:t>RMSE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13.259</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16.393</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14.136</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1086347"/>
                  </a:ext>
                </a:extLst>
              </a:tr>
              <a:tr h="0">
                <a:tc>
                  <a:txBody>
                    <a:bodyPr/>
                    <a:lstStyle/>
                    <a:p>
                      <a:pPr marL="0" marR="0" algn="ctr">
                        <a:lnSpc>
                          <a:spcPts val="1800"/>
                        </a:lnSpc>
                        <a:spcBef>
                          <a:spcPts val="600"/>
                        </a:spcBef>
                        <a:spcAft>
                          <a:spcPts val="600"/>
                        </a:spcAft>
                      </a:pPr>
                      <a:r>
                        <a:rPr lang="en-GB" sz="1400">
                          <a:effectLst/>
                        </a:rPr>
                        <a:t>Unbiased RMSE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13.015</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15.841</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13.937</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7409363"/>
                  </a:ext>
                </a:extLst>
              </a:tr>
              <a:tr h="0">
                <a:tc>
                  <a:txBody>
                    <a:bodyPr/>
                    <a:lstStyle/>
                    <a:p>
                      <a:pPr marL="0" marR="0" algn="ctr">
                        <a:lnSpc>
                          <a:spcPts val="1800"/>
                        </a:lnSpc>
                        <a:spcBef>
                          <a:spcPts val="600"/>
                        </a:spcBef>
                        <a:spcAft>
                          <a:spcPts val="600"/>
                        </a:spcAft>
                      </a:pPr>
                      <a:r>
                        <a:rPr lang="en-GB" sz="1400">
                          <a:effectLst/>
                        </a:rPr>
                        <a:t>Bias</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-2.533</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-4.216</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-2.361</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0659790"/>
                  </a:ext>
                </a:extLst>
              </a:tr>
              <a:tr h="0">
                <a:tc>
                  <a:txBody>
                    <a:bodyPr/>
                    <a:lstStyle/>
                    <a:p>
                      <a:pPr marL="0" marR="0" algn="ctr">
                        <a:lnSpc>
                          <a:spcPts val="1800"/>
                        </a:lnSpc>
                        <a:spcBef>
                          <a:spcPts val="600"/>
                        </a:spcBef>
                        <a:spcAft>
                          <a:spcPts val="600"/>
                        </a:spcAft>
                      </a:pPr>
                      <a:r>
                        <a:rPr lang="en-GB" sz="1400">
                          <a:effectLst/>
                        </a:rPr>
                        <a:t>Correlation Coefficient</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0.958</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0.940</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0.953</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9843448"/>
                  </a:ext>
                </a:extLst>
              </a:tr>
            </a:tbl>
          </a:graphicData>
        </a:graphic>
      </p:graphicFrame>
      <p:graphicFrame>
        <p:nvGraphicFramePr>
          <p:cNvPr id="11" name="Table 10">
            <a:extLst>
              <a:ext uri="{FF2B5EF4-FFF2-40B4-BE49-F238E27FC236}">
                <a16:creationId xmlns:a16="http://schemas.microsoft.com/office/drawing/2014/main" id="{980B8094-DC20-4B00-8259-55EDF3494F0F}"/>
              </a:ext>
            </a:extLst>
          </p:cNvPr>
          <p:cNvGraphicFramePr>
            <a:graphicFrameLocks noGrp="1"/>
          </p:cNvGraphicFramePr>
          <p:nvPr>
            <p:extLst>
              <p:ext uri="{D42A27DB-BD31-4B8C-83A1-F6EECF244321}">
                <p14:modId xmlns:p14="http://schemas.microsoft.com/office/powerpoint/2010/main" val="484001727"/>
              </p:ext>
            </p:extLst>
          </p:nvPr>
        </p:nvGraphicFramePr>
        <p:xfrm>
          <a:off x="6345755" y="2587781"/>
          <a:ext cx="5754370" cy="1549085"/>
        </p:xfrm>
        <a:graphic>
          <a:graphicData uri="http://schemas.openxmlformats.org/drawingml/2006/table">
            <a:tbl>
              <a:tblPr firstRow="1" firstCol="1" bandRow="1">
                <a:tableStyleId>{BC89EF96-8CEA-46FF-86C4-4CE0E7609802}</a:tableStyleId>
              </a:tblPr>
              <a:tblGrid>
                <a:gridCol w="1233805">
                  <a:extLst>
                    <a:ext uri="{9D8B030D-6E8A-4147-A177-3AD203B41FA5}">
                      <a16:colId xmlns:a16="http://schemas.microsoft.com/office/drawing/2014/main" val="2869671410"/>
                    </a:ext>
                  </a:extLst>
                </a:gridCol>
                <a:gridCol w="1506855">
                  <a:extLst>
                    <a:ext uri="{9D8B030D-6E8A-4147-A177-3AD203B41FA5}">
                      <a16:colId xmlns:a16="http://schemas.microsoft.com/office/drawing/2014/main" val="874155889"/>
                    </a:ext>
                  </a:extLst>
                </a:gridCol>
                <a:gridCol w="1506855">
                  <a:extLst>
                    <a:ext uri="{9D8B030D-6E8A-4147-A177-3AD203B41FA5}">
                      <a16:colId xmlns:a16="http://schemas.microsoft.com/office/drawing/2014/main" val="1951600768"/>
                    </a:ext>
                  </a:extLst>
                </a:gridCol>
                <a:gridCol w="1506855">
                  <a:extLst>
                    <a:ext uri="{9D8B030D-6E8A-4147-A177-3AD203B41FA5}">
                      <a16:colId xmlns:a16="http://schemas.microsoft.com/office/drawing/2014/main" val="1620303595"/>
                    </a:ext>
                  </a:extLst>
                </a:gridCol>
              </a:tblGrid>
              <a:tr h="0">
                <a:tc>
                  <a:txBody>
                    <a:bodyPr/>
                    <a:lstStyle/>
                    <a:p>
                      <a:pPr marL="0" marR="0" algn="ctr">
                        <a:lnSpc>
                          <a:spcPts val="1800"/>
                        </a:lnSpc>
                        <a:spcBef>
                          <a:spcPts val="600"/>
                        </a:spcBef>
                        <a:spcAft>
                          <a:spcPts val="600"/>
                        </a:spcAft>
                      </a:pPr>
                      <a:r>
                        <a:rPr lang="en-GB" sz="1400">
                          <a:effectLst/>
                        </a:rPr>
                        <a:t> </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Salomonson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Klein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Dozier</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0675197"/>
                  </a:ext>
                </a:extLst>
              </a:tr>
              <a:tr h="0">
                <a:tc>
                  <a:txBody>
                    <a:bodyPr/>
                    <a:lstStyle/>
                    <a:p>
                      <a:pPr marL="0" marR="0" algn="ctr">
                        <a:lnSpc>
                          <a:spcPts val="1800"/>
                        </a:lnSpc>
                        <a:spcBef>
                          <a:spcPts val="600"/>
                        </a:spcBef>
                        <a:spcAft>
                          <a:spcPts val="600"/>
                        </a:spcAft>
                      </a:pPr>
                      <a:r>
                        <a:rPr lang="en-GB" sz="1400">
                          <a:effectLst/>
                        </a:rPr>
                        <a:t>RMSE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14.391</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20.921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16.177</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4176258"/>
                  </a:ext>
                </a:extLst>
              </a:tr>
              <a:tr h="0">
                <a:tc>
                  <a:txBody>
                    <a:bodyPr/>
                    <a:lstStyle/>
                    <a:p>
                      <a:pPr marL="0" marR="0" algn="ctr">
                        <a:lnSpc>
                          <a:spcPts val="1800"/>
                        </a:lnSpc>
                        <a:spcBef>
                          <a:spcPts val="600"/>
                        </a:spcBef>
                        <a:spcAft>
                          <a:spcPts val="600"/>
                        </a:spcAft>
                      </a:pPr>
                      <a:r>
                        <a:rPr lang="en-GB" sz="1400" dirty="0">
                          <a:effectLst/>
                        </a:rPr>
                        <a:t>Unbiased RMSE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13.948</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19.366</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15.575</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4383500"/>
                  </a:ext>
                </a:extLst>
              </a:tr>
              <a:tr h="0">
                <a:tc>
                  <a:txBody>
                    <a:bodyPr/>
                    <a:lstStyle/>
                    <a:p>
                      <a:pPr marL="0" marR="0" algn="ctr">
                        <a:lnSpc>
                          <a:spcPts val="1800"/>
                        </a:lnSpc>
                        <a:spcBef>
                          <a:spcPts val="600"/>
                        </a:spcBef>
                        <a:spcAft>
                          <a:spcPts val="600"/>
                        </a:spcAft>
                      </a:pPr>
                      <a:r>
                        <a:rPr lang="en-GB" sz="1400">
                          <a:effectLst/>
                        </a:rPr>
                        <a:t>Bias</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-3.542</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-7.915</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-4.371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616853"/>
                  </a:ext>
                </a:extLst>
              </a:tr>
              <a:tr h="0">
                <a:tc>
                  <a:txBody>
                    <a:bodyPr/>
                    <a:lstStyle/>
                    <a:p>
                      <a:pPr marL="0" marR="0" algn="ctr">
                        <a:lnSpc>
                          <a:spcPts val="1800"/>
                        </a:lnSpc>
                        <a:spcBef>
                          <a:spcPts val="600"/>
                        </a:spcBef>
                        <a:spcAft>
                          <a:spcPts val="600"/>
                        </a:spcAft>
                      </a:pPr>
                      <a:r>
                        <a:rPr lang="en-GB" sz="1400">
                          <a:effectLst/>
                        </a:rPr>
                        <a:t>Correlation Coefficient</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0.945</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0.895</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0.933</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7625008"/>
                  </a:ext>
                </a:extLst>
              </a:tr>
            </a:tbl>
          </a:graphicData>
        </a:graphic>
      </p:graphicFrame>
      <p:graphicFrame>
        <p:nvGraphicFramePr>
          <p:cNvPr id="12" name="Table 11">
            <a:extLst>
              <a:ext uri="{FF2B5EF4-FFF2-40B4-BE49-F238E27FC236}">
                <a16:creationId xmlns:a16="http://schemas.microsoft.com/office/drawing/2014/main" id="{E5EABD3B-3486-4D5F-91B1-3D5485AA100F}"/>
              </a:ext>
            </a:extLst>
          </p:cNvPr>
          <p:cNvGraphicFramePr>
            <a:graphicFrameLocks noGrp="1"/>
          </p:cNvGraphicFramePr>
          <p:nvPr>
            <p:extLst>
              <p:ext uri="{D42A27DB-BD31-4B8C-83A1-F6EECF244321}">
                <p14:modId xmlns:p14="http://schemas.microsoft.com/office/powerpoint/2010/main" val="139157272"/>
              </p:ext>
            </p:extLst>
          </p:nvPr>
        </p:nvGraphicFramePr>
        <p:xfrm>
          <a:off x="341630" y="5023219"/>
          <a:ext cx="5754370" cy="1549085"/>
        </p:xfrm>
        <a:graphic>
          <a:graphicData uri="http://schemas.openxmlformats.org/drawingml/2006/table">
            <a:tbl>
              <a:tblPr firstRow="1" firstCol="1" bandRow="1">
                <a:tableStyleId>{BC89EF96-8CEA-46FF-86C4-4CE0E7609802}</a:tableStyleId>
              </a:tblPr>
              <a:tblGrid>
                <a:gridCol w="1233805">
                  <a:extLst>
                    <a:ext uri="{9D8B030D-6E8A-4147-A177-3AD203B41FA5}">
                      <a16:colId xmlns:a16="http://schemas.microsoft.com/office/drawing/2014/main" val="144880788"/>
                    </a:ext>
                  </a:extLst>
                </a:gridCol>
                <a:gridCol w="1506855">
                  <a:extLst>
                    <a:ext uri="{9D8B030D-6E8A-4147-A177-3AD203B41FA5}">
                      <a16:colId xmlns:a16="http://schemas.microsoft.com/office/drawing/2014/main" val="3112214240"/>
                    </a:ext>
                  </a:extLst>
                </a:gridCol>
                <a:gridCol w="1506855">
                  <a:extLst>
                    <a:ext uri="{9D8B030D-6E8A-4147-A177-3AD203B41FA5}">
                      <a16:colId xmlns:a16="http://schemas.microsoft.com/office/drawing/2014/main" val="3402873377"/>
                    </a:ext>
                  </a:extLst>
                </a:gridCol>
                <a:gridCol w="1506855">
                  <a:extLst>
                    <a:ext uri="{9D8B030D-6E8A-4147-A177-3AD203B41FA5}">
                      <a16:colId xmlns:a16="http://schemas.microsoft.com/office/drawing/2014/main" val="2723691922"/>
                    </a:ext>
                  </a:extLst>
                </a:gridCol>
              </a:tblGrid>
              <a:tr h="0">
                <a:tc>
                  <a:txBody>
                    <a:bodyPr/>
                    <a:lstStyle/>
                    <a:p>
                      <a:pPr marL="0" marR="0" algn="ctr">
                        <a:lnSpc>
                          <a:spcPts val="1800"/>
                        </a:lnSpc>
                        <a:spcBef>
                          <a:spcPts val="600"/>
                        </a:spcBef>
                        <a:spcAft>
                          <a:spcPts val="600"/>
                        </a:spcAft>
                      </a:pPr>
                      <a:r>
                        <a:rPr lang="en-GB" sz="1400">
                          <a:effectLst/>
                        </a:rPr>
                        <a:t> </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Salomonson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Klein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Dozier</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936320"/>
                  </a:ext>
                </a:extLst>
              </a:tr>
              <a:tr h="0">
                <a:tc>
                  <a:txBody>
                    <a:bodyPr/>
                    <a:lstStyle/>
                    <a:p>
                      <a:pPr marL="0" marR="0" algn="ctr">
                        <a:lnSpc>
                          <a:spcPts val="1800"/>
                        </a:lnSpc>
                        <a:spcBef>
                          <a:spcPts val="600"/>
                        </a:spcBef>
                        <a:spcAft>
                          <a:spcPts val="600"/>
                        </a:spcAft>
                      </a:pPr>
                      <a:r>
                        <a:rPr lang="en-GB" sz="1400">
                          <a:effectLst/>
                        </a:rPr>
                        <a:t>RMSE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20.961</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22.182</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21.086</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7828805"/>
                  </a:ext>
                </a:extLst>
              </a:tr>
              <a:tr h="0">
                <a:tc>
                  <a:txBody>
                    <a:bodyPr/>
                    <a:lstStyle/>
                    <a:p>
                      <a:pPr marL="0" marR="0" algn="ctr">
                        <a:lnSpc>
                          <a:spcPts val="1800"/>
                        </a:lnSpc>
                        <a:spcBef>
                          <a:spcPts val="600"/>
                        </a:spcBef>
                        <a:spcAft>
                          <a:spcPts val="600"/>
                        </a:spcAft>
                      </a:pPr>
                      <a:r>
                        <a:rPr lang="en-GB" sz="1400">
                          <a:effectLst/>
                        </a:rPr>
                        <a:t>Unbiased RMSE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20.799</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21.591</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20.809</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2914404"/>
                  </a:ext>
                </a:extLst>
              </a:tr>
              <a:tr h="0">
                <a:tc>
                  <a:txBody>
                    <a:bodyPr/>
                    <a:lstStyle/>
                    <a:p>
                      <a:pPr marL="0" marR="0" algn="ctr">
                        <a:lnSpc>
                          <a:spcPts val="1800"/>
                        </a:lnSpc>
                        <a:spcBef>
                          <a:spcPts val="600"/>
                        </a:spcBef>
                        <a:spcAft>
                          <a:spcPts val="600"/>
                        </a:spcAft>
                      </a:pPr>
                      <a:r>
                        <a:rPr lang="en-GB" sz="1400">
                          <a:effectLst/>
                        </a:rPr>
                        <a:t>Bias</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-2.602</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-5.087</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-3.405</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95485926"/>
                  </a:ext>
                </a:extLst>
              </a:tr>
              <a:tr h="0">
                <a:tc>
                  <a:txBody>
                    <a:bodyPr/>
                    <a:lstStyle/>
                    <a:p>
                      <a:pPr marL="0" marR="0" algn="ctr">
                        <a:lnSpc>
                          <a:spcPts val="1800"/>
                        </a:lnSpc>
                        <a:spcBef>
                          <a:spcPts val="600"/>
                        </a:spcBef>
                        <a:spcAft>
                          <a:spcPts val="600"/>
                        </a:spcAft>
                      </a:pPr>
                      <a:r>
                        <a:rPr lang="en-GB" sz="1400">
                          <a:effectLst/>
                        </a:rPr>
                        <a:t>Correlation Coefficient</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0.899</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0.894</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0.901</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542820"/>
                  </a:ext>
                </a:extLst>
              </a:tr>
            </a:tbl>
          </a:graphicData>
        </a:graphic>
      </p:graphicFrame>
      <p:graphicFrame>
        <p:nvGraphicFramePr>
          <p:cNvPr id="13" name="Table 12">
            <a:extLst>
              <a:ext uri="{FF2B5EF4-FFF2-40B4-BE49-F238E27FC236}">
                <a16:creationId xmlns:a16="http://schemas.microsoft.com/office/drawing/2014/main" id="{878B7775-6A48-498E-B244-9A4441DDEAFA}"/>
              </a:ext>
            </a:extLst>
          </p:cNvPr>
          <p:cNvGraphicFramePr>
            <a:graphicFrameLocks noGrp="1"/>
          </p:cNvGraphicFramePr>
          <p:nvPr>
            <p:extLst>
              <p:ext uri="{D42A27DB-BD31-4B8C-83A1-F6EECF244321}">
                <p14:modId xmlns:p14="http://schemas.microsoft.com/office/powerpoint/2010/main" val="2488182612"/>
              </p:ext>
            </p:extLst>
          </p:nvPr>
        </p:nvGraphicFramePr>
        <p:xfrm>
          <a:off x="6345755" y="5023219"/>
          <a:ext cx="5754370" cy="1549085"/>
        </p:xfrm>
        <a:graphic>
          <a:graphicData uri="http://schemas.openxmlformats.org/drawingml/2006/table">
            <a:tbl>
              <a:tblPr firstRow="1" firstCol="1" bandRow="1">
                <a:tableStyleId>{BC89EF96-8CEA-46FF-86C4-4CE0E7609802}</a:tableStyleId>
              </a:tblPr>
              <a:tblGrid>
                <a:gridCol w="1233805">
                  <a:extLst>
                    <a:ext uri="{9D8B030D-6E8A-4147-A177-3AD203B41FA5}">
                      <a16:colId xmlns:a16="http://schemas.microsoft.com/office/drawing/2014/main" val="3358741296"/>
                    </a:ext>
                  </a:extLst>
                </a:gridCol>
                <a:gridCol w="1506855">
                  <a:extLst>
                    <a:ext uri="{9D8B030D-6E8A-4147-A177-3AD203B41FA5}">
                      <a16:colId xmlns:a16="http://schemas.microsoft.com/office/drawing/2014/main" val="1778183255"/>
                    </a:ext>
                  </a:extLst>
                </a:gridCol>
                <a:gridCol w="1506855">
                  <a:extLst>
                    <a:ext uri="{9D8B030D-6E8A-4147-A177-3AD203B41FA5}">
                      <a16:colId xmlns:a16="http://schemas.microsoft.com/office/drawing/2014/main" val="2901064557"/>
                    </a:ext>
                  </a:extLst>
                </a:gridCol>
                <a:gridCol w="1506855">
                  <a:extLst>
                    <a:ext uri="{9D8B030D-6E8A-4147-A177-3AD203B41FA5}">
                      <a16:colId xmlns:a16="http://schemas.microsoft.com/office/drawing/2014/main" val="3662160895"/>
                    </a:ext>
                  </a:extLst>
                </a:gridCol>
              </a:tblGrid>
              <a:tr h="0">
                <a:tc>
                  <a:txBody>
                    <a:bodyPr/>
                    <a:lstStyle/>
                    <a:p>
                      <a:pPr marL="0" marR="0" algn="ctr">
                        <a:lnSpc>
                          <a:spcPts val="1800"/>
                        </a:lnSpc>
                        <a:spcBef>
                          <a:spcPts val="600"/>
                        </a:spcBef>
                        <a:spcAft>
                          <a:spcPts val="600"/>
                        </a:spcAft>
                      </a:pPr>
                      <a:r>
                        <a:rPr lang="en-GB" sz="1400">
                          <a:effectLst/>
                        </a:rPr>
                        <a:t> </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Salomonson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Klein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Dozier</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3724952"/>
                  </a:ext>
                </a:extLst>
              </a:tr>
              <a:tr h="0">
                <a:tc>
                  <a:txBody>
                    <a:bodyPr/>
                    <a:lstStyle/>
                    <a:p>
                      <a:pPr marL="0" marR="0" algn="ctr">
                        <a:lnSpc>
                          <a:spcPts val="1800"/>
                        </a:lnSpc>
                        <a:spcBef>
                          <a:spcPts val="600"/>
                        </a:spcBef>
                        <a:spcAft>
                          <a:spcPts val="600"/>
                        </a:spcAft>
                      </a:pPr>
                      <a:r>
                        <a:rPr lang="en-GB" sz="1400">
                          <a:effectLst/>
                        </a:rPr>
                        <a:t>RMSE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20.361</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21.408</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21.396</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1750715"/>
                  </a:ext>
                </a:extLst>
              </a:tr>
              <a:tr h="0">
                <a:tc>
                  <a:txBody>
                    <a:bodyPr/>
                    <a:lstStyle/>
                    <a:p>
                      <a:pPr marL="0" marR="0" algn="ctr">
                        <a:lnSpc>
                          <a:spcPts val="1800"/>
                        </a:lnSpc>
                        <a:spcBef>
                          <a:spcPts val="600"/>
                        </a:spcBef>
                        <a:spcAft>
                          <a:spcPts val="600"/>
                        </a:spcAft>
                      </a:pPr>
                      <a:r>
                        <a:rPr lang="en-GB" sz="1400">
                          <a:effectLst/>
                        </a:rPr>
                        <a:t>Unbiased RMSE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20.313</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21.100</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21.386</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0389125"/>
                  </a:ext>
                </a:extLst>
              </a:tr>
              <a:tr h="0">
                <a:tc>
                  <a:txBody>
                    <a:bodyPr/>
                    <a:lstStyle/>
                    <a:p>
                      <a:pPr marL="0" marR="0" algn="ctr">
                        <a:lnSpc>
                          <a:spcPts val="1800"/>
                        </a:lnSpc>
                        <a:spcBef>
                          <a:spcPts val="600"/>
                        </a:spcBef>
                        <a:spcAft>
                          <a:spcPts val="600"/>
                        </a:spcAft>
                      </a:pPr>
                      <a:r>
                        <a:rPr lang="en-GB" sz="1400">
                          <a:effectLst/>
                        </a:rPr>
                        <a:t>Bias</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1.402</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-3.618</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-0.656</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647352"/>
                  </a:ext>
                </a:extLst>
              </a:tr>
              <a:tr h="0">
                <a:tc>
                  <a:txBody>
                    <a:bodyPr/>
                    <a:lstStyle/>
                    <a:p>
                      <a:pPr marL="0" marR="0" algn="ctr">
                        <a:lnSpc>
                          <a:spcPts val="1800"/>
                        </a:lnSpc>
                        <a:spcBef>
                          <a:spcPts val="600"/>
                        </a:spcBef>
                        <a:spcAft>
                          <a:spcPts val="600"/>
                        </a:spcAft>
                      </a:pPr>
                      <a:r>
                        <a:rPr lang="en-GB" sz="1400">
                          <a:effectLst/>
                        </a:rPr>
                        <a:t>Correlation Coefficient</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0.861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a:effectLst/>
                        </a:rPr>
                        <a:t>0.851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800"/>
                        </a:lnSpc>
                        <a:spcBef>
                          <a:spcPts val="600"/>
                        </a:spcBef>
                        <a:spcAft>
                          <a:spcPts val="600"/>
                        </a:spcAft>
                      </a:pPr>
                      <a:r>
                        <a:rPr lang="en-GB" sz="1400" dirty="0">
                          <a:effectLst/>
                        </a:rPr>
                        <a:t>0.848</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2987948"/>
                  </a:ext>
                </a:extLst>
              </a:tr>
            </a:tbl>
          </a:graphicData>
        </a:graphic>
      </p:graphicFrame>
      <p:sp>
        <p:nvSpPr>
          <p:cNvPr id="14" name="Rectangle 13">
            <a:extLst>
              <a:ext uri="{FF2B5EF4-FFF2-40B4-BE49-F238E27FC236}">
                <a16:creationId xmlns:a16="http://schemas.microsoft.com/office/drawing/2014/main" id="{41D5F3DB-6F6C-4C9C-8E05-AFD4777A5048}"/>
              </a:ext>
            </a:extLst>
          </p:cNvPr>
          <p:cNvSpPr/>
          <p:nvPr/>
        </p:nvSpPr>
        <p:spPr>
          <a:xfrm>
            <a:off x="2799704" y="2127912"/>
            <a:ext cx="1181606" cy="369332"/>
          </a:xfrm>
          <a:prstGeom prst="rect">
            <a:avLst/>
          </a:prstGeom>
        </p:spPr>
        <p:txBody>
          <a:bodyPr wrap="none">
            <a:spAutoFit/>
          </a:bodyPr>
          <a:lstStyle/>
          <a:p>
            <a:r>
              <a:rPr lang="en-GB" dirty="0"/>
              <a:t>mountains</a:t>
            </a:r>
          </a:p>
        </p:txBody>
      </p:sp>
      <p:sp>
        <p:nvSpPr>
          <p:cNvPr id="15" name="Rectangle 14">
            <a:extLst>
              <a:ext uri="{FF2B5EF4-FFF2-40B4-BE49-F238E27FC236}">
                <a16:creationId xmlns:a16="http://schemas.microsoft.com/office/drawing/2014/main" id="{70785559-54FF-4C6B-BE4F-33B65F421575}"/>
              </a:ext>
            </a:extLst>
          </p:cNvPr>
          <p:cNvSpPr/>
          <p:nvPr/>
        </p:nvSpPr>
        <p:spPr>
          <a:xfrm>
            <a:off x="2799704" y="4634197"/>
            <a:ext cx="1181606" cy="369332"/>
          </a:xfrm>
          <a:prstGeom prst="rect">
            <a:avLst/>
          </a:prstGeom>
        </p:spPr>
        <p:txBody>
          <a:bodyPr wrap="none">
            <a:spAutoFit/>
          </a:bodyPr>
          <a:lstStyle/>
          <a:p>
            <a:r>
              <a:rPr lang="en-GB" dirty="0"/>
              <a:t>mountains</a:t>
            </a:r>
          </a:p>
        </p:txBody>
      </p:sp>
      <p:sp>
        <p:nvSpPr>
          <p:cNvPr id="16" name="Rectangle 15">
            <a:extLst>
              <a:ext uri="{FF2B5EF4-FFF2-40B4-BE49-F238E27FC236}">
                <a16:creationId xmlns:a16="http://schemas.microsoft.com/office/drawing/2014/main" id="{372FD45C-A0AE-4D75-9766-20A79E82E59B}"/>
              </a:ext>
            </a:extLst>
          </p:cNvPr>
          <p:cNvSpPr/>
          <p:nvPr/>
        </p:nvSpPr>
        <p:spPr>
          <a:xfrm>
            <a:off x="9052175" y="2127912"/>
            <a:ext cx="734496" cy="369332"/>
          </a:xfrm>
          <a:prstGeom prst="rect">
            <a:avLst/>
          </a:prstGeom>
        </p:spPr>
        <p:txBody>
          <a:bodyPr wrap="none">
            <a:spAutoFit/>
          </a:bodyPr>
          <a:lstStyle/>
          <a:p>
            <a:r>
              <a:rPr lang="en-GB" dirty="0"/>
              <a:t>plains</a:t>
            </a:r>
          </a:p>
        </p:txBody>
      </p:sp>
      <p:sp>
        <p:nvSpPr>
          <p:cNvPr id="17" name="Rectangle 16">
            <a:extLst>
              <a:ext uri="{FF2B5EF4-FFF2-40B4-BE49-F238E27FC236}">
                <a16:creationId xmlns:a16="http://schemas.microsoft.com/office/drawing/2014/main" id="{D07DBCE2-1830-4B5B-AC7C-683912016F81}"/>
              </a:ext>
            </a:extLst>
          </p:cNvPr>
          <p:cNvSpPr/>
          <p:nvPr/>
        </p:nvSpPr>
        <p:spPr>
          <a:xfrm>
            <a:off x="9052175" y="4623990"/>
            <a:ext cx="734496" cy="369332"/>
          </a:xfrm>
          <a:prstGeom prst="rect">
            <a:avLst/>
          </a:prstGeom>
        </p:spPr>
        <p:txBody>
          <a:bodyPr wrap="none">
            <a:spAutoFit/>
          </a:bodyPr>
          <a:lstStyle/>
          <a:p>
            <a:r>
              <a:rPr lang="en-GB" dirty="0"/>
              <a:t>plains</a:t>
            </a:r>
          </a:p>
        </p:txBody>
      </p:sp>
    </p:spTree>
    <p:extLst>
      <p:ext uri="{BB962C8B-B14F-4D97-AF65-F5344CB8AC3E}">
        <p14:creationId xmlns:p14="http://schemas.microsoft.com/office/powerpoint/2010/main" val="160544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HR validation</a:t>
            </a:r>
          </a:p>
        </p:txBody>
      </p:sp>
      <p:pic>
        <p:nvPicPr>
          <p:cNvPr id="12" name="Picture 11">
            <a:extLst>
              <a:ext uri="{FF2B5EF4-FFF2-40B4-BE49-F238E27FC236}">
                <a16:creationId xmlns:a16="http://schemas.microsoft.com/office/drawing/2014/main" id="{CC18431B-26D8-4DE3-8CB0-4BDCD6BEEA8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417470" y="4085680"/>
            <a:ext cx="2743200" cy="1804035"/>
          </a:xfrm>
          <a:prstGeom prst="rect">
            <a:avLst/>
          </a:prstGeom>
          <a:noFill/>
          <a:ln>
            <a:noFill/>
          </a:ln>
        </p:spPr>
      </p:pic>
      <p:pic>
        <p:nvPicPr>
          <p:cNvPr id="13" name="Picture 12">
            <a:extLst>
              <a:ext uri="{FF2B5EF4-FFF2-40B4-BE49-F238E27FC236}">
                <a16:creationId xmlns:a16="http://schemas.microsoft.com/office/drawing/2014/main" id="{81CAA9ED-346C-468D-9B33-A9810CB53B0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680901" y="4085681"/>
            <a:ext cx="2743200" cy="1804035"/>
          </a:xfrm>
          <a:prstGeom prst="rect">
            <a:avLst/>
          </a:prstGeom>
          <a:noFill/>
          <a:ln>
            <a:noFill/>
          </a:ln>
        </p:spPr>
      </p:pic>
      <p:pic>
        <p:nvPicPr>
          <p:cNvPr id="14" name="Picture 13">
            <a:extLst>
              <a:ext uri="{FF2B5EF4-FFF2-40B4-BE49-F238E27FC236}">
                <a16:creationId xmlns:a16="http://schemas.microsoft.com/office/drawing/2014/main" id="{B4835205-7A3F-4269-8BB2-4647EC060F0F}"/>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82398" y="4064474"/>
            <a:ext cx="2731770" cy="1804035"/>
          </a:xfrm>
          <a:prstGeom prst="rect">
            <a:avLst/>
          </a:prstGeom>
          <a:noFill/>
          <a:ln>
            <a:noFill/>
          </a:ln>
        </p:spPr>
      </p:pic>
      <p:pic>
        <p:nvPicPr>
          <p:cNvPr id="15" name="Picture 14">
            <a:extLst>
              <a:ext uri="{FF2B5EF4-FFF2-40B4-BE49-F238E27FC236}">
                <a16:creationId xmlns:a16="http://schemas.microsoft.com/office/drawing/2014/main" id="{9A2190E9-5117-4D1E-9BC9-595E3D32F9C2}"/>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8417470" y="1917382"/>
            <a:ext cx="2742565" cy="1804035"/>
          </a:xfrm>
          <a:prstGeom prst="rect">
            <a:avLst/>
          </a:prstGeom>
          <a:noFill/>
          <a:ln>
            <a:noFill/>
          </a:ln>
        </p:spPr>
      </p:pic>
      <p:pic>
        <p:nvPicPr>
          <p:cNvPr id="16" name="Picture 15">
            <a:extLst>
              <a:ext uri="{FF2B5EF4-FFF2-40B4-BE49-F238E27FC236}">
                <a16:creationId xmlns:a16="http://schemas.microsoft.com/office/drawing/2014/main" id="{32298C0D-5618-4CFF-ADBF-3994C46081BA}"/>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4681219" y="1917382"/>
            <a:ext cx="2742565" cy="1804035"/>
          </a:xfrm>
          <a:prstGeom prst="rect">
            <a:avLst/>
          </a:prstGeom>
          <a:noFill/>
          <a:ln>
            <a:noFill/>
          </a:ln>
        </p:spPr>
      </p:pic>
      <p:pic>
        <p:nvPicPr>
          <p:cNvPr id="17" name="Picture 16">
            <a:extLst>
              <a:ext uri="{FF2B5EF4-FFF2-40B4-BE49-F238E27FC236}">
                <a16:creationId xmlns:a16="http://schemas.microsoft.com/office/drawing/2014/main" id="{D3CBF7B4-A330-4F63-B0D2-DF6FE8B6BF14}"/>
              </a:ext>
            </a:extLst>
          </p:cNvPr>
          <p:cNvPicPr/>
          <p:nvPr/>
        </p:nvPicPr>
        <p:blipFill>
          <a:blip r:embed="rId7">
            <a:extLst>
              <a:ext uri="{28A0092B-C50C-407E-A947-70E740481C1C}">
                <a14:useLocalDpi xmlns:a14="http://schemas.microsoft.com/office/drawing/2010/main" val="0"/>
              </a:ext>
            </a:extLst>
          </a:blip>
          <a:stretch>
            <a:fillRect/>
          </a:stretch>
        </p:blipFill>
        <p:spPr bwMode="auto">
          <a:xfrm>
            <a:off x="682398" y="1917382"/>
            <a:ext cx="2742565" cy="1804035"/>
          </a:xfrm>
          <a:prstGeom prst="rect">
            <a:avLst/>
          </a:prstGeom>
          <a:noFill/>
          <a:ln>
            <a:noFill/>
          </a:ln>
        </p:spPr>
      </p:pic>
      <p:cxnSp>
        <p:nvCxnSpPr>
          <p:cNvPr id="18" name="Straight Connector 17">
            <a:extLst>
              <a:ext uri="{FF2B5EF4-FFF2-40B4-BE49-F238E27FC236}">
                <a16:creationId xmlns:a16="http://schemas.microsoft.com/office/drawing/2014/main" id="{1C539404-9A85-4C85-9C2E-B3EC3B5707BC}"/>
              </a:ext>
            </a:extLst>
          </p:cNvPr>
          <p:cNvCxnSpPr>
            <a:cxnSpLocks/>
          </p:cNvCxnSpPr>
          <p:nvPr/>
        </p:nvCxnSpPr>
        <p:spPr>
          <a:xfrm flipV="1">
            <a:off x="4924855" y="2281646"/>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0D4E2A-60F0-47E7-A600-269423CBD7DF}"/>
              </a:ext>
            </a:extLst>
          </p:cNvPr>
          <p:cNvCxnSpPr>
            <a:cxnSpLocks/>
          </p:cNvCxnSpPr>
          <p:nvPr/>
        </p:nvCxnSpPr>
        <p:spPr>
          <a:xfrm flipV="1">
            <a:off x="8678104" y="2346600"/>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2B142C-8771-44EE-8E39-8CDFEAEADA32}"/>
              </a:ext>
            </a:extLst>
          </p:cNvPr>
          <p:cNvCxnSpPr>
            <a:cxnSpLocks/>
          </p:cNvCxnSpPr>
          <p:nvPr/>
        </p:nvCxnSpPr>
        <p:spPr>
          <a:xfrm flipV="1">
            <a:off x="943133" y="2346600"/>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990BF-6A1D-43C8-A861-341C5F8B9D04}"/>
              </a:ext>
            </a:extLst>
          </p:cNvPr>
          <p:cNvCxnSpPr>
            <a:cxnSpLocks/>
          </p:cNvCxnSpPr>
          <p:nvPr/>
        </p:nvCxnSpPr>
        <p:spPr>
          <a:xfrm flipV="1">
            <a:off x="943133" y="4475211"/>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883B3C-E51A-40CD-895A-A36496571D30}"/>
              </a:ext>
            </a:extLst>
          </p:cNvPr>
          <p:cNvCxnSpPr>
            <a:cxnSpLocks/>
          </p:cNvCxnSpPr>
          <p:nvPr/>
        </p:nvCxnSpPr>
        <p:spPr>
          <a:xfrm flipV="1">
            <a:off x="4924855" y="4597132"/>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F17D18-7CD1-4D1A-B4E4-4FCD1934C6B2}"/>
              </a:ext>
            </a:extLst>
          </p:cNvPr>
          <p:cNvCxnSpPr>
            <a:cxnSpLocks/>
          </p:cNvCxnSpPr>
          <p:nvPr/>
        </p:nvCxnSpPr>
        <p:spPr>
          <a:xfrm flipV="1">
            <a:off x="8678104" y="4309748"/>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3BA6804-7A9A-496A-BF56-0895E6F45CDE}"/>
              </a:ext>
            </a:extLst>
          </p:cNvPr>
          <p:cNvSpPr/>
          <p:nvPr/>
        </p:nvSpPr>
        <p:spPr>
          <a:xfrm>
            <a:off x="5659673" y="6357529"/>
            <a:ext cx="1650901"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MODIS-derived</a:t>
            </a:r>
            <a:endParaRPr lang="en-GB" b="1" dirty="0"/>
          </a:p>
        </p:txBody>
      </p:sp>
      <p:sp>
        <p:nvSpPr>
          <p:cNvPr id="25" name="Rectangle 24">
            <a:extLst>
              <a:ext uri="{FF2B5EF4-FFF2-40B4-BE49-F238E27FC236}">
                <a16:creationId xmlns:a16="http://schemas.microsoft.com/office/drawing/2014/main" id="{46B47E81-84AD-4780-9FA2-F36934B534BA}"/>
              </a:ext>
            </a:extLst>
          </p:cNvPr>
          <p:cNvSpPr/>
          <p:nvPr/>
        </p:nvSpPr>
        <p:spPr>
          <a:xfrm>
            <a:off x="1766252" y="1459020"/>
            <a:ext cx="796244"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Dozier</a:t>
            </a:r>
            <a:endParaRPr lang="en-GB" b="1" dirty="0"/>
          </a:p>
        </p:txBody>
      </p:sp>
      <p:sp>
        <p:nvSpPr>
          <p:cNvPr id="26" name="Rectangle 25">
            <a:extLst>
              <a:ext uri="{FF2B5EF4-FFF2-40B4-BE49-F238E27FC236}">
                <a16:creationId xmlns:a16="http://schemas.microsoft.com/office/drawing/2014/main" id="{39081DD4-2801-422D-AB36-EB7744215223}"/>
              </a:ext>
            </a:extLst>
          </p:cNvPr>
          <p:cNvSpPr/>
          <p:nvPr/>
        </p:nvSpPr>
        <p:spPr>
          <a:xfrm>
            <a:off x="5743462" y="1495513"/>
            <a:ext cx="660758"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Klein</a:t>
            </a:r>
            <a:endParaRPr lang="en-GB" b="1" dirty="0"/>
          </a:p>
        </p:txBody>
      </p:sp>
      <p:sp>
        <p:nvSpPr>
          <p:cNvPr id="27" name="Rectangle 26">
            <a:extLst>
              <a:ext uri="{FF2B5EF4-FFF2-40B4-BE49-F238E27FC236}">
                <a16:creationId xmlns:a16="http://schemas.microsoft.com/office/drawing/2014/main" id="{D8D43472-CF1B-473B-9AB6-75920D74FADC}"/>
              </a:ext>
            </a:extLst>
          </p:cNvPr>
          <p:cNvSpPr/>
          <p:nvPr/>
        </p:nvSpPr>
        <p:spPr>
          <a:xfrm>
            <a:off x="9313558" y="1491346"/>
            <a:ext cx="1359668" cy="369332"/>
          </a:xfrm>
          <a:prstGeom prst="rect">
            <a:avLst/>
          </a:prstGeom>
        </p:spPr>
        <p:txBody>
          <a:bodyPr wrap="none">
            <a:spAutoFit/>
          </a:bodyPr>
          <a:lstStyle/>
          <a:p>
            <a:r>
              <a:rPr lang="en-GB" altLang="en-US" b="1" dirty="0" err="1">
                <a:solidFill>
                  <a:srgbClr val="000000"/>
                </a:solidFill>
                <a:ea typeface="Calibri" panose="020F0502020204030204" pitchFamily="34" charset="0"/>
                <a:cs typeface="Times New Roman" panose="02020603050405020304" pitchFamily="18" charset="0"/>
              </a:rPr>
              <a:t>Salomonson</a:t>
            </a:r>
            <a:endParaRPr lang="en-GB" b="1" dirty="0"/>
          </a:p>
        </p:txBody>
      </p:sp>
      <p:sp>
        <p:nvSpPr>
          <p:cNvPr id="28" name="Rectangle 27">
            <a:extLst>
              <a:ext uri="{FF2B5EF4-FFF2-40B4-BE49-F238E27FC236}">
                <a16:creationId xmlns:a16="http://schemas.microsoft.com/office/drawing/2014/main" id="{54FBF65C-8CA2-4842-AB4C-30AB123A7E3B}"/>
              </a:ext>
            </a:extLst>
          </p:cNvPr>
          <p:cNvSpPr/>
          <p:nvPr/>
        </p:nvSpPr>
        <p:spPr>
          <a:xfrm>
            <a:off x="9788752" y="6113783"/>
            <a:ext cx="2313454" cy="646331"/>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User requirements:</a:t>
            </a:r>
          </a:p>
          <a:p>
            <a:r>
              <a:rPr lang="en-GB" b="1" dirty="0">
                <a:solidFill>
                  <a:srgbClr val="000000"/>
                </a:solidFill>
                <a:cs typeface="Times New Roman" panose="02020603050405020304" pitchFamily="18" charset="0"/>
              </a:rPr>
              <a:t>Unbiased RMSE &lt; 20%</a:t>
            </a:r>
            <a:endParaRPr lang="en-GB" b="1" dirty="0"/>
          </a:p>
        </p:txBody>
      </p:sp>
      <p:cxnSp>
        <p:nvCxnSpPr>
          <p:cNvPr id="29" name="Straight Connector 28">
            <a:extLst>
              <a:ext uri="{FF2B5EF4-FFF2-40B4-BE49-F238E27FC236}">
                <a16:creationId xmlns:a16="http://schemas.microsoft.com/office/drawing/2014/main" id="{62620975-8591-4C06-81C0-8FECB0FFCDE1}"/>
              </a:ext>
            </a:extLst>
          </p:cNvPr>
          <p:cNvCxnSpPr>
            <a:cxnSpLocks/>
          </p:cNvCxnSpPr>
          <p:nvPr/>
        </p:nvCxnSpPr>
        <p:spPr>
          <a:xfrm flipV="1">
            <a:off x="939418" y="2699719"/>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DBC615-699A-4B00-9A55-4FF60183F646}"/>
              </a:ext>
            </a:extLst>
          </p:cNvPr>
          <p:cNvCxnSpPr>
            <a:cxnSpLocks/>
          </p:cNvCxnSpPr>
          <p:nvPr/>
        </p:nvCxnSpPr>
        <p:spPr>
          <a:xfrm flipV="1">
            <a:off x="4924855" y="2584728"/>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A67FCD-A332-4DCA-A1DA-AAB14C8C9510}"/>
              </a:ext>
            </a:extLst>
          </p:cNvPr>
          <p:cNvCxnSpPr>
            <a:cxnSpLocks/>
          </p:cNvCxnSpPr>
          <p:nvPr/>
        </p:nvCxnSpPr>
        <p:spPr>
          <a:xfrm flipV="1">
            <a:off x="8678104" y="2775818"/>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5A73E3-4F9C-46E3-B3B0-521F0EE74E72}"/>
              </a:ext>
            </a:extLst>
          </p:cNvPr>
          <p:cNvCxnSpPr>
            <a:cxnSpLocks/>
          </p:cNvCxnSpPr>
          <p:nvPr/>
        </p:nvCxnSpPr>
        <p:spPr>
          <a:xfrm flipV="1">
            <a:off x="4944661" y="4966518"/>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B0D17E4-233A-42BC-AB74-77CEB0EEC099}"/>
              </a:ext>
            </a:extLst>
          </p:cNvPr>
          <p:cNvCxnSpPr>
            <a:cxnSpLocks/>
          </p:cNvCxnSpPr>
          <p:nvPr/>
        </p:nvCxnSpPr>
        <p:spPr>
          <a:xfrm flipV="1">
            <a:off x="939418" y="5127255"/>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1CDF04-6E74-4DB3-AECB-DC95999412ED}"/>
              </a:ext>
            </a:extLst>
          </p:cNvPr>
          <p:cNvCxnSpPr>
            <a:cxnSpLocks/>
          </p:cNvCxnSpPr>
          <p:nvPr/>
        </p:nvCxnSpPr>
        <p:spPr>
          <a:xfrm flipV="1">
            <a:off x="8678104" y="4867011"/>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840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Results: HR validation</a:t>
            </a:r>
          </a:p>
        </p:txBody>
      </p:sp>
      <p:sp>
        <p:nvSpPr>
          <p:cNvPr id="25" name="Rectangle 24">
            <a:extLst>
              <a:ext uri="{FF2B5EF4-FFF2-40B4-BE49-F238E27FC236}">
                <a16:creationId xmlns:a16="http://schemas.microsoft.com/office/drawing/2014/main" id="{46B47E81-84AD-4780-9FA2-F36934B534BA}"/>
              </a:ext>
            </a:extLst>
          </p:cNvPr>
          <p:cNvSpPr/>
          <p:nvPr/>
        </p:nvSpPr>
        <p:spPr>
          <a:xfrm>
            <a:off x="1766252" y="1459020"/>
            <a:ext cx="796244"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Dozier</a:t>
            </a:r>
            <a:endParaRPr lang="en-GB" b="1" dirty="0"/>
          </a:p>
        </p:txBody>
      </p:sp>
      <p:pic>
        <p:nvPicPr>
          <p:cNvPr id="35" name="Picture 34">
            <a:extLst>
              <a:ext uri="{FF2B5EF4-FFF2-40B4-BE49-F238E27FC236}">
                <a16:creationId xmlns:a16="http://schemas.microsoft.com/office/drawing/2014/main" id="{0DDF5857-9F7B-40CA-85F9-62703E9DDF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1040" y="1960924"/>
            <a:ext cx="2743200" cy="1804035"/>
          </a:xfrm>
          <a:prstGeom prst="rect">
            <a:avLst/>
          </a:prstGeom>
          <a:noFill/>
          <a:ln>
            <a:noFill/>
          </a:ln>
        </p:spPr>
      </p:pic>
      <p:pic>
        <p:nvPicPr>
          <p:cNvPr id="36" name="Picture 35">
            <a:extLst>
              <a:ext uri="{FF2B5EF4-FFF2-40B4-BE49-F238E27FC236}">
                <a16:creationId xmlns:a16="http://schemas.microsoft.com/office/drawing/2014/main" id="{AF119679-0359-4544-9723-DECDFE1F45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9833" y="4038600"/>
            <a:ext cx="2743200" cy="1804035"/>
          </a:xfrm>
          <a:prstGeom prst="rect">
            <a:avLst/>
          </a:prstGeom>
          <a:noFill/>
          <a:ln>
            <a:noFill/>
          </a:ln>
        </p:spPr>
      </p:pic>
      <p:pic>
        <p:nvPicPr>
          <p:cNvPr id="37" name="Picture 36">
            <a:extLst>
              <a:ext uri="{FF2B5EF4-FFF2-40B4-BE49-F238E27FC236}">
                <a16:creationId xmlns:a16="http://schemas.microsoft.com/office/drawing/2014/main" id="{D0589FF7-4755-4A5E-927C-3F3FC7109DF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2148" y="1960923"/>
            <a:ext cx="2743200" cy="1804035"/>
          </a:xfrm>
          <a:prstGeom prst="rect">
            <a:avLst/>
          </a:prstGeom>
          <a:noFill/>
          <a:ln>
            <a:noFill/>
          </a:ln>
        </p:spPr>
      </p:pic>
      <p:pic>
        <p:nvPicPr>
          <p:cNvPr id="38" name="Picture 37">
            <a:extLst>
              <a:ext uri="{FF2B5EF4-FFF2-40B4-BE49-F238E27FC236}">
                <a16:creationId xmlns:a16="http://schemas.microsoft.com/office/drawing/2014/main" id="{38D69A17-2289-49FD-9877-ED88F4D26E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72148" y="4047014"/>
            <a:ext cx="2743200" cy="1811655"/>
          </a:xfrm>
          <a:prstGeom prst="rect">
            <a:avLst/>
          </a:prstGeom>
          <a:noFill/>
          <a:ln>
            <a:noFill/>
          </a:ln>
        </p:spPr>
      </p:pic>
      <p:pic>
        <p:nvPicPr>
          <p:cNvPr id="39" name="Picture 38">
            <a:extLst>
              <a:ext uri="{FF2B5EF4-FFF2-40B4-BE49-F238E27FC236}">
                <a16:creationId xmlns:a16="http://schemas.microsoft.com/office/drawing/2014/main" id="{C320F790-A44B-4DBB-9217-D3D690ADF88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16835" y="1960923"/>
            <a:ext cx="2743200" cy="1804035"/>
          </a:xfrm>
          <a:prstGeom prst="rect">
            <a:avLst/>
          </a:prstGeom>
          <a:noFill/>
          <a:ln>
            <a:noFill/>
          </a:ln>
        </p:spPr>
      </p:pic>
      <p:pic>
        <p:nvPicPr>
          <p:cNvPr id="40" name="Picture 39">
            <a:extLst>
              <a:ext uri="{FF2B5EF4-FFF2-40B4-BE49-F238E27FC236}">
                <a16:creationId xmlns:a16="http://schemas.microsoft.com/office/drawing/2014/main" id="{44B0BCA0-B3EA-47E8-AE70-42D2696E4F4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416835" y="4049869"/>
            <a:ext cx="2743200" cy="1818640"/>
          </a:xfrm>
          <a:prstGeom prst="rect">
            <a:avLst/>
          </a:prstGeom>
          <a:noFill/>
          <a:ln>
            <a:noFill/>
          </a:ln>
        </p:spPr>
      </p:pic>
      <p:cxnSp>
        <p:nvCxnSpPr>
          <p:cNvPr id="41" name="Straight Connector 40">
            <a:extLst>
              <a:ext uri="{FF2B5EF4-FFF2-40B4-BE49-F238E27FC236}">
                <a16:creationId xmlns:a16="http://schemas.microsoft.com/office/drawing/2014/main" id="{A0CB87B3-00A7-491A-BCFD-1D8C47CCBED1}"/>
              </a:ext>
            </a:extLst>
          </p:cNvPr>
          <p:cNvCxnSpPr>
            <a:cxnSpLocks/>
          </p:cNvCxnSpPr>
          <p:nvPr/>
        </p:nvCxnSpPr>
        <p:spPr>
          <a:xfrm flipV="1">
            <a:off x="4920343" y="2769326"/>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F42B4C8-7DCD-49F7-B3E9-36771CCA7132}"/>
              </a:ext>
            </a:extLst>
          </p:cNvPr>
          <p:cNvCxnSpPr>
            <a:cxnSpLocks/>
          </p:cNvCxnSpPr>
          <p:nvPr/>
        </p:nvCxnSpPr>
        <p:spPr>
          <a:xfrm flipV="1">
            <a:off x="8660674" y="2744892"/>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1FEB63-FCA0-409C-A133-579341B75AB2}"/>
              </a:ext>
            </a:extLst>
          </p:cNvPr>
          <p:cNvCxnSpPr>
            <a:cxnSpLocks/>
          </p:cNvCxnSpPr>
          <p:nvPr/>
        </p:nvCxnSpPr>
        <p:spPr>
          <a:xfrm flipV="1">
            <a:off x="960551" y="2765530"/>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406BC8-6B60-4348-946B-77C45AE18902}"/>
              </a:ext>
            </a:extLst>
          </p:cNvPr>
          <p:cNvCxnSpPr>
            <a:cxnSpLocks/>
          </p:cNvCxnSpPr>
          <p:nvPr/>
        </p:nvCxnSpPr>
        <p:spPr>
          <a:xfrm flipV="1">
            <a:off x="909680" y="4806137"/>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AE0138F-5080-48F5-AC8A-CD435ED60F74}"/>
              </a:ext>
            </a:extLst>
          </p:cNvPr>
          <p:cNvCxnSpPr>
            <a:cxnSpLocks/>
          </p:cNvCxnSpPr>
          <p:nvPr/>
        </p:nvCxnSpPr>
        <p:spPr>
          <a:xfrm flipV="1">
            <a:off x="4920343" y="4806137"/>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7BD6F43-3831-49F2-8817-4E008209D841}"/>
              </a:ext>
            </a:extLst>
          </p:cNvPr>
          <p:cNvCxnSpPr>
            <a:cxnSpLocks/>
          </p:cNvCxnSpPr>
          <p:nvPr/>
        </p:nvCxnSpPr>
        <p:spPr>
          <a:xfrm flipV="1">
            <a:off x="8691426" y="4806137"/>
            <a:ext cx="2442482"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96DF8FF-AEF1-40AC-8B82-E90E09FD3280}"/>
              </a:ext>
            </a:extLst>
          </p:cNvPr>
          <p:cNvSpPr/>
          <p:nvPr/>
        </p:nvSpPr>
        <p:spPr>
          <a:xfrm>
            <a:off x="5659673" y="6357529"/>
            <a:ext cx="1647054"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AVHRR-derived</a:t>
            </a:r>
            <a:endParaRPr lang="en-GB" b="1" dirty="0"/>
          </a:p>
        </p:txBody>
      </p:sp>
      <p:sp>
        <p:nvSpPr>
          <p:cNvPr id="48" name="Rectangle 47">
            <a:extLst>
              <a:ext uri="{FF2B5EF4-FFF2-40B4-BE49-F238E27FC236}">
                <a16:creationId xmlns:a16="http://schemas.microsoft.com/office/drawing/2014/main" id="{B05E1261-8F40-48B4-9BF2-F420CCBD0C90}"/>
              </a:ext>
            </a:extLst>
          </p:cNvPr>
          <p:cNvSpPr/>
          <p:nvPr/>
        </p:nvSpPr>
        <p:spPr>
          <a:xfrm>
            <a:off x="5743462" y="1495513"/>
            <a:ext cx="662361" cy="369332"/>
          </a:xfrm>
          <a:prstGeom prst="rect">
            <a:avLst/>
          </a:prstGeom>
        </p:spPr>
        <p:txBody>
          <a:bodyPr wrap="none">
            <a:spAutoFit/>
          </a:bodyPr>
          <a:lstStyle/>
          <a:p>
            <a:r>
              <a:rPr lang="en-GB" altLang="en-US" b="1" dirty="0">
                <a:solidFill>
                  <a:srgbClr val="000000"/>
                </a:solidFill>
                <a:ea typeface="Calibri" panose="020F0502020204030204" pitchFamily="34" charset="0"/>
                <a:cs typeface="Times New Roman" panose="02020603050405020304" pitchFamily="18" charset="0"/>
              </a:rPr>
              <a:t>Klein</a:t>
            </a:r>
            <a:endParaRPr lang="en-GB" b="1" dirty="0"/>
          </a:p>
        </p:txBody>
      </p:sp>
      <p:sp>
        <p:nvSpPr>
          <p:cNvPr id="49" name="Rectangle 48">
            <a:extLst>
              <a:ext uri="{FF2B5EF4-FFF2-40B4-BE49-F238E27FC236}">
                <a16:creationId xmlns:a16="http://schemas.microsoft.com/office/drawing/2014/main" id="{0BAED466-F88B-4B57-8D69-AB6B799CE2AE}"/>
              </a:ext>
            </a:extLst>
          </p:cNvPr>
          <p:cNvSpPr/>
          <p:nvPr/>
        </p:nvSpPr>
        <p:spPr>
          <a:xfrm>
            <a:off x="9313558" y="1491346"/>
            <a:ext cx="1359668" cy="369332"/>
          </a:xfrm>
          <a:prstGeom prst="rect">
            <a:avLst/>
          </a:prstGeom>
        </p:spPr>
        <p:txBody>
          <a:bodyPr wrap="none">
            <a:spAutoFit/>
          </a:bodyPr>
          <a:lstStyle/>
          <a:p>
            <a:r>
              <a:rPr lang="en-GB" altLang="en-US" b="1" dirty="0" err="1">
                <a:solidFill>
                  <a:srgbClr val="000000"/>
                </a:solidFill>
                <a:ea typeface="Calibri" panose="020F0502020204030204" pitchFamily="34" charset="0"/>
                <a:cs typeface="Times New Roman" panose="02020603050405020304" pitchFamily="18" charset="0"/>
              </a:rPr>
              <a:t>Salomonson</a:t>
            </a:r>
            <a:endParaRPr lang="en-GB" b="1" dirty="0"/>
          </a:p>
        </p:txBody>
      </p:sp>
      <p:sp>
        <p:nvSpPr>
          <p:cNvPr id="50" name="Rectangle 49">
            <a:extLst>
              <a:ext uri="{FF2B5EF4-FFF2-40B4-BE49-F238E27FC236}">
                <a16:creationId xmlns:a16="http://schemas.microsoft.com/office/drawing/2014/main" id="{B6B6FE6C-84E0-439A-B252-593FB12415FA}"/>
              </a:ext>
            </a:extLst>
          </p:cNvPr>
          <p:cNvSpPr/>
          <p:nvPr/>
        </p:nvSpPr>
        <p:spPr>
          <a:xfrm>
            <a:off x="9788435" y="6080530"/>
            <a:ext cx="2313454" cy="646331"/>
          </a:xfrm>
          <a:prstGeom prst="rect">
            <a:avLst/>
          </a:prstGeom>
        </p:spPr>
        <p:txBody>
          <a:bodyPr wrap="none">
            <a:spAutoFit/>
          </a:bodyPr>
          <a:lstStyle/>
          <a:p>
            <a:r>
              <a:rPr lang="en-GB" altLang="en-US" dirty="0">
                <a:solidFill>
                  <a:srgbClr val="000000"/>
                </a:solidFill>
                <a:ea typeface="Calibri" panose="020F0502020204030204" pitchFamily="34" charset="0"/>
                <a:cs typeface="Times New Roman" panose="02020603050405020304" pitchFamily="18" charset="0"/>
              </a:rPr>
              <a:t>User requirements:</a:t>
            </a:r>
          </a:p>
          <a:p>
            <a:r>
              <a:rPr lang="en-GB" b="1" dirty="0">
                <a:solidFill>
                  <a:srgbClr val="000000"/>
                </a:solidFill>
                <a:cs typeface="Times New Roman" panose="02020603050405020304" pitchFamily="18" charset="0"/>
              </a:rPr>
              <a:t>Unbiased RMSE &lt; 20%</a:t>
            </a:r>
            <a:endParaRPr lang="en-GB" b="1" dirty="0"/>
          </a:p>
        </p:txBody>
      </p:sp>
      <p:cxnSp>
        <p:nvCxnSpPr>
          <p:cNvPr id="51" name="Straight Connector 50">
            <a:extLst>
              <a:ext uri="{FF2B5EF4-FFF2-40B4-BE49-F238E27FC236}">
                <a16:creationId xmlns:a16="http://schemas.microsoft.com/office/drawing/2014/main" id="{1A58D6ED-9A6C-4076-93C7-E67605B9E873}"/>
              </a:ext>
            </a:extLst>
          </p:cNvPr>
          <p:cNvCxnSpPr>
            <a:cxnSpLocks/>
          </p:cNvCxnSpPr>
          <p:nvPr/>
        </p:nvCxnSpPr>
        <p:spPr>
          <a:xfrm flipV="1">
            <a:off x="961720" y="2922741"/>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33D11C9-2959-4237-BD39-9ECAB56113E4}"/>
              </a:ext>
            </a:extLst>
          </p:cNvPr>
          <p:cNvCxnSpPr>
            <a:cxnSpLocks/>
          </p:cNvCxnSpPr>
          <p:nvPr/>
        </p:nvCxnSpPr>
        <p:spPr>
          <a:xfrm flipV="1">
            <a:off x="4924855" y="2930416"/>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6F0F3D-FBE8-4702-9745-DA7F3E08C337}"/>
              </a:ext>
            </a:extLst>
          </p:cNvPr>
          <p:cNvCxnSpPr>
            <a:cxnSpLocks/>
          </p:cNvCxnSpPr>
          <p:nvPr/>
        </p:nvCxnSpPr>
        <p:spPr>
          <a:xfrm flipV="1">
            <a:off x="8678104" y="2920781"/>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75E635B-4AA0-4704-950E-6717A9CF1A4C}"/>
              </a:ext>
            </a:extLst>
          </p:cNvPr>
          <p:cNvCxnSpPr>
            <a:cxnSpLocks/>
          </p:cNvCxnSpPr>
          <p:nvPr/>
        </p:nvCxnSpPr>
        <p:spPr>
          <a:xfrm flipV="1">
            <a:off x="4933510" y="5022273"/>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C2C4A88-F25A-40B9-A62F-F537C3DB886D}"/>
              </a:ext>
            </a:extLst>
          </p:cNvPr>
          <p:cNvCxnSpPr>
            <a:cxnSpLocks/>
          </p:cNvCxnSpPr>
          <p:nvPr/>
        </p:nvCxnSpPr>
        <p:spPr>
          <a:xfrm flipV="1">
            <a:off x="917116" y="5026896"/>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E3A8C88-A1ED-403A-89C6-46E8E2C0FEF0}"/>
              </a:ext>
            </a:extLst>
          </p:cNvPr>
          <p:cNvCxnSpPr>
            <a:cxnSpLocks/>
          </p:cNvCxnSpPr>
          <p:nvPr/>
        </p:nvCxnSpPr>
        <p:spPr>
          <a:xfrm flipV="1">
            <a:off x="8678104" y="5000823"/>
            <a:ext cx="244248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1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Validation Workflow</a:t>
            </a:r>
          </a:p>
        </p:txBody>
      </p:sp>
      <p:grpSp>
        <p:nvGrpSpPr>
          <p:cNvPr id="4" name="Group 3">
            <a:extLst>
              <a:ext uri="{FF2B5EF4-FFF2-40B4-BE49-F238E27FC236}">
                <a16:creationId xmlns:a16="http://schemas.microsoft.com/office/drawing/2014/main" id="{EF8ABCD5-D24E-4F8A-B7EF-D17572732067}"/>
              </a:ext>
            </a:extLst>
          </p:cNvPr>
          <p:cNvGrpSpPr/>
          <p:nvPr/>
        </p:nvGrpSpPr>
        <p:grpSpPr>
          <a:xfrm>
            <a:off x="1109095" y="1142214"/>
            <a:ext cx="9973810" cy="5581279"/>
            <a:chOff x="1094787" y="170734"/>
            <a:chExt cx="10002425" cy="6516533"/>
          </a:xfrm>
        </p:grpSpPr>
        <p:sp>
          <p:nvSpPr>
            <p:cNvPr id="7" name="Cylinder 6">
              <a:extLst>
                <a:ext uri="{FF2B5EF4-FFF2-40B4-BE49-F238E27FC236}">
                  <a16:creationId xmlns:a16="http://schemas.microsoft.com/office/drawing/2014/main" id="{891D13F9-E7BD-4333-B713-C9A42E89F33E}"/>
                </a:ext>
              </a:extLst>
            </p:cNvPr>
            <p:cNvSpPr/>
            <p:nvPr/>
          </p:nvSpPr>
          <p:spPr>
            <a:xfrm>
              <a:off x="3222394" y="723736"/>
              <a:ext cx="801188" cy="670560"/>
            </a:xfrm>
            <a:prstGeom prst="ca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 name="Cylinder 7">
              <a:extLst>
                <a:ext uri="{FF2B5EF4-FFF2-40B4-BE49-F238E27FC236}">
                  <a16:creationId xmlns:a16="http://schemas.microsoft.com/office/drawing/2014/main" id="{436495B9-0445-4F1B-B1E5-A166A7F6039F}"/>
                </a:ext>
              </a:extLst>
            </p:cNvPr>
            <p:cNvSpPr/>
            <p:nvPr/>
          </p:nvSpPr>
          <p:spPr>
            <a:xfrm>
              <a:off x="4940160" y="730267"/>
              <a:ext cx="801188" cy="670560"/>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 name="Cylinder 8">
              <a:extLst>
                <a:ext uri="{FF2B5EF4-FFF2-40B4-BE49-F238E27FC236}">
                  <a16:creationId xmlns:a16="http://schemas.microsoft.com/office/drawing/2014/main" id="{96592081-A8BE-4215-BF47-C4C8BF475247}"/>
                </a:ext>
              </a:extLst>
            </p:cNvPr>
            <p:cNvSpPr/>
            <p:nvPr/>
          </p:nvSpPr>
          <p:spPr>
            <a:xfrm>
              <a:off x="6536012" y="730267"/>
              <a:ext cx="801188" cy="6705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 name="Cylinder 9">
              <a:extLst>
                <a:ext uri="{FF2B5EF4-FFF2-40B4-BE49-F238E27FC236}">
                  <a16:creationId xmlns:a16="http://schemas.microsoft.com/office/drawing/2014/main" id="{368E2E0C-43A4-4732-A864-5F1C0249CACA}"/>
                </a:ext>
              </a:extLst>
            </p:cNvPr>
            <p:cNvSpPr/>
            <p:nvPr/>
          </p:nvSpPr>
          <p:spPr>
            <a:xfrm>
              <a:off x="8020819" y="723736"/>
              <a:ext cx="801188" cy="67056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 name="Rectangle 10">
              <a:extLst>
                <a:ext uri="{FF2B5EF4-FFF2-40B4-BE49-F238E27FC236}">
                  <a16:creationId xmlns:a16="http://schemas.microsoft.com/office/drawing/2014/main" id="{E207727A-CD86-46CA-BEDD-D6CFA67C0AB7}"/>
                </a:ext>
              </a:extLst>
            </p:cNvPr>
            <p:cNvSpPr/>
            <p:nvPr/>
          </p:nvSpPr>
          <p:spPr>
            <a:xfrm>
              <a:off x="3026450" y="1751347"/>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Collect representative HR images</a:t>
              </a:r>
            </a:p>
          </p:txBody>
        </p:sp>
        <p:sp>
          <p:nvSpPr>
            <p:cNvPr id="12" name="Rectangle 11">
              <a:extLst>
                <a:ext uri="{FF2B5EF4-FFF2-40B4-BE49-F238E27FC236}">
                  <a16:creationId xmlns:a16="http://schemas.microsoft.com/office/drawing/2014/main" id="{CFFF42AB-AE6C-47AC-AFD1-9027761AEE18}"/>
                </a:ext>
              </a:extLst>
            </p:cNvPr>
            <p:cNvSpPr/>
            <p:nvPr/>
          </p:nvSpPr>
          <p:spPr>
            <a:xfrm>
              <a:off x="3026450" y="2574307"/>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Generate HR SCE</a:t>
              </a:r>
            </a:p>
          </p:txBody>
        </p:sp>
        <p:sp>
          <p:nvSpPr>
            <p:cNvPr id="13" name="Rectangle 12">
              <a:extLst>
                <a:ext uri="{FF2B5EF4-FFF2-40B4-BE49-F238E27FC236}">
                  <a16:creationId xmlns:a16="http://schemas.microsoft.com/office/drawing/2014/main" id="{75FA96C4-59BC-45E7-B7C5-2BD15165497B}"/>
                </a:ext>
              </a:extLst>
            </p:cNvPr>
            <p:cNvSpPr/>
            <p:nvPr/>
          </p:nvSpPr>
          <p:spPr>
            <a:xfrm>
              <a:off x="2752132" y="3472104"/>
              <a:ext cx="6605451" cy="102978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2FCE6627-F39D-407E-8886-7E49260252DF}"/>
                </a:ext>
              </a:extLst>
            </p:cNvPr>
            <p:cNvSpPr/>
            <p:nvPr/>
          </p:nvSpPr>
          <p:spPr>
            <a:xfrm>
              <a:off x="7824875" y="2563421"/>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Preparation of the data</a:t>
              </a:r>
            </a:p>
          </p:txBody>
        </p:sp>
        <p:sp>
          <p:nvSpPr>
            <p:cNvPr id="15" name="Cylinder 14">
              <a:extLst>
                <a:ext uri="{FF2B5EF4-FFF2-40B4-BE49-F238E27FC236}">
                  <a16:creationId xmlns:a16="http://schemas.microsoft.com/office/drawing/2014/main" id="{02B4649D-DB44-4750-8614-F37BCF88CB17}"/>
                </a:ext>
              </a:extLst>
            </p:cNvPr>
            <p:cNvSpPr/>
            <p:nvPr/>
          </p:nvSpPr>
          <p:spPr>
            <a:xfrm>
              <a:off x="3222394" y="3636483"/>
              <a:ext cx="801188" cy="670560"/>
            </a:xfrm>
            <a:prstGeom prst="ca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Cylinder 15">
              <a:extLst>
                <a:ext uri="{FF2B5EF4-FFF2-40B4-BE49-F238E27FC236}">
                  <a16:creationId xmlns:a16="http://schemas.microsoft.com/office/drawing/2014/main" id="{AB115D9A-E4F3-4C47-99CF-DB8367DA63E4}"/>
                </a:ext>
              </a:extLst>
            </p:cNvPr>
            <p:cNvSpPr/>
            <p:nvPr/>
          </p:nvSpPr>
          <p:spPr>
            <a:xfrm>
              <a:off x="4948873" y="3645329"/>
              <a:ext cx="801188" cy="670560"/>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Cylinder 16">
              <a:extLst>
                <a:ext uri="{FF2B5EF4-FFF2-40B4-BE49-F238E27FC236}">
                  <a16:creationId xmlns:a16="http://schemas.microsoft.com/office/drawing/2014/main" id="{4644E2CF-B087-4AB8-B5BA-972E4C9A9902}"/>
                </a:ext>
              </a:extLst>
            </p:cNvPr>
            <p:cNvSpPr/>
            <p:nvPr/>
          </p:nvSpPr>
          <p:spPr>
            <a:xfrm>
              <a:off x="6536012" y="3643014"/>
              <a:ext cx="801188" cy="670560"/>
            </a:xfrm>
            <a:prstGeom prst="ca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Cylinder 17">
              <a:extLst>
                <a:ext uri="{FF2B5EF4-FFF2-40B4-BE49-F238E27FC236}">
                  <a16:creationId xmlns:a16="http://schemas.microsoft.com/office/drawing/2014/main" id="{018EA1C4-9776-499A-A301-F115C93DB3BD}"/>
                </a:ext>
              </a:extLst>
            </p:cNvPr>
            <p:cNvSpPr/>
            <p:nvPr/>
          </p:nvSpPr>
          <p:spPr>
            <a:xfrm>
              <a:off x="8020819" y="3636483"/>
              <a:ext cx="801188" cy="67056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Rectangle 18">
              <a:extLst>
                <a:ext uri="{FF2B5EF4-FFF2-40B4-BE49-F238E27FC236}">
                  <a16:creationId xmlns:a16="http://schemas.microsoft.com/office/drawing/2014/main" id="{90888ED2-D49A-499C-A9EB-C4C084DA4202}"/>
                </a:ext>
              </a:extLst>
            </p:cNvPr>
            <p:cNvSpPr/>
            <p:nvPr/>
          </p:nvSpPr>
          <p:spPr>
            <a:xfrm>
              <a:off x="3026450" y="5128910"/>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SCF high resolution </a:t>
              </a:r>
              <a:r>
                <a:rPr lang="en-GB" sz="1000" dirty="0" err="1">
                  <a:solidFill>
                    <a:schemeClr val="tx1"/>
                  </a:solidFill>
                </a:rPr>
                <a:t>intercomparision</a:t>
              </a:r>
              <a:endParaRPr lang="en-GB" sz="1000" dirty="0">
                <a:solidFill>
                  <a:schemeClr val="tx1"/>
                </a:solidFill>
              </a:endParaRPr>
            </a:p>
          </p:txBody>
        </p:sp>
        <p:sp>
          <p:nvSpPr>
            <p:cNvPr id="20" name="Rectangle 19">
              <a:extLst>
                <a:ext uri="{FF2B5EF4-FFF2-40B4-BE49-F238E27FC236}">
                  <a16:creationId xmlns:a16="http://schemas.microsoft.com/office/drawing/2014/main" id="{7EB6F576-0D3B-42CF-99C8-BE01FE1BCC02}"/>
                </a:ext>
              </a:extLst>
            </p:cNvPr>
            <p:cNvSpPr/>
            <p:nvPr/>
          </p:nvSpPr>
          <p:spPr>
            <a:xfrm>
              <a:off x="4752930" y="5126466"/>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In-situ validation of SCF and SWE</a:t>
              </a:r>
            </a:p>
          </p:txBody>
        </p:sp>
        <p:sp>
          <p:nvSpPr>
            <p:cNvPr id="21" name="Rectangle 20">
              <a:extLst>
                <a:ext uri="{FF2B5EF4-FFF2-40B4-BE49-F238E27FC236}">
                  <a16:creationId xmlns:a16="http://schemas.microsoft.com/office/drawing/2014/main" id="{90241B70-B3A3-41E3-9C86-3562B00AF9AD}"/>
                </a:ext>
              </a:extLst>
            </p:cNvPr>
            <p:cNvSpPr/>
            <p:nvPr/>
          </p:nvSpPr>
          <p:spPr>
            <a:xfrm>
              <a:off x="6340068" y="5125646"/>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Other SCF/SWE products </a:t>
              </a:r>
              <a:r>
                <a:rPr lang="en-GB" sz="1000" dirty="0" err="1">
                  <a:solidFill>
                    <a:schemeClr val="tx1"/>
                  </a:solidFill>
                </a:rPr>
                <a:t>intercomparison</a:t>
              </a:r>
              <a:endParaRPr lang="en-GB" sz="1000" dirty="0">
                <a:solidFill>
                  <a:schemeClr val="tx1"/>
                </a:solidFill>
              </a:endParaRPr>
            </a:p>
          </p:txBody>
        </p:sp>
        <p:sp>
          <p:nvSpPr>
            <p:cNvPr id="22" name="Rectangle 21">
              <a:extLst>
                <a:ext uri="{FF2B5EF4-FFF2-40B4-BE49-F238E27FC236}">
                  <a16:creationId xmlns:a16="http://schemas.microsoft.com/office/drawing/2014/main" id="{A736A720-7485-4F39-8E19-B63A511DA8F6}"/>
                </a:ext>
              </a:extLst>
            </p:cNvPr>
            <p:cNvSpPr/>
            <p:nvPr/>
          </p:nvSpPr>
          <p:spPr>
            <a:xfrm>
              <a:off x="7833581" y="5118024"/>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Uncertainty validation</a:t>
              </a:r>
            </a:p>
          </p:txBody>
        </p:sp>
        <p:sp>
          <p:nvSpPr>
            <p:cNvPr id="23" name="Rectangle 22">
              <a:extLst>
                <a:ext uri="{FF2B5EF4-FFF2-40B4-BE49-F238E27FC236}">
                  <a16:creationId xmlns:a16="http://schemas.microsoft.com/office/drawing/2014/main" id="{4B73ECD9-DDA1-494D-98A4-DAF778376EBA}"/>
                </a:ext>
              </a:extLst>
            </p:cNvPr>
            <p:cNvSpPr/>
            <p:nvPr/>
          </p:nvSpPr>
          <p:spPr>
            <a:xfrm>
              <a:off x="5673857" y="6128217"/>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Documentation of the results</a:t>
              </a:r>
            </a:p>
          </p:txBody>
        </p:sp>
        <p:sp>
          <p:nvSpPr>
            <p:cNvPr id="24" name="Rectangle 23">
              <a:extLst>
                <a:ext uri="{FF2B5EF4-FFF2-40B4-BE49-F238E27FC236}">
                  <a16:creationId xmlns:a16="http://schemas.microsoft.com/office/drawing/2014/main" id="{148D86A4-5782-45AF-B7DD-7FA17C88D0B0}"/>
                </a:ext>
              </a:extLst>
            </p:cNvPr>
            <p:cNvSpPr/>
            <p:nvPr/>
          </p:nvSpPr>
          <p:spPr>
            <a:xfrm>
              <a:off x="2752131" y="4872016"/>
              <a:ext cx="6605451" cy="110513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Rectangle 24">
              <a:extLst>
                <a:ext uri="{FF2B5EF4-FFF2-40B4-BE49-F238E27FC236}">
                  <a16:creationId xmlns:a16="http://schemas.microsoft.com/office/drawing/2014/main" id="{12137EA2-8B21-486D-94C0-33997F8802D8}"/>
                </a:ext>
              </a:extLst>
            </p:cNvPr>
            <p:cNvSpPr/>
            <p:nvPr/>
          </p:nvSpPr>
          <p:spPr>
            <a:xfrm>
              <a:off x="4744216" y="1751347"/>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Collect representative in-situ measurements</a:t>
              </a:r>
            </a:p>
          </p:txBody>
        </p:sp>
        <p:sp>
          <p:nvSpPr>
            <p:cNvPr id="26" name="Rectangle 25">
              <a:extLst>
                <a:ext uri="{FF2B5EF4-FFF2-40B4-BE49-F238E27FC236}">
                  <a16:creationId xmlns:a16="http://schemas.microsoft.com/office/drawing/2014/main" id="{8A72BC4D-0B03-45A4-88EB-944937AEA0BE}"/>
                </a:ext>
              </a:extLst>
            </p:cNvPr>
            <p:cNvSpPr/>
            <p:nvPr/>
          </p:nvSpPr>
          <p:spPr>
            <a:xfrm>
              <a:off x="4744216" y="2574307"/>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Format the in-situ data in the ESA snow CCI format</a:t>
              </a:r>
            </a:p>
          </p:txBody>
        </p:sp>
        <p:sp>
          <p:nvSpPr>
            <p:cNvPr id="27" name="Rectangle 26">
              <a:extLst>
                <a:ext uri="{FF2B5EF4-FFF2-40B4-BE49-F238E27FC236}">
                  <a16:creationId xmlns:a16="http://schemas.microsoft.com/office/drawing/2014/main" id="{F2F7A70F-1914-4A97-93EE-93187417C38A}"/>
                </a:ext>
              </a:extLst>
            </p:cNvPr>
            <p:cNvSpPr/>
            <p:nvPr/>
          </p:nvSpPr>
          <p:spPr>
            <a:xfrm>
              <a:off x="6340068" y="1751347"/>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Collect representative SCF/SWE maps</a:t>
              </a:r>
            </a:p>
          </p:txBody>
        </p:sp>
        <p:sp>
          <p:nvSpPr>
            <p:cNvPr id="28" name="Rectangle 27">
              <a:extLst>
                <a:ext uri="{FF2B5EF4-FFF2-40B4-BE49-F238E27FC236}">
                  <a16:creationId xmlns:a16="http://schemas.microsoft.com/office/drawing/2014/main" id="{CE3DEA88-2B45-411E-A15D-A2FC63A34752}"/>
                </a:ext>
              </a:extLst>
            </p:cNvPr>
            <p:cNvSpPr/>
            <p:nvPr/>
          </p:nvSpPr>
          <p:spPr>
            <a:xfrm>
              <a:off x="6340068" y="2574307"/>
              <a:ext cx="1193076" cy="461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Preparation of the data</a:t>
              </a:r>
            </a:p>
          </p:txBody>
        </p:sp>
        <p:sp>
          <p:nvSpPr>
            <p:cNvPr id="29" name="Rectangle 28">
              <a:extLst>
                <a:ext uri="{FF2B5EF4-FFF2-40B4-BE49-F238E27FC236}">
                  <a16:creationId xmlns:a16="http://schemas.microsoft.com/office/drawing/2014/main" id="{7CA63133-692C-4292-86C7-67349002478A}"/>
                </a:ext>
              </a:extLst>
            </p:cNvPr>
            <p:cNvSpPr/>
            <p:nvPr/>
          </p:nvSpPr>
          <p:spPr>
            <a:xfrm>
              <a:off x="3026450" y="179993"/>
              <a:ext cx="1193076"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Landsat/Sentinel-2</a:t>
              </a:r>
            </a:p>
          </p:txBody>
        </p:sp>
        <p:sp>
          <p:nvSpPr>
            <p:cNvPr id="30" name="Rectangle 29">
              <a:extLst>
                <a:ext uri="{FF2B5EF4-FFF2-40B4-BE49-F238E27FC236}">
                  <a16:creationId xmlns:a16="http://schemas.microsoft.com/office/drawing/2014/main" id="{115E6A8A-E0EB-4935-9B70-31017B8790D0}"/>
                </a:ext>
              </a:extLst>
            </p:cNvPr>
            <p:cNvSpPr/>
            <p:nvPr/>
          </p:nvSpPr>
          <p:spPr>
            <a:xfrm>
              <a:off x="4715915" y="177265"/>
              <a:ext cx="1193076"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In-situ measurements</a:t>
              </a:r>
            </a:p>
          </p:txBody>
        </p:sp>
        <p:sp>
          <p:nvSpPr>
            <p:cNvPr id="31" name="Rectangle 30">
              <a:extLst>
                <a:ext uri="{FF2B5EF4-FFF2-40B4-BE49-F238E27FC236}">
                  <a16:creationId xmlns:a16="http://schemas.microsoft.com/office/drawing/2014/main" id="{E085A431-0118-4139-97D1-2B9DBE3510C8}"/>
                </a:ext>
              </a:extLst>
            </p:cNvPr>
            <p:cNvSpPr/>
            <p:nvPr/>
          </p:nvSpPr>
          <p:spPr>
            <a:xfrm>
              <a:off x="6274748" y="177265"/>
              <a:ext cx="1193076"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Other SCF/SWE products</a:t>
              </a:r>
            </a:p>
          </p:txBody>
        </p:sp>
        <p:sp>
          <p:nvSpPr>
            <p:cNvPr id="32" name="Rectangle 31">
              <a:extLst>
                <a:ext uri="{FF2B5EF4-FFF2-40B4-BE49-F238E27FC236}">
                  <a16:creationId xmlns:a16="http://schemas.microsoft.com/office/drawing/2014/main" id="{17FE9544-4939-45A6-A9EE-6F2A14A1164D}"/>
                </a:ext>
              </a:extLst>
            </p:cNvPr>
            <p:cNvSpPr/>
            <p:nvPr/>
          </p:nvSpPr>
          <p:spPr>
            <a:xfrm>
              <a:off x="7833581" y="170734"/>
              <a:ext cx="1193076"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dirty="0">
                  <a:solidFill>
                    <a:schemeClr val="tx1"/>
                  </a:solidFill>
                </a:rPr>
                <a:t>Ancillary data</a:t>
              </a:r>
            </a:p>
          </p:txBody>
        </p:sp>
        <p:sp>
          <p:nvSpPr>
            <p:cNvPr id="33" name="Rectangle 32">
              <a:extLst>
                <a:ext uri="{FF2B5EF4-FFF2-40B4-BE49-F238E27FC236}">
                  <a16:creationId xmlns:a16="http://schemas.microsoft.com/office/drawing/2014/main" id="{559CC7F6-B894-4ED0-816C-F87D1F0D4BA3}"/>
                </a:ext>
              </a:extLst>
            </p:cNvPr>
            <p:cNvSpPr/>
            <p:nvPr/>
          </p:nvSpPr>
          <p:spPr>
            <a:xfrm>
              <a:off x="8787429" y="779570"/>
              <a:ext cx="1193076" cy="595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88900" indent="-88900" algn="just">
                <a:buFont typeface="Arial" panose="020B0604020202020204" pitchFamily="34" charset="0"/>
                <a:buChar char="•"/>
              </a:pPr>
              <a:r>
                <a:rPr lang="en-GB" sz="1000" dirty="0">
                  <a:solidFill>
                    <a:schemeClr val="tx1"/>
                  </a:solidFill>
                </a:rPr>
                <a:t>DEM</a:t>
              </a:r>
            </a:p>
            <a:p>
              <a:pPr marL="88900" indent="-88900" algn="just">
                <a:buFont typeface="Arial" panose="020B0604020202020204" pitchFamily="34" charset="0"/>
                <a:buChar char="•"/>
              </a:pPr>
              <a:r>
                <a:rPr lang="en-GB" sz="1000" dirty="0">
                  <a:solidFill>
                    <a:schemeClr val="tx1"/>
                  </a:solidFill>
                </a:rPr>
                <a:t>Water masks</a:t>
              </a:r>
            </a:p>
            <a:p>
              <a:pPr marL="88900" indent="-88900" algn="just">
                <a:buFont typeface="Arial" panose="020B0604020202020204" pitchFamily="34" charset="0"/>
                <a:buChar char="•"/>
              </a:pPr>
              <a:r>
                <a:rPr lang="en-GB" sz="1000" dirty="0">
                  <a:solidFill>
                    <a:schemeClr val="tx1"/>
                  </a:solidFill>
                </a:rPr>
                <a:t>Land cover</a:t>
              </a:r>
            </a:p>
            <a:p>
              <a:pPr marL="88900" indent="-88900" algn="just">
                <a:buFont typeface="Arial" panose="020B0604020202020204" pitchFamily="34" charset="0"/>
                <a:buChar char="•"/>
              </a:pPr>
              <a:r>
                <a:rPr lang="en-GB" sz="1000" dirty="0">
                  <a:solidFill>
                    <a:schemeClr val="tx1"/>
                  </a:solidFill>
                </a:rPr>
                <a:t>Climate zones</a:t>
              </a:r>
            </a:p>
          </p:txBody>
        </p:sp>
        <p:cxnSp>
          <p:nvCxnSpPr>
            <p:cNvPr id="34" name="Straight Arrow Connector 33">
              <a:extLst>
                <a:ext uri="{FF2B5EF4-FFF2-40B4-BE49-F238E27FC236}">
                  <a16:creationId xmlns:a16="http://schemas.microsoft.com/office/drawing/2014/main" id="{9038EBBE-FD9A-4DD9-A231-FB98A9E37AA6}"/>
                </a:ext>
              </a:extLst>
            </p:cNvPr>
            <p:cNvCxnSpPr>
              <a:stCxn id="7" idx="3"/>
              <a:endCxn id="11" idx="0"/>
            </p:cNvCxnSpPr>
            <p:nvPr/>
          </p:nvCxnSpPr>
          <p:spPr>
            <a:xfrm>
              <a:off x="3622988" y="1394296"/>
              <a:ext cx="0" cy="357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1239A30-7BFC-4203-B1C4-F8EE6519378D}"/>
                </a:ext>
              </a:extLst>
            </p:cNvPr>
            <p:cNvCxnSpPr>
              <a:cxnSpLocks/>
              <a:stCxn id="11" idx="2"/>
              <a:endCxn id="12" idx="0"/>
            </p:cNvCxnSpPr>
            <p:nvPr/>
          </p:nvCxnSpPr>
          <p:spPr>
            <a:xfrm>
              <a:off x="3622988" y="2212901"/>
              <a:ext cx="0" cy="36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AF363C8-DA7A-406B-8322-154A53831FB3}"/>
                </a:ext>
              </a:extLst>
            </p:cNvPr>
            <p:cNvCxnSpPr>
              <a:cxnSpLocks/>
              <a:stCxn id="12" idx="2"/>
              <a:endCxn id="15" idx="1"/>
            </p:cNvCxnSpPr>
            <p:nvPr/>
          </p:nvCxnSpPr>
          <p:spPr>
            <a:xfrm>
              <a:off x="3622988" y="3035861"/>
              <a:ext cx="0" cy="600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1A229B-8733-4554-932F-3DF83FF3713F}"/>
                </a:ext>
              </a:extLst>
            </p:cNvPr>
            <p:cNvCxnSpPr>
              <a:cxnSpLocks/>
              <a:stCxn id="15" idx="3"/>
              <a:endCxn id="19" idx="0"/>
            </p:cNvCxnSpPr>
            <p:nvPr/>
          </p:nvCxnSpPr>
          <p:spPr>
            <a:xfrm>
              <a:off x="3622988" y="4307043"/>
              <a:ext cx="0" cy="8218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B790083-57E8-4791-9A71-E3D7D66DBD7C}"/>
                </a:ext>
              </a:extLst>
            </p:cNvPr>
            <p:cNvCxnSpPr>
              <a:cxnSpLocks/>
              <a:stCxn id="8" idx="3"/>
              <a:endCxn id="25" idx="0"/>
            </p:cNvCxnSpPr>
            <p:nvPr/>
          </p:nvCxnSpPr>
          <p:spPr>
            <a:xfrm>
              <a:off x="5340754" y="1400827"/>
              <a:ext cx="0" cy="350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5C79FF8-7B7A-4FE0-BE34-3CB5CFE52DD9}"/>
                </a:ext>
              </a:extLst>
            </p:cNvPr>
            <p:cNvCxnSpPr>
              <a:cxnSpLocks/>
              <a:stCxn id="25" idx="2"/>
              <a:endCxn id="26" idx="0"/>
            </p:cNvCxnSpPr>
            <p:nvPr/>
          </p:nvCxnSpPr>
          <p:spPr>
            <a:xfrm>
              <a:off x="5340754" y="2212901"/>
              <a:ext cx="0" cy="36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737CC8A-04C2-4E7C-A6C5-422A8FBDCF86}"/>
                </a:ext>
              </a:extLst>
            </p:cNvPr>
            <p:cNvCxnSpPr>
              <a:cxnSpLocks/>
              <a:stCxn id="26" idx="2"/>
              <a:endCxn id="16" idx="1"/>
            </p:cNvCxnSpPr>
            <p:nvPr/>
          </p:nvCxnSpPr>
          <p:spPr>
            <a:xfrm>
              <a:off x="5340754" y="3035861"/>
              <a:ext cx="8713" cy="609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A0A3F66-DB53-4D44-BFBF-E6506C40A16C}"/>
                </a:ext>
              </a:extLst>
            </p:cNvPr>
            <p:cNvCxnSpPr>
              <a:cxnSpLocks/>
              <a:stCxn id="16" idx="3"/>
              <a:endCxn id="20" idx="0"/>
            </p:cNvCxnSpPr>
            <p:nvPr/>
          </p:nvCxnSpPr>
          <p:spPr>
            <a:xfrm>
              <a:off x="5349467" y="4315889"/>
              <a:ext cx="1" cy="810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CC5DFC8-BD27-4D7C-BF9B-7ADA4ADBE673}"/>
                </a:ext>
              </a:extLst>
            </p:cNvPr>
            <p:cNvCxnSpPr>
              <a:cxnSpLocks/>
              <a:stCxn id="9" idx="3"/>
              <a:endCxn id="27" idx="0"/>
            </p:cNvCxnSpPr>
            <p:nvPr/>
          </p:nvCxnSpPr>
          <p:spPr>
            <a:xfrm>
              <a:off x="6936606" y="1400827"/>
              <a:ext cx="0" cy="350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B1DB8CC-5E56-4B1D-B24C-353716BC4B56}"/>
                </a:ext>
              </a:extLst>
            </p:cNvPr>
            <p:cNvCxnSpPr>
              <a:cxnSpLocks/>
              <a:stCxn id="27" idx="2"/>
              <a:endCxn id="28" idx="0"/>
            </p:cNvCxnSpPr>
            <p:nvPr/>
          </p:nvCxnSpPr>
          <p:spPr>
            <a:xfrm>
              <a:off x="6936606" y="2212901"/>
              <a:ext cx="0" cy="36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D7F2E7-CE07-445E-B7A1-7F9B8C31E8DA}"/>
                </a:ext>
              </a:extLst>
            </p:cNvPr>
            <p:cNvCxnSpPr>
              <a:cxnSpLocks/>
              <a:stCxn id="28" idx="2"/>
              <a:endCxn id="17" idx="1"/>
            </p:cNvCxnSpPr>
            <p:nvPr/>
          </p:nvCxnSpPr>
          <p:spPr>
            <a:xfrm>
              <a:off x="6936606" y="3035861"/>
              <a:ext cx="0" cy="607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A9F1E88-834A-4117-AF0B-8631375C23B4}"/>
                </a:ext>
              </a:extLst>
            </p:cNvPr>
            <p:cNvCxnSpPr>
              <a:cxnSpLocks/>
              <a:stCxn id="17" idx="3"/>
              <a:endCxn id="21" idx="0"/>
            </p:cNvCxnSpPr>
            <p:nvPr/>
          </p:nvCxnSpPr>
          <p:spPr>
            <a:xfrm>
              <a:off x="6936606" y="4313574"/>
              <a:ext cx="0" cy="812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2D0C41D-14C4-47EB-B7DB-C9A0D46B5880}"/>
                </a:ext>
              </a:extLst>
            </p:cNvPr>
            <p:cNvCxnSpPr>
              <a:cxnSpLocks/>
              <a:stCxn id="10" idx="3"/>
              <a:endCxn id="14" idx="0"/>
            </p:cNvCxnSpPr>
            <p:nvPr/>
          </p:nvCxnSpPr>
          <p:spPr>
            <a:xfrm>
              <a:off x="8421413" y="1394296"/>
              <a:ext cx="0" cy="1169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5E02475-AE7C-4EED-A81B-F6FC83E03DEE}"/>
                </a:ext>
              </a:extLst>
            </p:cNvPr>
            <p:cNvCxnSpPr>
              <a:cxnSpLocks/>
              <a:stCxn id="14" idx="2"/>
              <a:endCxn id="18" idx="1"/>
            </p:cNvCxnSpPr>
            <p:nvPr/>
          </p:nvCxnSpPr>
          <p:spPr>
            <a:xfrm>
              <a:off x="8421413" y="3024975"/>
              <a:ext cx="0" cy="611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2E5FEEA5-B139-43F0-86CB-1DADB61F0B63}"/>
                </a:ext>
              </a:extLst>
            </p:cNvPr>
            <p:cNvCxnSpPr>
              <a:stCxn id="19" idx="2"/>
              <a:endCxn id="23" idx="1"/>
            </p:cNvCxnSpPr>
            <p:nvPr/>
          </p:nvCxnSpPr>
          <p:spPr>
            <a:xfrm rot="16200000" flipH="1">
              <a:off x="4264157" y="4949294"/>
              <a:ext cx="768530" cy="205086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BC114F55-C5BA-4E45-AAFC-EE5DB2C94318}"/>
                </a:ext>
              </a:extLst>
            </p:cNvPr>
            <p:cNvCxnSpPr>
              <a:cxnSpLocks/>
            </p:cNvCxnSpPr>
            <p:nvPr/>
          </p:nvCxnSpPr>
          <p:spPr>
            <a:xfrm rot="16200000" flipH="1">
              <a:off x="5353387" y="5429356"/>
              <a:ext cx="548639" cy="84908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5F773CBD-FA3A-4E85-924C-FA017C665A0D}"/>
                </a:ext>
              </a:extLst>
            </p:cNvPr>
            <p:cNvCxnSpPr>
              <a:stCxn id="22" idx="2"/>
              <a:endCxn id="23" idx="3"/>
            </p:cNvCxnSpPr>
            <p:nvPr/>
          </p:nvCxnSpPr>
          <p:spPr>
            <a:xfrm rot="5400000">
              <a:off x="7258818" y="5187693"/>
              <a:ext cx="779416" cy="156318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03BA11A-0C2F-4E1D-B7DB-B8DB3076125E}"/>
                </a:ext>
              </a:extLst>
            </p:cNvPr>
            <p:cNvCxnSpPr>
              <a:cxnSpLocks/>
            </p:cNvCxnSpPr>
            <p:nvPr/>
          </p:nvCxnSpPr>
          <p:spPr>
            <a:xfrm rot="5400000">
              <a:off x="6471103" y="5436978"/>
              <a:ext cx="548639" cy="84908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CD75B34-0F7F-4E1E-BB6D-C37014A24D1A}"/>
                </a:ext>
              </a:extLst>
            </p:cNvPr>
            <p:cNvSpPr/>
            <p:nvPr/>
          </p:nvSpPr>
          <p:spPr>
            <a:xfrm>
              <a:off x="1833374" y="3267451"/>
              <a:ext cx="1193076"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i="1" dirty="0">
                  <a:solidFill>
                    <a:schemeClr val="tx1"/>
                  </a:solidFill>
                </a:rPr>
                <a:t>snow_cci </a:t>
              </a:r>
              <a:r>
                <a:rPr lang="en-GB" sz="1000" b="1" dirty="0">
                  <a:solidFill>
                    <a:schemeClr val="tx1"/>
                  </a:solidFill>
                </a:rPr>
                <a:t>reference dataset</a:t>
              </a:r>
            </a:p>
          </p:txBody>
        </p:sp>
        <p:sp>
          <p:nvSpPr>
            <p:cNvPr id="53" name="Rectangle 52">
              <a:extLst>
                <a:ext uri="{FF2B5EF4-FFF2-40B4-BE49-F238E27FC236}">
                  <a16:creationId xmlns:a16="http://schemas.microsoft.com/office/drawing/2014/main" id="{F8A78C3A-87FF-40E4-86C0-6369A301ACE3}"/>
                </a:ext>
              </a:extLst>
            </p:cNvPr>
            <p:cNvSpPr/>
            <p:nvPr/>
          </p:nvSpPr>
          <p:spPr>
            <a:xfrm>
              <a:off x="1691325" y="4595541"/>
              <a:ext cx="1512025"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i="1" dirty="0">
                  <a:solidFill>
                    <a:schemeClr val="tx1"/>
                  </a:solidFill>
                </a:rPr>
                <a:t>snow_cci </a:t>
              </a:r>
              <a:r>
                <a:rPr lang="en-GB" sz="1000" b="1" dirty="0">
                  <a:solidFill>
                    <a:schemeClr val="tx1"/>
                  </a:solidFill>
                </a:rPr>
                <a:t>validation activities</a:t>
              </a:r>
            </a:p>
          </p:txBody>
        </p:sp>
        <p:sp>
          <p:nvSpPr>
            <p:cNvPr id="54" name="Rectangle 53">
              <a:extLst>
                <a:ext uri="{FF2B5EF4-FFF2-40B4-BE49-F238E27FC236}">
                  <a16:creationId xmlns:a16="http://schemas.microsoft.com/office/drawing/2014/main" id="{AB379976-0829-47D8-BFE6-64D8340DB6A2}"/>
                </a:ext>
              </a:extLst>
            </p:cNvPr>
            <p:cNvSpPr/>
            <p:nvPr/>
          </p:nvSpPr>
          <p:spPr>
            <a:xfrm>
              <a:off x="2752131" y="1565205"/>
              <a:ext cx="6605451" cy="160972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5" name="Rectangle 54">
              <a:extLst>
                <a:ext uri="{FF2B5EF4-FFF2-40B4-BE49-F238E27FC236}">
                  <a16:creationId xmlns:a16="http://schemas.microsoft.com/office/drawing/2014/main" id="{267684EF-D7DD-4485-9713-B907E16F5C86}"/>
                </a:ext>
              </a:extLst>
            </p:cNvPr>
            <p:cNvSpPr/>
            <p:nvPr/>
          </p:nvSpPr>
          <p:spPr>
            <a:xfrm>
              <a:off x="1855145" y="1170050"/>
              <a:ext cx="1193076"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dirty="0">
                  <a:solidFill>
                    <a:schemeClr val="tx1"/>
                  </a:solidFill>
                </a:rPr>
                <a:t>Data Preparation</a:t>
              </a:r>
            </a:p>
          </p:txBody>
        </p:sp>
        <p:sp>
          <p:nvSpPr>
            <p:cNvPr id="56" name="Cylinder 55">
              <a:extLst>
                <a:ext uri="{FF2B5EF4-FFF2-40B4-BE49-F238E27FC236}">
                  <a16:creationId xmlns:a16="http://schemas.microsoft.com/office/drawing/2014/main" id="{8FC98C1D-B0A7-406C-A7BD-08051DF8FEA8}"/>
                </a:ext>
              </a:extLst>
            </p:cNvPr>
            <p:cNvSpPr/>
            <p:nvPr/>
          </p:nvSpPr>
          <p:spPr>
            <a:xfrm>
              <a:off x="10022364" y="5100214"/>
              <a:ext cx="801188" cy="670560"/>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7" name="Rectangle 56">
              <a:extLst>
                <a:ext uri="{FF2B5EF4-FFF2-40B4-BE49-F238E27FC236}">
                  <a16:creationId xmlns:a16="http://schemas.microsoft.com/office/drawing/2014/main" id="{3E2B95F1-17F3-4EF2-AB07-DCD2C7A9F515}"/>
                </a:ext>
              </a:extLst>
            </p:cNvPr>
            <p:cNvSpPr/>
            <p:nvPr/>
          </p:nvSpPr>
          <p:spPr>
            <a:xfrm>
              <a:off x="9890431" y="5867925"/>
              <a:ext cx="1193076"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i="1" dirty="0">
                  <a:solidFill>
                    <a:schemeClr val="tx1"/>
                  </a:solidFill>
                </a:rPr>
                <a:t>snow_cci </a:t>
              </a:r>
              <a:r>
                <a:rPr lang="en-GB" sz="1000" dirty="0">
                  <a:solidFill>
                    <a:schemeClr val="tx1"/>
                  </a:solidFill>
                </a:rPr>
                <a:t>SWE products</a:t>
              </a:r>
            </a:p>
          </p:txBody>
        </p:sp>
        <p:sp>
          <p:nvSpPr>
            <p:cNvPr id="58" name="Arrow: Right 57">
              <a:extLst>
                <a:ext uri="{FF2B5EF4-FFF2-40B4-BE49-F238E27FC236}">
                  <a16:creationId xmlns:a16="http://schemas.microsoft.com/office/drawing/2014/main" id="{73ED947D-FB49-4FF9-8CF1-9F4D1FD0A298}"/>
                </a:ext>
              </a:extLst>
            </p:cNvPr>
            <p:cNvSpPr/>
            <p:nvPr/>
          </p:nvSpPr>
          <p:spPr>
            <a:xfrm rot="10800000">
              <a:off x="9461125" y="5276897"/>
              <a:ext cx="429306" cy="3494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cxnSp>
          <p:nvCxnSpPr>
            <p:cNvPr id="59" name="Connector: Elbow 58">
              <a:extLst>
                <a:ext uri="{FF2B5EF4-FFF2-40B4-BE49-F238E27FC236}">
                  <a16:creationId xmlns:a16="http://schemas.microsoft.com/office/drawing/2014/main" id="{67AD3583-E53A-4F3F-8188-BCE48FA95696}"/>
                </a:ext>
              </a:extLst>
            </p:cNvPr>
            <p:cNvCxnSpPr>
              <a:cxnSpLocks/>
            </p:cNvCxnSpPr>
            <p:nvPr/>
          </p:nvCxnSpPr>
          <p:spPr>
            <a:xfrm rot="16200000" flipH="1">
              <a:off x="6628614" y="3208196"/>
              <a:ext cx="802135" cy="3017520"/>
            </a:xfrm>
            <a:prstGeom prst="bentConnector3">
              <a:avLst>
                <a:gd name="adj1" fmla="val 7719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67C243BD-821F-4318-9CC9-1AA271B08038}"/>
                </a:ext>
              </a:extLst>
            </p:cNvPr>
            <p:cNvCxnSpPr>
              <a:cxnSpLocks/>
            </p:cNvCxnSpPr>
            <p:nvPr/>
          </p:nvCxnSpPr>
          <p:spPr>
            <a:xfrm rot="16200000" flipH="1">
              <a:off x="5623508" y="2426532"/>
              <a:ext cx="810981" cy="4572000"/>
            </a:xfrm>
            <a:prstGeom prst="bentConnector3">
              <a:avLst>
                <a:gd name="adj1" fmla="val 8441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Arrow: Right 60">
              <a:extLst>
                <a:ext uri="{FF2B5EF4-FFF2-40B4-BE49-F238E27FC236}">
                  <a16:creationId xmlns:a16="http://schemas.microsoft.com/office/drawing/2014/main" id="{DD4103DA-C86A-45A9-8E3E-58D5B0AB9D1B}"/>
                </a:ext>
              </a:extLst>
            </p:cNvPr>
            <p:cNvSpPr/>
            <p:nvPr/>
          </p:nvSpPr>
          <p:spPr>
            <a:xfrm rot="5400000">
              <a:off x="8236140" y="4420840"/>
              <a:ext cx="429306" cy="3494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2" name="Cylinder 61">
              <a:extLst>
                <a:ext uri="{FF2B5EF4-FFF2-40B4-BE49-F238E27FC236}">
                  <a16:creationId xmlns:a16="http://schemas.microsoft.com/office/drawing/2014/main" id="{4626CDB0-AE75-4F48-9C93-3D65D5485299}"/>
                </a:ext>
              </a:extLst>
            </p:cNvPr>
            <p:cNvSpPr/>
            <p:nvPr/>
          </p:nvSpPr>
          <p:spPr>
            <a:xfrm>
              <a:off x="1289152" y="5100214"/>
              <a:ext cx="801188" cy="670560"/>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3" name="Rectangle 62">
              <a:extLst>
                <a:ext uri="{FF2B5EF4-FFF2-40B4-BE49-F238E27FC236}">
                  <a16:creationId xmlns:a16="http://schemas.microsoft.com/office/drawing/2014/main" id="{A5581433-E2BA-4B70-940E-09D1E19E449C}"/>
                </a:ext>
              </a:extLst>
            </p:cNvPr>
            <p:cNvSpPr/>
            <p:nvPr/>
          </p:nvSpPr>
          <p:spPr>
            <a:xfrm>
              <a:off x="1094787" y="5867925"/>
              <a:ext cx="1193076" cy="46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i="1" dirty="0" err="1">
                  <a:solidFill>
                    <a:schemeClr val="tx1"/>
                  </a:solidFill>
                </a:rPr>
                <a:t>snow_cci</a:t>
              </a:r>
              <a:r>
                <a:rPr lang="en-GB" sz="1000" i="1" dirty="0">
                  <a:solidFill>
                    <a:schemeClr val="tx1"/>
                  </a:solidFill>
                </a:rPr>
                <a:t> </a:t>
              </a:r>
              <a:r>
                <a:rPr lang="en-GB" sz="1000" dirty="0">
                  <a:solidFill>
                    <a:schemeClr val="tx1"/>
                  </a:solidFill>
                </a:rPr>
                <a:t>SCF products</a:t>
              </a:r>
            </a:p>
          </p:txBody>
        </p:sp>
        <p:sp>
          <p:nvSpPr>
            <p:cNvPr id="64" name="Arrow: Right 63">
              <a:extLst>
                <a:ext uri="{FF2B5EF4-FFF2-40B4-BE49-F238E27FC236}">
                  <a16:creationId xmlns:a16="http://schemas.microsoft.com/office/drawing/2014/main" id="{16AF0B6A-557C-4961-8766-4479EAF1D8C4}"/>
                </a:ext>
              </a:extLst>
            </p:cNvPr>
            <p:cNvSpPr/>
            <p:nvPr/>
          </p:nvSpPr>
          <p:spPr>
            <a:xfrm>
              <a:off x="2201372" y="5276897"/>
              <a:ext cx="429306" cy="3494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5" name="Rechteck 1">
              <a:extLst>
                <a:ext uri="{FF2B5EF4-FFF2-40B4-BE49-F238E27FC236}">
                  <a16:creationId xmlns:a16="http://schemas.microsoft.com/office/drawing/2014/main" id="{FAEA32CC-DD39-439E-8AF8-06AA4D8AA2F1}"/>
                </a:ext>
              </a:extLst>
            </p:cNvPr>
            <p:cNvSpPr/>
            <p:nvPr/>
          </p:nvSpPr>
          <p:spPr>
            <a:xfrm>
              <a:off x="1125620" y="177265"/>
              <a:ext cx="8689737" cy="6510002"/>
            </a:xfrm>
            <a:prstGeom prst="rect">
              <a:avLst/>
            </a:prstGeom>
            <a:noFill/>
            <a:ln w="19050">
              <a:solidFill>
                <a:srgbClr val="00B0F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66" name="Rechteck 62">
              <a:extLst>
                <a:ext uri="{FF2B5EF4-FFF2-40B4-BE49-F238E27FC236}">
                  <a16:creationId xmlns:a16="http://schemas.microsoft.com/office/drawing/2014/main" id="{7AFE8A47-A903-4F2D-AB83-7E801F71BD9A}"/>
                </a:ext>
              </a:extLst>
            </p:cNvPr>
            <p:cNvSpPr/>
            <p:nvPr/>
          </p:nvSpPr>
          <p:spPr>
            <a:xfrm>
              <a:off x="4493844" y="177265"/>
              <a:ext cx="6603368" cy="6510002"/>
            </a:xfrm>
            <a:prstGeom prst="rect">
              <a:avLst/>
            </a:prstGeom>
            <a:noFill/>
            <a:ln w="19050">
              <a:solidFill>
                <a:srgbClr val="FFC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grpSp>
      <p:sp>
        <p:nvSpPr>
          <p:cNvPr id="5" name="Rectangle 4">
            <a:extLst>
              <a:ext uri="{FF2B5EF4-FFF2-40B4-BE49-F238E27FC236}">
                <a16:creationId xmlns:a16="http://schemas.microsoft.com/office/drawing/2014/main" id="{8766BDA0-BD52-4CDF-AD68-D748310F595A}"/>
              </a:ext>
            </a:extLst>
          </p:cNvPr>
          <p:cNvSpPr/>
          <p:nvPr/>
        </p:nvSpPr>
        <p:spPr>
          <a:xfrm rot="5400000">
            <a:off x="10792483" y="3795656"/>
            <a:ext cx="1189662" cy="3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i="1" dirty="0">
                <a:solidFill>
                  <a:schemeClr val="tx1"/>
                </a:solidFill>
              </a:rPr>
              <a:t>snow_cci </a:t>
            </a:r>
            <a:r>
              <a:rPr lang="en-GB" sz="1000" dirty="0">
                <a:solidFill>
                  <a:schemeClr val="tx1"/>
                </a:solidFill>
              </a:rPr>
              <a:t>SWE products validation</a:t>
            </a:r>
          </a:p>
        </p:txBody>
      </p:sp>
      <p:sp>
        <p:nvSpPr>
          <p:cNvPr id="6" name="Rectangle 5">
            <a:extLst>
              <a:ext uri="{FF2B5EF4-FFF2-40B4-BE49-F238E27FC236}">
                <a16:creationId xmlns:a16="http://schemas.microsoft.com/office/drawing/2014/main" id="{180A99F5-0275-4A4A-86FE-6D6D03A55FEA}"/>
              </a:ext>
            </a:extLst>
          </p:cNvPr>
          <p:cNvSpPr/>
          <p:nvPr/>
        </p:nvSpPr>
        <p:spPr>
          <a:xfrm rot="16200000">
            <a:off x="242154" y="3912901"/>
            <a:ext cx="1189662" cy="395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i="1" dirty="0" err="1">
                <a:solidFill>
                  <a:schemeClr val="tx1"/>
                </a:solidFill>
              </a:rPr>
              <a:t>snow_cci</a:t>
            </a:r>
            <a:r>
              <a:rPr lang="en-GB" sz="1000" i="1" dirty="0">
                <a:solidFill>
                  <a:schemeClr val="tx1"/>
                </a:solidFill>
              </a:rPr>
              <a:t> </a:t>
            </a:r>
            <a:r>
              <a:rPr lang="en-GB" sz="1000" dirty="0">
                <a:solidFill>
                  <a:schemeClr val="tx1"/>
                </a:solidFill>
              </a:rPr>
              <a:t>SCF products validation</a:t>
            </a:r>
          </a:p>
        </p:txBody>
      </p:sp>
      <p:pic>
        <p:nvPicPr>
          <p:cNvPr id="67" name="Picture 66" descr="A picture containing drawing&#10;&#10;Description automatically generated">
            <a:extLst>
              <a:ext uri="{FF2B5EF4-FFF2-40B4-BE49-F238E27FC236}">
                <a16:creationId xmlns:a16="http://schemas.microsoft.com/office/drawing/2014/main" id="{8E5C2A0A-8A93-45B8-9FCE-3D272DC59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0166" y="1237286"/>
            <a:ext cx="1611219" cy="474508"/>
          </a:xfrm>
          <a:prstGeom prst="rect">
            <a:avLst/>
          </a:prstGeom>
        </p:spPr>
      </p:pic>
    </p:spTree>
    <p:extLst>
      <p:ext uri="{BB962C8B-B14F-4D97-AF65-F5344CB8AC3E}">
        <p14:creationId xmlns:p14="http://schemas.microsoft.com/office/powerpoint/2010/main" val="425026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a:xfrm>
            <a:off x="3408006" y="2938461"/>
            <a:ext cx="5375987" cy="981077"/>
          </a:xfrm>
        </p:spPr>
        <p:txBody>
          <a:bodyPr>
            <a:normAutofit/>
          </a:bodyPr>
          <a:lstStyle/>
          <a:p>
            <a:pPr algn="ctr"/>
            <a:r>
              <a:rPr lang="en-GB" b="1" dirty="0">
                <a:solidFill>
                  <a:schemeClr val="accent1">
                    <a:lumMod val="75000"/>
                  </a:schemeClr>
                </a:solidFill>
              </a:rPr>
              <a:t>SCF Validation Protocol</a:t>
            </a:r>
          </a:p>
        </p:txBody>
      </p:sp>
    </p:spTree>
    <p:extLst>
      <p:ext uri="{BB962C8B-B14F-4D97-AF65-F5344CB8AC3E}">
        <p14:creationId xmlns:p14="http://schemas.microsoft.com/office/powerpoint/2010/main" val="13067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FC02FC2-3B9F-422F-9A2D-C2F11A9ADDDE}"/>
              </a:ext>
            </a:extLst>
          </p:cNvPr>
          <p:cNvSpPr>
            <a:spLocks noGrp="1"/>
          </p:cNvSpPr>
          <p:nvPr>
            <p:ph idx="1"/>
          </p:nvPr>
        </p:nvSpPr>
        <p:spPr>
          <a:xfrm>
            <a:off x="452153" y="1127052"/>
            <a:ext cx="5973361" cy="5592726"/>
          </a:xfrm>
        </p:spPr>
        <p:txBody>
          <a:bodyPr>
            <a:normAutofit/>
          </a:bodyPr>
          <a:lstStyle/>
          <a:p>
            <a:pPr marL="285750" indent="-285750" algn="just"/>
            <a:r>
              <a:rPr lang="en-GB" sz="1800" dirty="0"/>
              <a:t>All products and </a:t>
            </a:r>
            <a:r>
              <a:rPr lang="en-GB" sz="1800" b="1" dirty="0"/>
              <a:t>in-situ data are treated as binary </a:t>
            </a:r>
            <a:r>
              <a:rPr lang="en-GB" sz="1800" dirty="0"/>
              <a:t>(snow/no-snow) using the following </a:t>
            </a:r>
            <a:r>
              <a:rPr lang="en-GB" sz="1800" b="1" dirty="0"/>
              <a:t>snow depth binary conversion </a:t>
            </a:r>
            <a:r>
              <a:rPr lang="en-GB" sz="1800" dirty="0"/>
              <a:t>thresholds:</a:t>
            </a:r>
          </a:p>
          <a:p>
            <a:pPr marL="742950" lvl="1" indent="-285750" algn="just"/>
            <a:r>
              <a:rPr lang="en-GB" sz="1800" dirty="0"/>
              <a:t>SD=0cm;</a:t>
            </a:r>
          </a:p>
          <a:p>
            <a:pPr marL="742950" lvl="1" indent="-285750" algn="just"/>
            <a:r>
              <a:rPr lang="en-GB" sz="1800" dirty="0"/>
              <a:t>SD=2cm;</a:t>
            </a:r>
          </a:p>
          <a:p>
            <a:pPr marL="742950" lvl="1" indent="-285750" algn="just"/>
            <a:r>
              <a:rPr lang="en-GB" sz="1800" dirty="0"/>
              <a:t>SD=15cm.</a:t>
            </a:r>
          </a:p>
          <a:p>
            <a:pPr marL="285750" indent="-285750" algn="just"/>
            <a:r>
              <a:rPr lang="en-GB" sz="1800" b="1" dirty="0"/>
              <a:t>SCF binary conversion </a:t>
            </a:r>
            <a:r>
              <a:rPr lang="en-GB" sz="1800" dirty="0"/>
              <a:t>thresholds:</a:t>
            </a:r>
          </a:p>
          <a:p>
            <a:pPr marL="742950" lvl="1" indent="-285750" algn="just"/>
            <a:r>
              <a:rPr lang="en-GB" sz="1800" dirty="0"/>
              <a:t>SCF=25%;</a:t>
            </a:r>
          </a:p>
          <a:p>
            <a:pPr marL="742950" lvl="1" indent="-285750" algn="just"/>
            <a:r>
              <a:rPr lang="en-GB" sz="1800" dirty="0"/>
              <a:t>SCF=50%.</a:t>
            </a:r>
          </a:p>
          <a:p>
            <a:pPr marL="285750" indent="-285750" algn="just"/>
            <a:r>
              <a:rPr lang="en-US" sz="1800" b="1" dirty="0"/>
              <a:t>Inhomogeneous neighborhood is rejected </a:t>
            </a:r>
            <a:r>
              <a:rPr lang="en-US" sz="1800" dirty="0"/>
              <a:t>from validation.</a:t>
            </a:r>
            <a:endParaRPr lang="en-GB" sz="1800" dirty="0"/>
          </a:p>
          <a:p>
            <a:pPr marL="285750" indent="-285750" algn="just"/>
            <a:r>
              <a:rPr lang="en-GB" sz="1800" dirty="0"/>
              <a:t>Results are divided according to: </a:t>
            </a:r>
            <a:endParaRPr lang="en-GB" sz="1800" b="1" dirty="0"/>
          </a:p>
          <a:p>
            <a:pPr marL="742950" lvl="1" indent="-285750" algn="just"/>
            <a:r>
              <a:rPr lang="en-GB" sz="1800" dirty="0"/>
              <a:t>different </a:t>
            </a:r>
            <a:r>
              <a:rPr lang="en-GB" sz="1800" b="1" dirty="0"/>
              <a:t>land-cover classes </a:t>
            </a:r>
            <a:r>
              <a:rPr lang="en-GB" sz="1800" dirty="0"/>
              <a:t>(forest, non-forest, mountain, plain)</a:t>
            </a:r>
          </a:p>
          <a:p>
            <a:pPr marL="742950" lvl="1" indent="-285750" algn="just"/>
            <a:r>
              <a:rPr lang="en-GB" sz="1800" b="1" dirty="0"/>
              <a:t>four three-month periods</a:t>
            </a:r>
            <a:r>
              <a:rPr lang="en-GB" sz="1800" dirty="0"/>
              <a:t>: October-December, January-March, April- June, July-September </a:t>
            </a:r>
          </a:p>
          <a:p>
            <a:pPr marL="285750" indent="-285750" algn="just"/>
            <a:r>
              <a:rPr lang="en-GB" sz="1800" b="1" dirty="0"/>
              <a:t>Metrics</a:t>
            </a:r>
            <a:r>
              <a:rPr lang="en-GB" sz="1800" dirty="0"/>
              <a:t>: </a:t>
            </a:r>
            <a:r>
              <a:rPr lang="en-US" sz="1800" dirty="0"/>
              <a:t>True/False positive, recall, precision, false alarm rate, accuracy, critical success index, f-score.</a:t>
            </a:r>
          </a:p>
        </p:txBody>
      </p:sp>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in-situ validation</a:t>
            </a:r>
          </a:p>
        </p:txBody>
      </p:sp>
      <p:pic>
        <p:nvPicPr>
          <p:cNvPr id="4" name="Picture 3">
            <a:extLst>
              <a:ext uri="{FF2B5EF4-FFF2-40B4-BE49-F238E27FC236}">
                <a16:creationId xmlns:a16="http://schemas.microsoft.com/office/drawing/2014/main" id="{17A0131B-685A-49C6-B78D-7A6E17C9970F}"/>
              </a:ext>
            </a:extLst>
          </p:cNvPr>
          <p:cNvPicPr>
            <a:picLocks noChangeAspect="1"/>
          </p:cNvPicPr>
          <p:nvPr/>
        </p:nvPicPr>
        <p:blipFill>
          <a:blip r:embed="rId2"/>
          <a:stretch>
            <a:fillRect/>
          </a:stretch>
        </p:blipFill>
        <p:spPr>
          <a:xfrm>
            <a:off x="6587412" y="2005125"/>
            <a:ext cx="5492187" cy="3361509"/>
          </a:xfrm>
          <a:prstGeom prst="rect">
            <a:avLst/>
          </a:prstGeom>
        </p:spPr>
      </p:pic>
      <p:sp>
        <p:nvSpPr>
          <p:cNvPr id="5" name="TextBox 6">
            <a:extLst>
              <a:ext uri="{FF2B5EF4-FFF2-40B4-BE49-F238E27FC236}">
                <a16:creationId xmlns:a16="http://schemas.microsoft.com/office/drawing/2014/main" id="{41FBF066-D934-456D-AC76-75596474F5D2}"/>
              </a:ext>
            </a:extLst>
          </p:cNvPr>
          <p:cNvSpPr txBox="1"/>
          <p:nvPr/>
        </p:nvSpPr>
        <p:spPr>
          <a:xfrm>
            <a:off x="7929247" y="5427284"/>
            <a:ext cx="280851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t>Workflow for the in-situ comparison.</a:t>
            </a:r>
          </a:p>
        </p:txBody>
      </p:sp>
      <p:sp>
        <p:nvSpPr>
          <p:cNvPr id="6" name="TextBox 7">
            <a:extLst>
              <a:ext uri="{FF2B5EF4-FFF2-40B4-BE49-F238E27FC236}">
                <a16:creationId xmlns:a16="http://schemas.microsoft.com/office/drawing/2014/main" id="{77F5E04B-4ED9-4987-8888-944A6047D6A0}"/>
              </a:ext>
            </a:extLst>
          </p:cNvPr>
          <p:cNvSpPr txBox="1"/>
          <p:nvPr/>
        </p:nvSpPr>
        <p:spPr>
          <a:xfrm>
            <a:off x="6587412" y="1993975"/>
            <a:ext cx="1804173" cy="525588"/>
          </a:xfrm>
          <a:prstGeom prst="rect">
            <a:avLst/>
          </a:prstGeom>
          <a:solidFill>
            <a:schemeClr val="accent2">
              <a:lumMod val="60000"/>
              <a:lumOff val="40000"/>
            </a:schemeClr>
          </a:solidFill>
          <a:ln w="19050">
            <a:solidFill>
              <a:schemeClr val="accent2">
                <a:lumMod val="75000"/>
              </a:schemeClr>
            </a:solid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i="1" dirty="0" err="1">
                <a:solidFill>
                  <a:schemeClr val="bg1"/>
                </a:solidFill>
                <a:latin typeface="Times New Roman" panose="02020603050405020304" pitchFamily="18" charset="0"/>
                <a:cs typeface="Times New Roman" panose="02020603050405020304" pitchFamily="18" charset="0"/>
              </a:rPr>
              <a:t>Snow_cci</a:t>
            </a:r>
            <a:r>
              <a:rPr lang="en-GB" sz="1400" i="1" dirty="0">
                <a:solidFill>
                  <a:schemeClr val="bg1"/>
                </a:solidFill>
                <a:latin typeface="Times New Roman" panose="02020603050405020304" pitchFamily="18" charset="0"/>
                <a:cs typeface="Times New Roman" panose="02020603050405020304" pitchFamily="18" charset="0"/>
              </a:rPr>
              <a:t> </a:t>
            </a:r>
            <a:r>
              <a:rPr lang="en-GB" sz="1400" dirty="0">
                <a:solidFill>
                  <a:schemeClr val="bg1"/>
                </a:solidFill>
                <a:latin typeface="Times New Roman" panose="02020603050405020304" pitchFamily="18" charset="0"/>
                <a:cs typeface="Times New Roman" panose="02020603050405020304" pitchFamily="18" charset="0"/>
              </a:rPr>
              <a:t>SCF products</a:t>
            </a:r>
            <a:endParaRPr lang="en-GB" sz="1400" i="1" dirty="0">
              <a:solidFill>
                <a:schemeClr val="bg1"/>
              </a:solidFill>
              <a:latin typeface="Times New Roman" panose="02020603050405020304" pitchFamily="18" charset="0"/>
              <a:cs typeface="Times New Roman" panose="02020603050405020304" pitchFamily="18" charset="0"/>
            </a:endParaRPr>
          </a:p>
        </p:txBody>
      </p:sp>
      <p:sp>
        <p:nvSpPr>
          <p:cNvPr id="7" name="TextBox 8">
            <a:extLst>
              <a:ext uri="{FF2B5EF4-FFF2-40B4-BE49-F238E27FC236}">
                <a16:creationId xmlns:a16="http://schemas.microsoft.com/office/drawing/2014/main" id="{CD0D5C0E-24F4-4FFB-AB70-17A0B620332E}"/>
              </a:ext>
            </a:extLst>
          </p:cNvPr>
          <p:cNvSpPr txBox="1"/>
          <p:nvPr/>
        </p:nvSpPr>
        <p:spPr>
          <a:xfrm>
            <a:off x="6595407" y="3015080"/>
            <a:ext cx="1804173" cy="374278"/>
          </a:xfrm>
          <a:prstGeom prst="rect">
            <a:avLst/>
          </a:prstGeom>
          <a:solidFill>
            <a:srgbClr val="00B0F0"/>
          </a:solidFill>
          <a:ln w="19050">
            <a:solidFill>
              <a:schemeClr val="accent1"/>
            </a:solid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bg1"/>
                </a:solidFill>
                <a:latin typeface="Times New Roman" panose="02020603050405020304" pitchFamily="18" charset="0"/>
                <a:cs typeface="Times New Roman" panose="02020603050405020304" pitchFamily="18" charset="0"/>
              </a:rPr>
              <a:t>Pre-processing</a:t>
            </a:r>
          </a:p>
        </p:txBody>
      </p:sp>
    </p:spTree>
    <p:extLst>
      <p:ext uri="{BB962C8B-B14F-4D97-AF65-F5344CB8AC3E}">
        <p14:creationId xmlns:p14="http://schemas.microsoft.com/office/powerpoint/2010/main" val="115359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in-situ validation</a:t>
            </a:r>
          </a:p>
        </p:txBody>
      </p:sp>
      <p:pic>
        <p:nvPicPr>
          <p:cNvPr id="6" name="Picture 5">
            <a:extLst>
              <a:ext uri="{FF2B5EF4-FFF2-40B4-BE49-F238E27FC236}">
                <a16:creationId xmlns:a16="http://schemas.microsoft.com/office/drawing/2014/main" id="{83AA9E24-7C09-48F4-B1FA-F46FE76E836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511343" y="1272226"/>
            <a:ext cx="7169311" cy="507434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685FFDC-F116-4B6E-8B30-954504190D1B}"/>
              </a:ext>
            </a:extLst>
          </p:cNvPr>
          <p:cNvSpPr txBox="1"/>
          <p:nvPr/>
        </p:nvSpPr>
        <p:spPr>
          <a:xfrm>
            <a:off x="4691742" y="6346572"/>
            <a:ext cx="280851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t>In-situ data snow depth observations</a:t>
            </a:r>
          </a:p>
        </p:txBody>
      </p:sp>
    </p:spTree>
    <p:extLst>
      <p:ext uri="{BB962C8B-B14F-4D97-AF65-F5344CB8AC3E}">
        <p14:creationId xmlns:p14="http://schemas.microsoft.com/office/powerpoint/2010/main" val="335554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FC02FC2-3B9F-422F-9A2D-C2F11A9ADDDE}"/>
              </a:ext>
            </a:extLst>
          </p:cNvPr>
          <p:cNvSpPr>
            <a:spLocks noGrp="1"/>
          </p:cNvSpPr>
          <p:nvPr>
            <p:ph idx="1"/>
          </p:nvPr>
        </p:nvSpPr>
        <p:spPr>
          <a:xfrm>
            <a:off x="202020" y="1180214"/>
            <a:ext cx="6297634" cy="5507665"/>
          </a:xfrm>
        </p:spPr>
        <p:txBody>
          <a:bodyPr>
            <a:normAutofit fontScale="92500" lnSpcReduction="10000"/>
          </a:bodyPr>
          <a:lstStyle/>
          <a:p>
            <a:pPr marL="285750" indent="-285750" algn="just">
              <a:lnSpc>
                <a:spcPct val="120000"/>
              </a:lnSpc>
              <a:spcBef>
                <a:spcPts val="600"/>
              </a:spcBef>
            </a:pPr>
            <a:r>
              <a:rPr lang="en-GB" sz="1800" dirty="0"/>
              <a:t>HR snow cover maps derived according to State-of-the-art snow algorithms:</a:t>
            </a:r>
          </a:p>
          <a:p>
            <a:pPr marL="800100" lvl="1" indent="-342900" algn="just">
              <a:lnSpc>
                <a:spcPct val="120000"/>
              </a:lnSpc>
              <a:spcBef>
                <a:spcPts val="600"/>
              </a:spcBef>
              <a:buFont typeface="+mj-lt"/>
              <a:buAutoNum type="arabicPeriod"/>
            </a:pPr>
            <a:r>
              <a:rPr lang="en-GB" sz="1700" dirty="0"/>
              <a:t>Dozier and Painter (2004): binary snow on ground;</a:t>
            </a:r>
          </a:p>
          <a:p>
            <a:pPr marL="800100" lvl="1" indent="-342900" algn="just">
              <a:lnSpc>
                <a:spcPct val="120000"/>
              </a:lnSpc>
              <a:spcBef>
                <a:spcPts val="600"/>
              </a:spcBef>
              <a:buFont typeface="+mj-lt"/>
              <a:buAutoNum type="arabicPeriod"/>
            </a:pPr>
            <a:r>
              <a:rPr lang="en-GB" sz="1700" dirty="0"/>
              <a:t>Klein et al. (1998): binary snow on ground;</a:t>
            </a:r>
          </a:p>
          <a:p>
            <a:pPr marL="800100" lvl="1" indent="-342900" algn="just">
              <a:lnSpc>
                <a:spcPct val="120000"/>
              </a:lnSpc>
              <a:spcBef>
                <a:spcPts val="600"/>
              </a:spcBef>
              <a:buFont typeface="+mj-lt"/>
              <a:buAutoNum type="arabicPeriod"/>
            </a:pPr>
            <a:r>
              <a:rPr lang="en-GB" sz="1700" dirty="0" err="1"/>
              <a:t>Salomonson</a:t>
            </a:r>
            <a:r>
              <a:rPr lang="en-GB" sz="1700" dirty="0"/>
              <a:t> and Appel (2006): viewable fractional snow cover.</a:t>
            </a:r>
          </a:p>
          <a:p>
            <a:pPr marL="285750" indent="-285750" algn="just">
              <a:lnSpc>
                <a:spcPct val="120000"/>
              </a:lnSpc>
              <a:spcBef>
                <a:spcPts val="600"/>
              </a:spcBef>
            </a:pPr>
            <a:r>
              <a:rPr lang="en-GB" sz="1800" dirty="0"/>
              <a:t>The HR intercomparison is carried out at the </a:t>
            </a:r>
            <a:r>
              <a:rPr lang="en-GB" sz="1800" b="1" dirty="0"/>
              <a:t>lowest resolution between</a:t>
            </a:r>
            <a:r>
              <a:rPr lang="en-GB" sz="1800" dirty="0"/>
              <a:t> the </a:t>
            </a:r>
            <a:r>
              <a:rPr lang="en-GB" sz="1800" i="1" dirty="0"/>
              <a:t>snow_cci</a:t>
            </a:r>
            <a:r>
              <a:rPr lang="en-GB" sz="1800" dirty="0"/>
              <a:t> SE maps and the intercompared maps. </a:t>
            </a:r>
          </a:p>
          <a:p>
            <a:pPr marL="285750" indent="-285750" algn="just">
              <a:lnSpc>
                <a:spcPct val="120000"/>
              </a:lnSpc>
              <a:spcBef>
                <a:spcPts val="600"/>
              </a:spcBef>
            </a:pPr>
            <a:r>
              <a:rPr lang="en-GB" sz="1800" dirty="0"/>
              <a:t>The following steps are required for the </a:t>
            </a:r>
            <a:r>
              <a:rPr lang="en-GB" sz="1800" dirty="0" err="1"/>
              <a:t>intercomparison</a:t>
            </a:r>
            <a:r>
              <a:rPr lang="en-GB" sz="1800" dirty="0"/>
              <a:t>:</a:t>
            </a:r>
          </a:p>
          <a:p>
            <a:pPr marL="800100" lvl="1" indent="-342900" algn="just">
              <a:lnSpc>
                <a:spcPct val="120000"/>
              </a:lnSpc>
              <a:spcBef>
                <a:spcPts val="600"/>
              </a:spcBef>
              <a:buFont typeface="+mj-lt"/>
              <a:buAutoNum type="arabicPeriod"/>
            </a:pPr>
            <a:r>
              <a:rPr lang="en-GB" sz="1800" b="1" dirty="0"/>
              <a:t>Pixel aggregation</a:t>
            </a:r>
            <a:r>
              <a:rPr lang="en-GB" sz="1800" dirty="0"/>
              <a:t>;</a:t>
            </a:r>
          </a:p>
          <a:p>
            <a:pPr marL="800100" lvl="1" indent="-342900" algn="just">
              <a:lnSpc>
                <a:spcPct val="120000"/>
              </a:lnSpc>
              <a:spcBef>
                <a:spcPts val="600"/>
              </a:spcBef>
              <a:buFont typeface="+mj-lt"/>
              <a:buAutoNum type="arabicPeriod"/>
            </a:pPr>
            <a:r>
              <a:rPr lang="en-GB" sz="1800" b="1" dirty="0"/>
              <a:t>Identification of valid pixels</a:t>
            </a:r>
            <a:r>
              <a:rPr lang="en-GB" sz="1800" dirty="0"/>
              <a:t>;</a:t>
            </a:r>
          </a:p>
          <a:p>
            <a:pPr marL="800100" lvl="1" indent="-342900" algn="just">
              <a:lnSpc>
                <a:spcPct val="120000"/>
              </a:lnSpc>
              <a:spcBef>
                <a:spcPts val="600"/>
              </a:spcBef>
              <a:buFont typeface="+mj-lt"/>
              <a:buAutoNum type="arabicPeriod"/>
            </a:pPr>
            <a:r>
              <a:rPr lang="en-GB" sz="1800" b="1" dirty="0"/>
              <a:t>Masking considering the ancillary data</a:t>
            </a:r>
            <a:r>
              <a:rPr lang="en-GB" sz="1800" dirty="0"/>
              <a:t>;</a:t>
            </a:r>
          </a:p>
          <a:p>
            <a:pPr marL="800100" lvl="1" indent="-342900" algn="just">
              <a:lnSpc>
                <a:spcPct val="120000"/>
              </a:lnSpc>
              <a:spcBef>
                <a:spcPts val="600"/>
              </a:spcBef>
              <a:buFont typeface="+mj-lt"/>
              <a:buAutoNum type="arabicPeriod"/>
            </a:pPr>
            <a:r>
              <a:rPr lang="en-GB" sz="1800" b="1" dirty="0" err="1"/>
              <a:t>Intercomparison</a:t>
            </a:r>
            <a:r>
              <a:rPr lang="en-GB" sz="1800" dirty="0"/>
              <a:t>.</a:t>
            </a:r>
          </a:p>
          <a:p>
            <a:pPr marL="285750" indent="-285750" algn="just">
              <a:lnSpc>
                <a:spcPct val="120000"/>
              </a:lnSpc>
              <a:spcBef>
                <a:spcPts val="600"/>
              </a:spcBef>
            </a:pPr>
            <a:r>
              <a:rPr lang="it-IT" sz="1800" b="1" dirty="0"/>
              <a:t>P</a:t>
            </a:r>
            <a:r>
              <a:rPr lang="en-US" sz="1800" b="1" dirty="0" err="1"/>
              <a:t>ixel</a:t>
            </a:r>
            <a:r>
              <a:rPr lang="en-US" sz="1800" b="1" dirty="0"/>
              <a:t>-by-pixel </a:t>
            </a:r>
            <a:r>
              <a:rPr lang="en-US" sz="1800" b="1" dirty="0" err="1"/>
              <a:t>intercomparison</a:t>
            </a:r>
            <a:r>
              <a:rPr lang="en-US" sz="1800" b="1" dirty="0"/>
              <a:t> metrics</a:t>
            </a:r>
            <a:r>
              <a:rPr lang="en-US" sz="1800" dirty="0"/>
              <a:t>: bias, RMSE, unbiased RMSE, </a:t>
            </a:r>
            <a:r>
              <a:rPr lang="en-US" sz="1800" dirty="0" err="1"/>
              <a:t>CorrCoef</a:t>
            </a:r>
            <a:r>
              <a:rPr lang="en-US" sz="1800" dirty="0"/>
              <a:t>, True/False positive, True/False negative.</a:t>
            </a:r>
          </a:p>
          <a:p>
            <a:pPr marL="285750" indent="-285750" algn="just">
              <a:lnSpc>
                <a:spcPct val="120000"/>
              </a:lnSpc>
              <a:spcBef>
                <a:spcPts val="600"/>
              </a:spcBef>
            </a:pPr>
            <a:r>
              <a:rPr lang="it-IT" sz="1800" dirty="0"/>
              <a:t>Analysis of </a:t>
            </a:r>
            <a:r>
              <a:rPr lang="it-IT" sz="1800" b="1" dirty="0" err="1"/>
              <a:t>different</a:t>
            </a:r>
            <a:r>
              <a:rPr lang="it-IT" sz="1800" b="1" dirty="0"/>
              <a:t> </a:t>
            </a:r>
            <a:r>
              <a:rPr lang="it-IT" sz="1800" b="1" dirty="0" err="1"/>
              <a:t>land</a:t>
            </a:r>
            <a:r>
              <a:rPr lang="it-IT" sz="1800" b="1" dirty="0"/>
              <a:t> </a:t>
            </a:r>
            <a:r>
              <a:rPr lang="it-IT" sz="1800" b="1" dirty="0" err="1"/>
              <a:t>surface</a:t>
            </a:r>
            <a:r>
              <a:rPr lang="it-IT" sz="1800" b="1" dirty="0"/>
              <a:t> classes</a:t>
            </a:r>
            <a:r>
              <a:rPr lang="it-IT" sz="1800" dirty="0"/>
              <a:t> (</a:t>
            </a:r>
            <a:r>
              <a:rPr lang="it-IT" sz="1800" dirty="0" err="1"/>
              <a:t>forest</a:t>
            </a:r>
            <a:r>
              <a:rPr lang="it-IT" sz="1800" dirty="0"/>
              <a:t>, non-</a:t>
            </a:r>
            <a:r>
              <a:rPr lang="it-IT" sz="1800" dirty="0" err="1"/>
              <a:t>forest</a:t>
            </a:r>
            <a:r>
              <a:rPr lang="it-IT" sz="1800" dirty="0"/>
              <a:t>, mountain, </a:t>
            </a:r>
            <a:r>
              <a:rPr lang="it-IT" sz="1800" dirty="0" err="1"/>
              <a:t>plain</a:t>
            </a:r>
            <a:r>
              <a:rPr lang="it-IT" sz="1800" dirty="0"/>
              <a:t>) in the </a:t>
            </a:r>
            <a:r>
              <a:rPr lang="it-IT" sz="1800" dirty="0" err="1"/>
              <a:t>intercomparison</a:t>
            </a:r>
            <a:r>
              <a:rPr lang="it-IT" sz="1800" dirty="0"/>
              <a:t> </a:t>
            </a:r>
            <a:r>
              <a:rPr lang="it-IT" sz="1800" dirty="0" err="1"/>
              <a:t>process</a:t>
            </a:r>
            <a:r>
              <a:rPr lang="it-IT" sz="1800" dirty="0"/>
              <a:t>.</a:t>
            </a:r>
            <a:endParaRPr lang="en-US" sz="1800" dirty="0"/>
          </a:p>
          <a:p>
            <a:pPr marL="285750" indent="-285750">
              <a:lnSpc>
                <a:spcPct val="120000"/>
              </a:lnSpc>
              <a:spcBef>
                <a:spcPts val="600"/>
              </a:spcBef>
            </a:pPr>
            <a:endParaRPr lang="en-US" sz="1800" dirty="0"/>
          </a:p>
          <a:p>
            <a:pPr>
              <a:lnSpc>
                <a:spcPct val="120000"/>
              </a:lnSpc>
            </a:pPr>
            <a:endParaRPr lang="en-GB" sz="1800" dirty="0"/>
          </a:p>
        </p:txBody>
      </p:sp>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HR validation</a:t>
            </a:r>
          </a:p>
        </p:txBody>
      </p:sp>
      <p:pic>
        <p:nvPicPr>
          <p:cNvPr id="4" name="Picture 3">
            <a:extLst>
              <a:ext uri="{FF2B5EF4-FFF2-40B4-BE49-F238E27FC236}">
                <a16:creationId xmlns:a16="http://schemas.microsoft.com/office/drawing/2014/main" id="{86F35033-A32F-447F-83DD-30D857CB4753}"/>
              </a:ext>
            </a:extLst>
          </p:cNvPr>
          <p:cNvPicPr>
            <a:picLocks noChangeAspect="1"/>
          </p:cNvPicPr>
          <p:nvPr/>
        </p:nvPicPr>
        <p:blipFill>
          <a:blip r:embed="rId2"/>
          <a:stretch>
            <a:fillRect/>
          </a:stretch>
        </p:blipFill>
        <p:spPr>
          <a:xfrm>
            <a:off x="6677610" y="1588420"/>
            <a:ext cx="4843463" cy="3871379"/>
          </a:xfrm>
          <a:prstGeom prst="rect">
            <a:avLst/>
          </a:prstGeom>
        </p:spPr>
      </p:pic>
      <p:sp>
        <p:nvSpPr>
          <p:cNvPr id="5" name="TextBox 6">
            <a:extLst>
              <a:ext uri="{FF2B5EF4-FFF2-40B4-BE49-F238E27FC236}">
                <a16:creationId xmlns:a16="http://schemas.microsoft.com/office/drawing/2014/main" id="{AC2B5422-0BC0-475E-B3A8-D26774DEC7A6}"/>
              </a:ext>
            </a:extLst>
          </p:cNvPr>
          <p:cNvSpPr txBox="1"/>
          <p:nvPr/>
        </p:nvSpPr>
        <p:spPr>
          <a:xfrm>
            <a:off x="7785822" y="5486854"/>
            <a:ext cx="280851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t>Workflow for the HR inter-comparison.</a:t>
            </a:r>
          </a:p>
        </p:txBody>
      </p:sp>
      <p:sp>
        <p:nvSpPr>
          <p:cNvPr id="6" name="TextBox 2">
            <a:extLst>
              <a:ext uri="{FF2B5EF4-FFF2-40B4-BE49-F238E27FC236}">
                <a16:creationId xmlns:a16="http://schemas.microsoft.com/office/drawing/2014/main" id="{A10E001D-4C6B-428F-B3CA-2774293FF66F}"/>
              </a:ext>
            </a:extLst>
          </p:cNvPr>
          <p:cNvSpPr txBox="1"/>
          <p:nvPr/>
        </p:nvSpPr>
        <p:spPr>
          <a:xfrm>
            <a:off x="6823824" y="3165664"/>
            <a:ext cx="1328739" cy="721298"/>
          </a:xfrm>
          <a:prstGeom prst="rect">
            <a:avLst/>
          </a:prstGeom>
          <a:solidFill>
            <a:schemeClr val="accent2">
              <a:lumMod val="60000"/>
              <a:lumOff val="40000"/>
            </a:schemeClr>
          </a:solidFill>
          <a:ln w="28575">
            <a:solidFill>
              <a:schemeClr val="accent2">
                <a:lumMod val="75000"/>
              </a:schemeClr>
            </a:solid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i="1" dirty="0" err="1">
                <a:solidFill>
                  <a:schemeClr val="bg1"/>
                </a:solidFill>
                <a:latin typeface="Times New Roman" panose="02020603050405020304" pitchFamily="18" charset="0"/>
                <a:cs typeface="Times New Roman" panose="02020603050405020304" pitchFamily="18" charset="0"/>
              </a:rPr>
              <a:t>Snow_cci</a:t>
            </a:r>
            <a:r>
              <a:rPr lang="en-GB" sz="1400" i="1" dirty="0">
                <a:solidFill>
                  <a:schemeClr val="bg1"/>
                </a:solidFill>
                <a:latin typeface="Times New Roman" panose="02020603050405020304" pitchFamily="18" charset="0"/>
                <a:cs typeface="Times New Roman" panose="02020603050405020304" pitchFamily="18" charset="0"/>
              </a:rPr>
              <a:t> </a:t>
            </a:r>
            <a:r>
              <a:rPr lang="en-GB" sz="1400" dirty="0">
                <a:solidFill>
                  <a:schemeClr val="bg1"/>
                </a:solidFill>
                <a:latin typeface="Times New Roman" panose="02020603050405020304" pitchFamily="18" charset="0"/>
                <a:cs typeface="Times New Roman" panose="02020603050405020304" pitchFamily="18" charset="0"/>
              </a:rPr>
              <a:t>SCF products</a:t>
            </a:r>
            <a:endParaRPr lang="en-GB" sz="1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70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HR </a:t>
            </a:r>
            <a:r>
              <a:rPr lang="en-GB" dirty="0" err="1"/>
              <a:t>intercomparison</a:t>
            </a:r>
            <a:endParaRPr lang="en-GB" dirty="0"/>
          </a:p>
        </p:txBody>
      </p:sp>
      <p:pic>
        <p:nvPicPr>
          <p:cNvPr id="6" name="Picture 5">
            <a:extLst>
              <a:ext uri="{FF2B5EF4-FFF2-40B4-BE49-F238E27FC236}">
                <a16:creationId xmlns:a16="http://schemas.microsoft.com/office/drawing/2014/main" id="{AC50A653-0F91-4EC7-A122-5800D95F90F7}"/>
              </a:ext>
            </a:extLst>
          </p:cNvPr>
          <p:cNvPicPr/>
          <p:nvPr/>
        </p:nvPicPr>
        <p:blipFill>
          <a:blip r:embed="rId2"/>
          <a:stretch>
            <a:fillRect/>
          </a:stretch>
        </p:blipFill>
        <p:spPr>
          <a:xfrm>
            <a:off x="1999550" y="1528542"/>
            <a:ext cx="8192900" cy="4481695"/>
          </a:xfrm>
          <a:prstGeom prst="rect">
            <a:avLst/>
          </a:prstGeom>
        </p:spPr>
      </p:pic>
      <p:sp>
        <p:nvSpPr>
          <p:cNvPr id="7" name="TextBox 6">
            <a:extLst>
              <a:ext uri="{FF2B5EF4-FFF2-40B4-BE49-F238E27FC236}">
                <a16:creationId xmlns:a16="http://schemas.microsoft.com/office/drawing/2014/main" id="{2BAE428E-7205-4B98-A74F-A5E43E12ED67}"/>
              </a:ext>
            </a:extLst>
          </p:cNvPr>
          <p:cNvSpPr txBox="1"/>
          <p:nvPr/>
        </p:nvSpPr>
        <p:spPr>
          <a:xfrm>
            <a:off x="4684278" y="6224820"/>
            <a:ext cx="2808515" cy="276999"/>
          </a:xfrm>
          <a:prstGeom prst="rect">
            <a:avLst/>
          </a:prstGeom>
          <a:noFill/>
        </p:spPr>
        <p:txBody>
          <a:bodyPr wrap="square" rtlCol="0">
            <a:spAutoFit/>
          </a:bodyPr>
          <a:lstStyle/>
          <a:p>
            <a:pPr algn="ctr"/>
            <a:r>
              <a:rPr lang="en-GB" sz="1200" dirty="0"/>
              <a:t>Landsat images selected for the validation</a:t>
            </a:r>
          </a:p>
        </p:txBody>
      </p:sp>
      <p:sp>
        <p:nvSpPr>
          <p:cNvPr id="10" name="TextBox 9">
            <a:extLst>
              <a:ext uri="{FF2B5EF4-FFF2-40B4-BE49-F238E27FC236}">
                <a16:creationId xmlns:a16="http://schemas.microsoft.com/office/drawing/2014/main" id="{597318D8-8502-4E17-BD7A-8B0134E7256F}"/>
              </a:ext>
            </a:extLst>
          </p:cNvPr>
          <p:cNvSpPr txBox="1"/>
          <p:nvPr/>
        </p:nvSpPr>
        <p:spPr>
          <a:xfrm>
            <a:off x="1796453" y="2967259"/>
            <a:ext cx="8584164" cy="2092881"/>
          </a:xfrm>
          <a:prstGeom prst="rect">
            <a:avLst/>
          </a:prstGeom>
          <a:solidFill>
            <a:schemeClr val="bg1"/>
          </a:solidFill>
          <a:ln>
            <a:solidFill>
              <a:srgbClr val="C00000"/>
            </a:solidFill>
          </a:ln>
        </p:spPr>
        <p:txBody>
          <a:bodyPr wrap="square" rtlCol="0">
            <a:spAutoFit/>
          </a:bodyPr>
          <a:lstStyle/>
          <a:p>
            <a:pPr algn="ctr"/>
            <a:r>
              <a:rPr lang="en-GB" sz="6500" dirty="0"/>
              <a:t>~800 scenes spanning 1986-2018</a:t>
            </a:r>
          </a:p>
        </p:txBody>
      </p:sp>
    </p:spTree>
    <p:extLst>
      <p:ext uri="{BB962C8B-B14F-4D97-AF65-F5344CB8AC3E}">
        <p14:creationId xmlns:p14="http://schemas.microsoft.com/office/powerpoint/2010/main" val="279647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A450A7-204C-42D5-9C59-6675469ECA7A}"/>
              </a:ext>
            </a:extLst>
          </p:cNvPr>
          <p:cNvSpPr>
            <a:spLocks noGrp="1"/>
          </p:cNvSpPr>
          <p:nvPr>
            <p:ph type="title"/>
          </p:nvPr>
        </p:nvSpPr>
        <p:spPr/>
        <p:txBody>
          <a:bodyPr/>
          <a:lstStyle/>
          <a:p>
            <a:r>
              <a:rPr lang="en-GB" dirty="0"/>
              <a:t>SCF Validation: </a:t>
            </a:r>
            <a:r>
              <a:rPr lang="en-GB" dirty="0" err="1"/>
              <a:t>Intercomparison</a:t>
            </a:r>
            <a:endParaRPr lang="en-GB" dirty="0"/>
          </a:p>
        </p:txBody>
      </p:sp>
      <p:pic>
        <p:nvPicPr>
          <p:cNvPr id="4" name="Picture 3">
            <a:extLst>
              <a:ext uri="{FF2B5EF4-FFF2-40B4-BE49-F238E27FC236}">
                <a16:creationId xmlns:a16="http://schemas.microsoft.com/office/drawing/2014/main" id="{09E7364F-C873-4351-A663-4BC9E8644D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023" y="2575447"/>
            <a:ext cx="6475823" cy="1913525"/>
          </a:xfrm>
          <a:prstGeom prst="rect">
            <a:avLst/>
          </a:prstGeom>
          <a:noFill/>
        </p:spPr>
      </p:pic>
      <p:sp>
        <p:nvSpPr>
          <p:cNvPr id="5" name="TextBox 6">
            <a:extLst>
              <a:ext uri="{FF2B5EF4-FFF2-40B4-BE49-F238E27FC236}">
                <a16:creationId xmlns:a16="http://schemas.microsoft.com/office/drawing/2014/main" id="{F44AB6B7-69ED-453D-B7CC-64550698F20E}"/>
              </a:ext>
            </a:extLst>
          </p:cNvPr>
          <p:cNvSpPr txBox="1"/>
          <p:nvPr/>
        </p:nvSpPr>
        <p:spPr>
          <a:xfrm>
            <a:off x="7492095" y="4733342"/>
            <a:ext cx="280851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t>Workflow for the SE inter-comparison.</a:t>
            </a:r>
          </a:p>
        </p:txBody>
      </p:sp>
      <p:sp>
        <p:nvSpPr>
          <p:cNvPr id="8" name="TextBox 6">
            <a:extLst>
              <a:ext uri="{FF2B5EF4-FFF2-40B4-BE49-F238E27FC236}">
                <a16:creationId xmlns:a16="http://schemas.microsoft.com/office/drawing/2014/main" id="{923FD98E-8BE2-4D74-B287-15D7C2A62314}"/>
              </a:ext>
            </a:extLst>
          </p:cNvPr>
          <p:cNvSpPr txBox="1"/>
          <p:nvPr/>
        </p:nvSpPr>
        <p:spPr>
          <a:xfrm>
            <a:off x="348154" y="1367833"/>
            <a:ext cx="4447781" cy="51244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spcBef>
                <a:spcPts val="600"/>
              </a:spcBef>
              <a:buFont typeface="Arial" panose="020B0604020202020204" pitchFamily="34" charset="0"/>
              <a:buChar char="•"/>
            </a:pPr>
            <a:r>
              <a:rPr lang="en-US" sz="2400" b="1" dirty="0"/>
              <a:t>Inter-comparison between different SCF and snow binary products </a:t>
            </a:r>
            <a:r>
              <a:rPr lang="en-US" sz="2400" dirty="0"/>
              <a:t>(CP1).</a:t>
            </a:r>
          </a:p>
          <a:p>
            <a:pPr marL="285750" indent="-285750" algn="just">
              <a:spcBef>
                <a:spcPts val="600"/>
              </a:spcBef>
              <a:buFont typeface="Arial" panose="020B0604020202020204" pitchFamily="34" charset="0"/>
              <a:buChar char="•"/>
            </a:pPr>
            <a:r>
              <a:rPr lang="en-US" sz="2400" dirty="0"/>
              <a:t>All the comparisons are done at the lowest resolution.</a:t>
            </a:r>
          </a:p>
          <a:p>
            <a:pPr marL="285750" indent="-285750" algn="just">
              <a:spcBef>
                <a:spcPts val="600"/>
              </a:spcBef>
              <a:buFont typeface="Arial" panose="020B0604020202020204" pitchFamily="34" charset="0"/>
              <a:buChar char="•"/>
            </a:pPr>
            <a:r>
              <a:rPr lang="it-IT" sz="2400" b="1" dirty="0"/>
              <a:t>P</a:t>
            </a:r>
            <a:r>
              <a:rPr lang="en-US" sz="2400" b="1" dirty="0" err="1"/>
              <a:t>ixel</a:t>
            </a:r>
            <a:r>
              <a:rPr lang="en-US" sz="2400" b="1" dirty="0"/>
              <a:t>-by-pixel </a:t>
            </a:r>
            <a:r>
              <a:rPr lang="en-US" sz="2400" b="1" dirty="0" err="1"/>
              <a:t>intercomparison</a:t>
            </a:r>
            <a:r>
              <a:rPr lang="en-US" sz="2400" b="1" dirty="0"/>
              <a:t> metrics</a:t>
            </a:r>
            <a:r>
              <a:rPr lang="en-US" sz="2400" dirty="0"/>
              <a:t>: bias, RMSE, unbiased RMSE, </a:t>
            </a:r>
            <a:r>
              <a:rPr lang="en-US" sz="2400" dirty="0" err="1"/>
              <a:t>CorrCoef</a:t>
            </a:r>
            <a:r>
              <a:rPr lang="en-US" sz="2400" dirty="0"/>
              <a:t>, True/False positive, True/False negative</a:t>
            </a:r>
          </a:p>
          <a:p>
            <a:pPr marL="285750" indent="-285750" algn="just">
              <a:spcBef>
                <a:spcPts val="600"/>
              </a:spcBef>
              <a:buFont typeface="Arial" panose="020B0604020202020204" pitchFamily="34" charset="0"/>
              <a:buChar char="•"/>
            </a:pPr>
            <a:r>
              <a:rPr lang="it-IT" sz="2400" dirty="0"/>
              <a:t>Analysis of </a:t>
            </a:r>
            <a:r>
              <a:rPr lang="it-IT" sz="2400" b="1" dirty="0" err="1"/>
              <a:t>different</a:t>
            </a:r>
            <a:r>
              <a:rPr lang="it-IT" sz="2400" b="1" dirty="0"/>
              <a:t> </a:t>
            </a:r>
            <a:r>
              <a:rPr lang="it-IT" sz="2400" b="1" dirty="0" err="1"/>
              <a:t>land</a:t>
            </a:r>
            <a:r>
              <a:rPr lang="it-IT" sz="2400" b="1" dirty="0"/>
              <a:t> </a:t>
            </a:r>
            <a:r>
              <a:rPr lang="it-IT" sz="2400" b="1" dirty="0" err="1"/>
              <a:t>surface</a:t>
            </a:r>
            <a:r>
              <a:rPr lang="it-IT" sz="2400" b="1" dirty="0"/>
              <a:t> classes</a:t>
            </a:r>
            <a:r>
              <a:rPr lang="it-IT" sz="2400" dirty="0"/>
              <a:t> (</a:t>
            </a:r>
            <a:r>
              <a:rPr lang="it-IT" sz="2400" dirty="0" err="1"/>
              <a:t>forest</a:t>
            </a:r>
            <a:r>
              <a:rPr lang="it-IT" sz="2400" dirty="0"/>
              <a:t>, non-</a:t>
            </a:r>
            <a:r>
              <a:rPr lang="it-IT" sz="2400" dirty="0" err="1"/>
              <a:t>forest</a:t>
            </a:r>
            <a:r>
              <a:rPr lang="it-IT" sz="2400" dirty="0"/>
              <a:t>, mountain, </a:t>
            </a:r>
            <a:r>
              <a:rPr lang="it-IT" sz="2400" dirty="0" err="1"/>
              <a:t>plain</a:t>
            </a:r>
            <a:r>
              <a:rPr lang="it-IT" sz="2400" dirty="0"/>
              <a:t>) in the </a:t>
            </a:r>
            <a:r>
              <a:rPr lang="it-IT" sz="2400" dirty="0" err="1"/>
              <a:t>intercomparison</a:t>
            </a:r>
            <a:r>
              <a:rPr lang="it-IT" sz="2400" dirty="0"/>
              <a:t> </a:t>
            </a:r>
            <a:r>
              <a:rPr lang="it-IT" sz="2400" dirty="0" err="1"/>
              <a:t>process</a:t>
            </a:r>
            <a:r>
              <a:rPr lang="it-IT" sz="2400" dirty="0"/>
              <a:t>.</a:t>
            </a:r>
            <a:endParaRPr lang="en-US" sz="2400" dirty="0"/>
          </a:p>
        </p:txBody>
      </p:sp>
    </p:spTree>
    <p:extLst>
      <p:ext uri="{BB962C8B-B14F-4D97-AF65-F5344CB8AC3E}">
        <p14:creationId xmlns:p14="http://schemas.microsoft.com/office/powerpoint/2010/main" val="10334500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2474</Words>
  <Application>Microsoft Office PowerPoint</Application>
  <PresentationFormat>Breitbild</PresentationFormat>
  <Paragraphs>809</Paragraphs>
  <Slides>28</Slides>
  <Notes>9</Notes>
  <HiddenSlides>3</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Calibri Light</vt:lpstr>
      <vt:lpstr>Times New Roman</vt:lpstr>
      <vt:lpstr>Wingdings</vt:lpstr>
      <vt:lpstr>Office</vt:lpstr>
      <vt:lpstr>Validation of ESA CCI+ Snow Products </vt:lpstr>
      <vt:lpstr>Validation objectives</vt:lpstr>
      <vt:lpstr>Validation Workflow</vt:lpstr>
      <vt:lpstr>SCF Validation Protocol</vt:lpstr>
      <vt:lpstr>SCF Validation: in-situ validation</vt:lpstr>
      <vt:lpstr>SCF Validation: in-situ validation</vt:lpstr>
      <vt:lpstr>SCF Validation: HR validation</vt:lpstr>
      <vt:lpstr>SCF Validation: HR intercomparison</vt:lpstr>
      <vt:lpstr>SCF Validation: Intercomparison</vt:lpstr>
      <vt:lpstr>SWE Validation Protocol</vt:lpstr>
      <vt:lpstr>SWE Validation: in-situ validation</vt:lpstr>
      <vt:lpstr>SWE Validation: intercomparison</vt:lpstr>
      <vt:lpstr>SCF Validation Results</vt:lpstr>
      <vt:lpstr>SCF Validation Results: in-situ</vt:lpstr>
      <vt:lpstr>SCF Validation Results: in-situ</vt:lpstr>
      <vt:lpstr>SCF Validation Results: in-situ</vt:lpstr>
      <vt:lpstr>SCF Validation Results: in-situ</vt:lpstr>
      <vt:lpstr>SCF Validation Results: HR validation</vt:lpstr>
      <vt:lpstr>SCF Validation Results: HR validation</vt:lpstr>
      <vt:lpstr>SWE Validation Results</vt:lpstr>
      <vt:lpstr>SWE Validation Results: in-situ</vt:lpstr>
      <vt:lpstr>SWE Validation Results: in-situ</vt:lpstr>
      <vt:lpstr>SWE Validation Results: in-situ</vt:lpstr>
      <vt:lpstr>Conclusions</vt:lpstr>
      <vt:lpstr>Conclusions and future work</vt:lpstr>
      <vt:lpstr>SCF Validation Results: HR validation</vt:lpstr>
      <vt:lpstr>SCF Validation Results: HR validation</vt:lpstr>
      <vt:lpstr>SCF Validation Results: HR validation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gabi</dc:creator>
  <cp:lastModifiedBy>Dr. Gabriele Schwaizer</cp:lastModifiedBy>
  <cp:revision>347</cp:revision>
  <dcterms:created xsi:type="dcterms:W3CDTF">2016-06-13T13:48:20Z</dcterms:created>
  <dcterms:modified xsi:type="dcterms:W3CDTF">2020-02-04T14:44:13Z</dcterms:modified>
</cp:coreProperties>
</file>