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319" r:id="rId2"/>
    <p:sldId id="619" r:id="rId3"/>
    <p:sldId id="611" r:id="rId4"/>
    <p:sldId id="620" r:id="rId5"/>
    <p:sldId id="622" r:id="rId6"/>
    <p:sldId id="615" r:id="rId7"/>
    <p:sldId id="623" r:id="rId8"/>
    <p:sldId id="624" r:id="rId9"/>
    <p:sldId id="625" r:id="rId10"/>
    <p:sldId id="626" r:id="rId11"/>
    <p:sldId id="628" r:id="rId12"/>
    <p:sldId id="629" r:id="rId13"/>
    <p:sldId id="630" r:id="rId14"/>
    <p:sldId id="635" r:id="rId15"/>
    <p:sldId id="631" r:id="rId16"/>
    <p:sldId id="632" r:id="rId17"/>
    <p:sldId id="634" r:id="rId18"/>
    <p:sldId id="636" r:id="rId19"/>
    <p:sldId id="637" r:id="rId20"/>
    <p:sldId id="638" r:id="rId21"/>
    <p:sldId id="63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280F57-35B9-46C7-B318-655279F64646}">
          <p14:sldIdLst>
            <p14:sldId id="319"/>
            <p14:sldId id="619"/>
            <p14:sldId id="611"/>
            <p14:sldId id="620"/>
            <p14:sldId id="622"/>
            <p14:sldId id="615"/>
            <p14:sldId id="623"/>
            <p14:sldId id="624"/>
            <p14:sldId id="625"/>
            <p14:sldId id="626"/>
            <p14:sldId id="628"/>
            <p14:sldId id="629"/>
            <p14:sldId id="630"/>
            <p14:sldId id="635"/>
            <p14:sldId id="631"/>
            <p14:sldId id="632"/>
            <p14:sldId id="634"/>
            <p14:sldId id="636"/>
            <p14:sldId id="637"/>
            <p14:sldId id="638"/>
            <p14:sldId id="639"/>
          </p14:sldIdLst>
        </p14:section>
        <p14:section name="Untitled Section" id="{D6355006-AB8B-4DC4-AA99-3037464B30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5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Berkan" initials="B" lastIdx="5" clrIdx="1">
    <p:extLst>
      <p:ext uri="{19B8F6BF-5375-455C-9EA6-DF929625EA0E}">
        <p15:presenceInfo xmlns:p15="http://schemas.microsoft.com/office/powerpoint/2012/main" userId="Berk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20" autoAdjust="0"/>
    <p:restoredTop sz="88179" autoAdjust="0"/>
  </p:normalViewPr>
  <p:slideViewPr>
    <p:cSldViewPr>
      <p:cViewPr varScale="1">
        <p:scale>
          <a:sx n="68" d="100"/>
          <a:sy n="68" d="100"/>
        </p:scale>
        <p:origin x="572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83391-ABE5-4A34-9EE9-C2D8B42A0BD2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CF49-DFB7-4A40-80C7-383936309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D2B3-A9C4-476B-B86A-3AFAF8F2B9A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B982-26BF-4790-A3D8-89A7F9ABB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4B982-26BF-4790-A3D8-89A7F9ABB5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4B982-26BF-4790-A3D8-89A7F9ABB5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265B-30A0-4A31-AC3D-C0B45F105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265B-30A0-4A31-AC3D-C0B45F1053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28" b="0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3" b="0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pPr marL="11527">
              <a:lnSpc>
                <a:spcPts val="1026"/>
              </a:lnSpc>
            </a:pPr>
            <a:r>
              <a:rPr lang="en-GB" spc="23" smtClean="0"/>
              <a:t>Stefano </a:t>
            </a:r>
            <a:r>
              <a:rPr lang="en-GB" smtClean="0"/>
              <a:t>Tasin </a:t>
            </a:r>
            <a:r>
              <a:rPr lang="en-GB" spc="32" smtClean="0"/>
              <a:t>&amp; </a:t>
            </a:r>
            <a:r>
              <a:rPr lang="en-GB" spc="50" smtClean="0"/>
              <a:t>Matteo </a:t>
            </a:r>
            <a:r>
              <a:rPr lang="en-GB" spc="14" smtClean="0"/>
              <a:t>Dall’Amico</a:t>
            </a:r>
            <a:r>
              <a:rPr lang="en-GB" spc="163" smtClean="0"/>
              <a:t> </a:t>
            </a:r>
            <a:r>
              <a:rPr lang="en-GB" spc="-159" smtClean="0"/>
              <a:t>–</a:t>
            </a:r>
            <a:endParaRPr lang="en-GB" spc="-15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3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053">
              <a:lnSpc>
                <a:spcPts val="1692"/>
              </a:lnSpc>
            </a:pPr>
            <a:fld id="{81D60167-4931-47E6-BA6A-407CBD079E47}" type="slidenum">
              <a:rPr lang="en-GB" spc="-27" smtClean="0"/>
              <a:pPr marL="23053">
                <a:lnSpc>
                  <a:spcPts val="1692"/>
                </a:lnSpc>
              </a:pPr>
              <a:t>‹#›</a:t>
            </a:fld>
            <a:r>
              <a:rPr lang="en-GB" spc="-27" smtClean="0"/>
              <a:t>/51</a:t>
            </a:r>
            <a:endParaRPr lang="en-GB" spc="-27" dirty="0"/>
          </a:p>
        </p:txBody>
      </p:sp>
    </p:spTree>
    <p:extLst>
      <p:ext uri="{BB962C8B-B14F-4D97-AF65-F5344CB8AC3E}">
        <p14:creationId xmlns:p14="http://schemas.microsoft.com/office/powerpoint/2010/main" val="249922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8968-B3A8-4AF6-9369-6C0E1F237868}" type="datetime1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SNOW ; AN ECOLOGICAL PHENOMENA  19 -21 September 2017 Smolenice-SK 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5BA9-1A82-43A3-9D8E-3465673C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slideshare.net/pelacia/mysnowmaps-snow-maps-display-and-snow-data-crowdsourci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ppseruser\Desktop\220px-Logo_of_MET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05" y="6003257"/>
            <a:ext cx="719906" cy="6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99371" y="5633925"/>
            <a:ext cx="7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ODTU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5588" cy="1794458"/>
          </a:xfrm>
          <a:prstGeom prst="rect">
            <a:avLst/>
          </a:prstGeom>
        </p:spPr>
      </p:pic>
      <p:sp>
        <p:nvSpPr>
          <p:cNvPr id="14" name="object 4"/>
          <p:cNvSpPr txBox="1"/>
          <p:nvPr/>
        </p:nvSpPr>
        <p:spPr>
          <a:xfrm>
            <a:off x="1029293" y="1965751"/>
            <a:ext cx="7825668" cy="4264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3950" b="1" spc="15" dirty="0" smtClean="0">
                <a:latin typeface="Century Gothic"/>
                <a:cs typeface="Century Gothic"/>
              </a:rPr>
              <a:t>Quantifying </a:t>
            </a:r>
            <a:r>
              <a:rPr lang="en-US" sz="3950" b="1" spc="15" dirty="0">
                <a:latin typeface="Century Gothic"/>
                <a:cs typeface="Century Gothic"/>
              </a:rPr>
              <a:t>Snow Water Equivalent by </a:t>
            </a:r>
          </a:p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3950" b="1" spc="15" dirty="0" smtClean="0">
                <a:latin typeface="Century Gothic"/>
                <a:cs typeface="Century Gothic"/>
              </a:rPr>
              <a:t>Integration </a:t>
            </a:r>
            <a:r>
              <a:rPr lang="en-US" sz="3950" b="1" spc="15" dirty="0">
                <a:latin typeface="Century Gothic"/>
                <a:cs typeface="Century Gothic"/>
              </a:rPr>
              <a:t>of </a:t>
            </a:r>
            <a:r>
              <a:rPr lang="en-US" sz="3950" b="1" spc="15" dirty="0" smtClean="0">
                <a:latin typeface="Century Gothic"/>
                <a:cs typeface="Century Gothic"/>
              </a:rPr>
              <a:t>UAS </a:t>
            </a:r>
            <a:r>
              <a:rPr lang="en-US" sz="3950" b="1" spc="15" dirty="0">
                <a:latin typeface="Century Gothic"/>
                <a:cs typeface="Century Gothic"/>
              </a:rPr>
              <a:t>and </a:t>
            </a:r>
            <a:r>
              <a:rPr lang="en-US" sz="3950" b="1" spc="15" dirty="0" smtClean="0">
                <a:latin typeface="Century Gothic"/>
                <a:cs typeface="Century Gothic"/>
              </a:rPr>
              <a:t>GPR </a:t>
            </a:r>
            <a:r>
              <a:rPr lang="en-US" sz="3950" b="1" spc="15" dirty="0">
                <a:latin typeface="Century Gothic"/>
                <a:cs typeface="Century Gothic"/>
              </a:rPr>
              <a:t>Surveys </a:t>
            </a:r>
            <a:endParaRPr lang="tr-TR" sz="3950" b="1" spc="15" dirty="0" smtClean="0">
              <a:latin typeface="Century Gothic"/>
              <a:cs typeface="Century Gothic"/>
            </a:endParaRPr>
          </a:p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3950" b="1" spc="15" dirty="0" smtClean="0">
                <a:latin typeface="Century Gothic"/>
                <a:cs typeface="Century Gothic"/>
              </a:rPr>
              <a:t> </a:t>
            </a:r>
          </a:p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2400" b="1" dirty="0" smtClean="0"/>
              <a:t>PhD Student Semih YILDIZ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METU, TURKEY </a:t>
            </a:r>
          </a:p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2400" b="1" dirty="0" smtClean="0"/>
              <a:t>Prof. Dr. </a:t>
            </a:r>
            <a:r>
              <a:rPr lang="en-US" sz="2400" b="1" dirty="0" err="1" smtClean="0"/>
              <a:t>Zuhal</a:t>
            </a:r>
            <a:r>
              <a:rPr lang="en-US" sz="2400" b="1" dirty="0" smtClean="0"/>
              <a:t> AKYUREK</a:t>
            </a:r>
            <a:r>
              <a:rPr lang="en-US" sz="2400" b="1" baseline="30000" dirty="0" smtClean="0"/>
              <a:t>2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, METU, TURKEY</a:t>
            </a:r>
            <a:endParaRPr lang="en-US" sz="2400" b="1" baseline="-25000" dirty="0" smtClean="0"/>
          </a:p>
          <a:p>
            <a:pPr marL="802640" marR="939800" algn="ctr">
              <a:lnSpc>
                <a:spcPct val="100600"/>
              </a:lnSpc>
              <a:spcBef>
                <a:spcPts val="90"/>
              </a:spcBef>
            </a:pPr>
            <a:r>
              <a:rPr lang="en-US" sz="2400" b="1" dirty="0" smtClean="0"/>
              <a:t>Prof. Dr. Andrew BINLEY</a:t>
            </a:r>
            <a:r>
              <a:rPr lang="en-US" sz="2400" b="1" baseline="30000" dirty="0" smtClean="0"/>
              <a:t>3</a:t>
            </a:r>
            <a:r>
              <a:rPr lang="en-US" sz="2400" b="1" dirty="0"/>
              <a:t> </a:t>
            </a:r>
            <a:r>
              <a:rPr lang="en-US" sz="2400" b="1" dirty="0" smtClean="0"/>
              <a:t>, L</a:t>
            </a:r>
            <a:r>
              <a:rPr lang="tr-TR" sz="2400" b="1" dirty="0" smtClean="0"/>
              <a:t>ancaster Univ.</a:t>
            </a:r>
            <a:r>
              <a:rPr lang="en-US" sz="2400" b="1" dirty="0" smtClean="0"/>
              <a:t>, </a:t>
            </a:r>
            <a:r>
              <a:rPr lang="tr-TR" sz="2400" b="1" dirty="0" smtClean="0"/>
              <a:t>UK</a:t>
            </a:r>
            <a:endParaRPr lang="tr-TR" sz="2400" b="1" dirty="0"/>
          </a:p>
        </p:txBody>
      </p:sp>
      <p:sp>
        <p:nvSpPr>
          <p:cNvPr id="18" name="object 5"/>
          <p:cNvSpPr txBox="1"/>
          <p:nvPr/>
        </p:nvSpPr>
        <p:spPr>
          <a:xfrm>
            <a:off x="3350849" y="6457375"/>
            <a:ext cx="541909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170" dirty="0" smtClean="0">
                <a:latin typeface="Century Gothic"/>
                <a:cs typeface="Century Gothic"/>
              </a:rPr>
              <a:t> </a:t>
            </a:r>
            <a:r>
              <a:rPr lang="de-DE" sz="1400" i="1" dirty="0">
                <a:latin typeface="Century Gothic"/>
                <a:cs typeface="Century Gothic"/>
              </a:rPr>
              <a:t>03 - 05 February 2020, Bern, Switzerland</a:t>
            </a:r>
            <a:endParaRPr sz="1400" i="1" dirty="0">
              <a:latin typeface="Century Gothic"/>
              <a:cs typeface="Century Gothic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4" y="5906706"/>
            <a:ext cx="1584176" cy="5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10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108520" y="94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UAS based Snow Depth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22" y="836712"/>
            <a:ext cx="8068495" cy="4536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1640" y="5614201"/>
            <a:ext cx="3340589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(a) HS from DSM-DSM Differences (6 cm/pixel)</a:t>
            </a:r>
            <a:endParaRPr lang="en-US" sz="1634" dirty="0"/>
          </a:p>
        </p:txBody>
      </p:sp>
      <p:sp>
        <p:nvSpPr>
          <p:cNvPr id="12" name="Rectangle 11"/>
          <p:cNvSpPr/>
          <p:nvPr/>
        </p:nvSpPr>
        <p:spPr>
          <a:xfrm>
            <a:off x="5508104" y="5614201"/>
            <a:ext cx="2850220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(b) HS from DSM-DTM </a:t>
            </a:r>
          </a:p>
          <a:p>
            <a:r>
              <a:rPr lang="en-US" sz="1634" dirty="0">
                <a:latin typeface="Verdana" panose="020B0604030504040204" pitchFamily="34" charset="0"/>
              </a:rPr>
              <a:t>Differences(6 cm/pixel)</a:t>
            </a:r>
            <a:endParaRPr lang="en-US" sz="1634" dirty="0"/>
          </a:p>
        </p:txBody>
      </p:sp>
    </p:spTree>
    <p:extLst>
      <p:ext uri="{BB962C8B-B14F-4D97-AF65-F5344CB8AC3E}">
        <p14:creationId xmlns:p14="http://schemas.microsoft.com/office/powerpoint/2010/main" val="27468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11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98138" y="3324966"/>
            <a:ext cx="4492780" cy="34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78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GPR data processing steps</a:t>
            </a:r>
          </a:p>
          <a:p>
            <a:r>
              <a:rPr lang="en-US" sz="2178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178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Reflexw</a:t>
            </a:r>
            <a:r>
              <a:rPr lang="en-US" sz="2178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Software):</a:t>
            </a:r>
          </a:p>
          <a:p>
            <a:endParaRPr lang="en-US" sz="217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216" indent="-311216">
              <a:buAutoNum type="arabicParenBoth"/>
            </a:pPr>
            <a:r>
              <a:rPr lang="en-US" sz="2178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resetting the traces to the time </a:t>
            </a:r>
            <a:r>
              <a:rPr lang="en-US" sz="2178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zero</a:t>
            </a:r>
            <a:endParaRPr lang="en-US" sz="217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216" indent="-311216">
              <a:buAutoNum type="arabicParenBoth"/>
            </a:pPr>
            <a:r>
              <a:rPr lang="en-US" sz="2178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 shift Removal</a:t>
            </a:r>
          </a:p>
          <a:p>
            <a:pPr marL="311216" indent="-311216">
              <a:buAutoNum type="arabicParenBoth"/>
            </a:pPr>
            <a:r>
              <a:rPr lang="en-US" sz="2178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Dewow</a:t>
            </a:r>
            <a:endParaRPr lang="en-US" sz="217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216" indent="-311216">
              <a:buAutoNum type="arabicParenBoth"/>
            </a:pPr>
            <a:r>
              <a:rPr lang="en-US" sz="2178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time gain </a:t>
            </a:r>
            <a:r>
              <a:rPr lang="en-US" sz="2178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endParaRPr lang="en-US" sz="217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216" indent="-311216">
              <a:buAutoNum type="arabicParenBoth"/>
            </a:pPr>
            <a:r>
              <a:rPr lang="en-US" sz="2178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background </a:t>
            </a:r>
            <a:r>
              <a:rPr lang="en-US" sz="2178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removal</a:t>
            </a:r>
            <a:endParaRPr lang="en-US" sz="217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216" indent="-311216">
              <a:buAutoNum type="arabicParenBoth"/>
            </a:pPr>
            <a:r>
              <a:rPr lang="en-US" sz="2178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median filter to remove antenna ringing.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43" y="4368193"/>
            <a:ext cx="4141697" cy="213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70" y="1993342"/>
            <a:ext cx="4110576" cy="2054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228184" y="6426700"/>
            <a:ext cx="1648208" cy="343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4" dirty="0">
                <a:latin typeface="Times New Roman" panose="02020603050405020304" pitchFamily="18" charset="0"/>
              </a:rPr>
              <a:t>Pick snow depths</a:t>
            </a:r>
            <a:endParaRPr lang="en-US" sz="1634" dirty="0"/>
          </a:p>
        </p:txBody>
      </p:sp>
      <p:sp>
        <p:nvSpPr>
          <p:cNvPr id="11" name="Rectangle 10"/>
          <p:cNvSpPr/>
          <p:nvPr/>
        </p:nvSpPr>
        <p:spPr>
          <a:xfrm>
            <a:off x="4835543" y="4024381"/>
            <a:ext cx="3975768" cy="343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4" dirty="0">
                <a:latin typeface="Times New Roman" panose="02020603050405020304" pitchFamily="18" charset="0"/>
              </a:rPr>
              <a:t>      Pick velocity from Hyperbolic Reflection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08520" y="94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GPR based Snow Depth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Resim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3614"/>
            <a:ext cx="3888432" cy="2730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4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12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01532"/>
            <a:ext cx="3086100" cy="7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622" y="799128"/>
            <a:ext cx="1426349" cy="7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57026" y="3521639"/>
            <a:ext cx="4793227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78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78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speed of light in vacuum (~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0.3 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</a:p>
          <a:p>
            <a:pPr algn="just"/>
            <a:r>
              <a:rPr lang="tr-TR" sz="2178" i="1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sz="2178" i="1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178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snow density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(kg/m3)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9340" y="2596463"/>
            <a:ext cx="250692" cy="3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40857" y="2563077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radar velocity in snow layer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785" y="3021827"/>
            <a:ext cx="449516" cy="4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340857" y="3069005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real part of the dielectric constant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22015"/>
              </p:ext>
            </p:extLst>
          </p:nvPr>
        </p:nvGraphicFramePr>
        <p:xfrm>
          <a:off x="1135796" y="5184928"/>
          <a:ext cx="7615272" cy="167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24">
                  <a:extLst>
                    <a:ext uri="{9D8B030D-6E8A-4147-A177-3AD203B41FA5}">
                      <a16:colId xmlns:a16="http://schemas.microsoft.com/office/drawing/2014/main" val="3886050863"/>
                    </a:ext>
                  </a:extLst>
                </a:gridCol>
                <a:gridCol w="2538424">
                  <a:extLst>
                    <a:ext uri="{9D8B030D-6E8A-4147-A177-3AD203B41FA5}">
                      <a16:colId xmlns:a16="http://schemas.microsoft.com/office/drawing/2014/main" val="3883480746"/>
                    </a:ext>
                  </a:extLst>
                </a:gridCol>
                <a:gridCol w="2538424">
                  <a:extLst>
                    <a:ext uri="{9D8B030D-6E8A-4147-A177-3AD203B41FA5}">
                      <a16:colId xmlns:a16="http://schemas.microsoft.com/office/drawing/2014/main" val="1839334619"/>
                    </a:ext>
                  </a:extLst>
                </a:gridCol>
              </a:tblGrid>
              <a:tr h="37637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Relative Permittivity</a:t>
                      </a:r>
                      <a:endParaRPr lang="en-US" sz="22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 Velocity (m / ns)</a:t>
                      </a:r>
                      <a:endParaRPr lang="en-US" sz="22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633627928"/>
                  </a:ext>
                </a:extLst>
              </a:tr>
              <a:tr h="37637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snow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US" sz="2200" b="1" i="1" dirty="0" smtClean="0"/>
                        <a:t>1.4 - 3.2</a:t>
                      </a:r>
                      <a:endParaRPr lang="en-US" sz="2200" b="1" i="1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0.168 - 0.254</a:t>
                      </a:r>
                      <a:endParaRPr lang="en-US" sz="22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845807754"/>
                  </a:ext>
                </a:extLst>
              </a:tr>
              <a:tr h="376378">
                <a:tc>
                  <a:txBody>
                    <a:bodyPr/>
                    <a:lstStyle/>
                    <a:p>
                      <a:pPr marL="0"/>
                      <a:r>
                        <a:rPr lang="en-US" sz="2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</a:t>
                      </a:r>
                      <a:r>
                        <a:rPr lang="en-US" sz="2200" b="1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Ice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4 - 8</a:t>
                      </a:r>
                      <a:endParaRPr lang="en-US" sz="22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0.106 - 0.150</a:t>
                      </a:r>
                      <a:endParaRPr lang="en-US" sz="22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2322607993"/>
                  </a:ext>
                </a:extLst>
              </a:tr>
              <a:tr h="37637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Dry Soil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3 - 8</a:t>
                      </a:r>
                      <a:endParaRPr lang="en-US" sz="22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r>
                        <a:rPr lang="tr-TR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r>
                        <a:rPr lang="tr-TR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2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91321063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09" y="1549009"/>
            <a:ext cx="4007552" cy="327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51477" t="69546" r="31601" b="19515"/>
          <a:stretch/>
        </p:blipFill>
        <p:spPr>
          <a:xfrm>
            <a:off x="5936491" y="621994"/>
            <a:ext cx="2463037" cy="895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8125" t="38424" r="9799" b="43836"/>
          <a:stretch/>
        </p:blipFill>
        <p:spPr>
          <a:xfrm>
            <a:off x="5508104" y="1517751"/>
            <a:ext cx="3112034" cy="9681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-108520" y="94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GPR based Snow Depth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658" y="48171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>
                <a:latin typeface="AdvTTe45e47d2"/>
              </a:rPr>
              <a:t>Bradford, J., Harper, J., &amp; Brown, J. (2009). </a:t>
            </a:r>
            <a:r>
              <a:rPr lang="en-GB" sz="1050" dirty="0" smtClean="0">
                <a:latin typeface="AdvTT7329fd89.I"/>
              </a:rPr>
              <a:t>Water </a:t>
            </a:r>
            <a:r>
              <a:rPr lang="en-GB" sz="1050" dirty="0">
                <a:latin typeface="AdvTT7329fd89.I"/>
              </a:rPr>
              <a:t>Resources Research</a:t>
            </a:r>
            <a:r>
              <a:rPr lang="en-GB" sz="1050" dirty="0">
                <a:latin typeface="AdvTTe45e47d2"/>
              </a:rPr>
              <a:t>, </a:t>
            </a:r>
            <a:r>
              <a:rPr lang="en-GB" sz="1050" dirty="0">
                <a:latin typeface="AdvTT7329fd89.I"/>
              </a:rPr>
              <a:t>45</a:t>
            </a:r>
            <a:r>
              <a:rPr lang="en-GB" sz="1050" dirty="0">
                <a:latin typeface="AdvTTe45e47d2"/>
              </a:rPr>
              <a:t>, W08403. https://doi.org/10.1029/2008WR007341</a:t>
            </a:r>
            <a:endParaRPr lang="en-GB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7380312" y="799128"/>
            <a:ext cx="648072" cy="654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57026" y="4386625"/>
            <a:ext cx="470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tr-TR" sz="2400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tr-TR" sz="2400" b="1" i="1" baseline="-25000" dirty="0" smtClean="0">
                <a:cs typeface="Arial" panose="020B0604020202020204" pitchFamily="34" charset="0"/>
              </a:rPr>
              <a:t>max</a:t>
            </a:r>
            <a:r>
              <a:rPr lang="tr-TR" sz="2400" b="1" i="1" dirty="0" smtClean="0">
                <a:cs typeface="Arial" panose="020B0604020202020204" pitchFamily="34" charset="0"/>
              </a:rPr>
              <a:t>=362 kg/m</a:t>
            </a:r>
            <a:r>
              <a:rPr lang="tr-TR" sz="2400" b="1" i="1" baseline="30000" dirty="0" smtClean="0">
                <a:cs typeface="Arial" panose="020B0604020202020204" pitchFamily="34" charset="0"/>
              </a:rPr>
              <a:t>3</a:t>
            </a:r>
            <a:r>
              <a:rPr lang="tr-TR" sz="2400" b="1" i="1" dirty="0" smtClean="0">
                <a:cs typeface="Arial" panose="020B0604020202020204" pitchFamily="34" charset="0"/>
              </a:rPr>
              <a:t> v</a:t>
            </a:r>
            <a:r>
              <a:rPr lang="tr-TR" sz="2400" b="1" i="1" baseline="-25000" dirty="0" smtClean="0">
                <a:cs typeface="Arial" panose="020B0604020202020204" pitchFamily="34" charset="0"/>
              </a:rPr>
              <a:t> max</a:t>
            </a:r>
            <a:r>
              <a:rPr lang="tr-TR" sz="2400" b="1" i="1" dirty="0" smtClean="0">
                <a:cs typeface="Arial" panose="020B0604020202020204" pitchFamily="34" charset="0"/>
              </a:rPr>
              <a:t>=0.230</a:t>
            </a:r>
            <a:r>
              <a:rPr lang="tr-TR" sz="2400" b="1" i="1" baseline="-25000" dirty="0" smtClean="0">
                <a:cs typeface="Arial" panose="020B0604020202020204" pitchFamily="34" charset="0"/>
              </a:rPr>
              <a:t> </a:t>
            </a:r>
            <a:r>
              <a:rPr lang="tr-TR" sz="2400" b="1" i="1" dirty="0" smtClean="0">
                <a:cs typeface="Arial" panose="020B0604020202020204" pitchFamily="34" charset="0"/>
              </a:rPr>
              <a:t>m/ns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27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13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8" y="2718989"/>
            <a:ext cx="8862563" cy="3042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963" y="5989974"/>
            <a:ext cx="8823037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The two-way travel time (TWT) of GPR signals and snow depths obtained for Line-</a:t>
            </a:r>
          </a:p>
          <a:p>
            <a:r>
              <a:rPr lang="en-US" sz="1634" dirty="0">
                <a:latin typeface="Verdana" panose="020B0604030504040204" pitchFamily="34" charset="0"/>
              </a:rPr>
              <a:t>1 and Line-2. Velocity was obtained from buried plate reflection.</a:t>
            </a:r>
            <a:endParaRPr lang="en-US" sz="1634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13072" y="1515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GPR based Snow Depth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sim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58" y="-59442"/>
            <a:ext cx="3452296" cy="27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14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0" y="1285155"/>
            <a:ext cx="8684419" cy="3067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021" y="4604658"/>
            <a:ext cx="8912058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Illustrations of snow depths obtained from GPR, UAS and Snow Tube observations and the canopy heights (HC) along Line 2.</a:t>
            </a:r>
            <a:endParaRPr lang="en-US" sz="1634" dirty="0"/>
          </a:p>
        </p:txBody>
      </p:sp>
      <p:sp>
        <p:nvSpPr>
          <p:cNvPr id="7" name="Rectangle 6"/>
          <p:cNvSpPr/>
          <p:nvPr/>
        </p:nvSpPr>
        <p:spPr>
          <a:xfrm>
            <a:off x="0" y="61194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-13072" y="15156"/>
            <a:ext cx="840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on Canopy on UAS based HS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15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4" y="1842804"/>
            <a:ext cx="7551423" cy="40017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5960046"/>
            <a:ext cx="8496944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Histogram of snow densities determined from snowmobile GPR measurements (total of 670 points). The mean density is 0.353 g/cm3.</a:t>
            </a:r>
            <a:endParaRPr lang="en-US" sz="1634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13072" y="15156"/>
            <a:ext cx="631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UAS and GPR based Snow Densities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Hp\Pictures\2019-02-08-Ilgaz\IMG_28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84" y="15157"/>
            <a:ext cx="2715712" cy="190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8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16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9" y="1983623"/>
            <a:ext cx="7735045" cy="3803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477" y="774604"/>
            <a:ext cx="7735045" cy="8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SWEs measured via Snow Tube vs SWEs estimated from DSM-DSM differences multiplied by IDW based snow density derived from GPR TWT and UAV HS.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5928342"/>
            <a:ext cx="3181190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(a) SWEs of points located on canopy-free areas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1563" y="5909686"/>
            <a:ext cx="3181190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4" dirty="0">
                <a:latin typeface="Verdana" panose="020B0604030504040204" pitchFamily="34" charset="0"/>
              </a:rPr>
              <a:t>(b) SWEs of points located on canopy covered areas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of Canopies on </a:t>
            </a:r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- </a:t>
            </a:r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GPR </a:t>
            </a:r>
            <a:r>
              <a:rPr lang="en-GB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17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06" y="671286"/>
            <a:ext cx="5579503" cy="5832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05" y="1838405"/>
            <a:ext cx="1870801" cy="109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4" dirty="0"/>
              <a:t>SWE from DSM-DSM Differences multiplied by GPR derived density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4409" y="1335446"/>
            <a:ext cx="1542092" cy="160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4" dirty="0"/>
              <a:t>SWE from DSM-DTM Differences multiplied by GPR derived density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59" y="4310743"/>
            <a:ext cx="1849347" cy="160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4" dirty="0"/>
              <a:t>SWE from DSM-DSM Differences multiplied by IDW based density derived from GPR TWT and </a:t>
            </a:r>
            <a:r>
              <a:rPr lang="en-US" sz="1634" dirty="0" smtClean="0"/>
              <a:t>UA</a:t>
            </a:r>
            <a:r>
              <a:rPr lang="tr-TR" sz="1634" dirty="0" smtClean="0"/>
              <a:t>S</a:t>
            </a:r>
            <a:r>
              <a:rPr lang="en-US" sz="1634" dirty="0" smtClean="0"/>
              <a:t> </a:t>
            </a:r>
            <a:r>
              <a:rPr lang="en-US" sz="1634" dirty="0"/>
              <a:t>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6228" y="3896724"/>
            <a:ext cx="1480273" cy="260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4" dirty="0"/>
              <a:t>SWE from DSM-DTM Differences multiplied by IDW based density derived from GPR TWT and </a:t>
            </a:r>
            <a:r>
              <a:rPr lang="en-US" sz="1634" dirty="0" smtClean="0"/>
              <a:t>UA</a:t>
            </a:r>
            <a:r>
              <a:rPr lang="tr-TR" sz="1634" dirty="0" smtClean="0"/>
              <a:t>S</a:t>
            </a:r>
            <a:r>
              <a:rPr lang="en-US" sz="1634" dirty="0" smtClean="0"/>
              <a:t> </a:t>
            </a:r>
            <a:r>
              <a:rPr lang="en-US" sz="1634" dirty="0"/>
              <a:t>HS</a:t>
            </a:r>
          </a:p>
          <a:p>
            <a:endParaRPr lang="en-US" sz="1634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060848"/>
            <a:ext cx="745355" cy="9851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1916832"/>
            <a:ext cx="720080" cy="10198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-GPR </a:t>
            </a:r>
            <a:r>
              <a:rPr lang="en-GB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GB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18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66530"/>
              </p:ext>
            </p:extLst>
          </p:nvPr>
        </p:nvGraphicFramePr>
        <p:xfrm>
          <a:off x="-121652" y="1628800"/>
          <a:ext cx="9050704" cy="366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746651" imgH="2327506" progId="Word.Document.12">
                  <p:embed/>
                </p:oleObj>
              </mc:Choice>
              <mc:Fallback>
                <p:oleObj name="Document" r:id="rId3" imgW="5746651" imgH="232750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1652" y="1628800"/>
                        <a:ext cx="9050704" cy="366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73708" y="718469"/>
            <a:ext cx="8446764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8"/>
              </a:spcAft>
            </a:pPr>
            <a:r>
              <a:rPr lang="en-US" sz="1815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1. Snow depths accuracies were evaluated based on manual snow measurements. Tube refers to the manual measurement. </a:t>
            </a:r>
            <a:endParaRPr lang="tr-TR" sz="1815" b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Results: 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19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1227" y="2253343"/>
          <a:ext cx="8886899" cy="3250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746651" imgH="2101066" progId="Word.Document.12">
                  <p:embed/>
                </p:oleObj>
              </mc:Choice>
              <mc:Fallback>
                <p:oleObj name="Document" r:id="rId3" imgW="5746651" imgH="2101066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227" y="2253343"/>
                        <a:ext cx="8886899" cy="3250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1227" y="1171768"/>
            <a:ext cx="842828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8"/>
              </a:spcAft>
            </a:pPr>
            <a:r>
              <a:rPr lang="en-US" sz="1815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2. Snow density estimation accuracies were assessed in reference to manual snow tube measurements.</a:t>
            </a:r>
            <a:endParaRPr lang="tr-TR" sz="1815" b="1" i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Results: 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8679" y="-19034"/>
            <a:ext cx="9144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bject 2"/>
          <p:cNvSpPr/>
          <p:nvPr/>
        </p:nvSpPr>
        <p:spPr>
          <a:xfrm>
            <a:off x="968957" y="3003689"/>
            <a:ext cx="1368142" cy="2021093"/>
          </a:xfrm>
          <a:custGeom>
            <a:avLst/>
            <a:gdLst/>
            <a:ahLst/>
            <a:cxnLst/>
            <a:rect l="l" t="t" r="r" b="b"/>
            <a:pathLst>
              <a:path w="1507489" h="2226945">
                <a:moveTo>
                  <a:pt x="0" y="2226431"/>
                </a:moveTo>
                <a:lnTo>
                  <a:pt x="1507489" y="2226431"/>
                </a:lnTo>
                <a:lnTo>
                  <a:pt x="1507489" y="0"/>
                </a:lnTo>
                <a:lnTo>
                  <a:pt x="0" y="0"/>
                </a:lnTo>
                <a:lnTo>
                  <a:pt x="0" y="2226431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968957" y="3003689"/>
            <a:ext cx="1368142" cy="2049332"/>
          </a:xfrm>
          <a:custGeom>
            <a:avLst/>
            <a:gdLst/>
            <a:ahLst/>
            <a:cxnLst/>
            <a:rect l="l" t="t" r="r" b="b"/>
            <a:pathLst>
              <a:path w="1507489" h="2258060">
                <a:moveTo>
                  <a:pt x="754380" y="2258060"/>
                </a:moveTo>
                <a:lnTo>
                  <a:pt x="0" y="2258060"/>
                </a:lnTo>
                <a:lnTo>
                  <a:pt x="0" y="0"/>
                </a:lnTo>
                <a:lnTo>
                  <a:pt x="1507489" y="0"/>
                </a:lnTo>
                <a:lnTo>
                  <a:pt x="1507489" y="2258060"/>
                </a:lnTo>
                <a:lnTo>
                  <a:pt x="754380" y="225806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645074" y="5053020"/>
            <a:ext cx="1929461" cy="8068"/>
          </a:xfrm>
          <a:custGeom>
            <a:avLst/>
            <a:gdLst/>
            <a:ahLst/>
            <a:cxnLst/>
            <a:rect l="l" t="t" r="r" b="b"/>
            <a:pathLst>
              <a:path w="2125980" h="8889">
                <a:moveTo>
                  <a:pt x="0" y="8890"/>
                </a:moveTo>
                <a:lnTo>
                  <a:pt x="2125979" y="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920547" y="2987552"/>
            <a:ext cx="1481097" cy="1153"/>
          </a:xfrm>
          <a:custGeom>
            <a:avLst/>
            <a:gdLst/>
            <a:ahLst/>
            <a:cxnLst/>
            <a:rect l="l" t="t" r="r" b="b"/>
            <a:pathLst>
              <a:path w="1631950" h="1270">
                <a:moveTo>
                  <a:pt x="0" y="0"/>
                </a:moveTo>
                <a:lnTo>
                  <a:pt x="1631950" y="127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11049" y="3100507"/>
            <a:ext cx="1153" cy="1860305"/>
          </a:xfrm>
          <a:custGeom>
            <a:avLst/>
            <a:gdLst/>
            <a:ahLst/>
            <a:cxnLst/>
            <a:rect l="l" t="t" r="r" b="b"/>
            <a:pathLst>
              <a:path w="1269" h="2049779">
                <a:moveTo>
                  <a:pt x="0" y="0"/>
                </a:moveTo>
                <a:lnTo>
                  <a:pt x="1269" y="204978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59182" y="3003689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60335" y="4953896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11696" y="3833564"/>
            <a:ext cx="480060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4580">
              <a:spcBef>
                <a:spcPts val="91"/>
              </a:spcBef>
            </a:pPr>
            <a:r>
              <a:rPr sz="2178" spc="-168" dirty="0">
                <a:latin typeface="Arial"/>
                <a:cs typeface="Arial"/>
              </a:rPr>
              <a:t>HS</a:t>
            </a:r>
            <a:r>
              <a:rPr sz="1906" spc="-251" baseline="29761" dirty="0">
                <a:latin typeface="Arial"/>
                <a:cs typeface="Arial"/>
              </a:rPr>
              <a:t>n</a:t>
            </a:r>
            <a:endParaRPr sz="1906" baseline="29761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7951" y="2670585"/>
            <a:ext cx="0" cy="250115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58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636084" y="2573767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636084" y="2913786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3190027" y="2569156"/>
            <a:ext cx="390733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213" dirty="0">
                <a:latin typeface="Arial"/>
                <a:cs typeface="Arial"/>
              </a:rPr>
              <a:t>H</a:t>
            </a:r>
            <a:r>
              <a:rPr sz="2178" spc="-45" dirty="0">
                <a:latin typeface="Arial"/>
                <a:cs typeface="Arial"/>
              </a:rPr>
              <a:t>N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54250" y="5393038"/>
            <a:ext cx="379207" cy="182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031428" y="5482365"/>
            <a:ext cx="177501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031428" y="5534232"/>
            <a:ext cx="177501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4303443" y="5393038"/>
            <a:ext cx="182112" cy="18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4508607" y="5387275"/>
            <a:ext cx="118718" cy="19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4650377" y="5376903"/>
            <a:ext cx="114107" cy="8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4785232" y="5412633"/>
            <a:ext cx="13716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9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853235" y="5343477"/>
            <a:ext cx="0" cy="138313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4953512" y="5335409"/>
            <a:ext cx="69156" cy="124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5134470" y="5508299"/>
            <a:ext cx="16367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5385739" y="5393038"/>
            <a:ext cx="182111" cy="18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5590902" y="5387275"/>
            <a:ext cx="118718" cy="193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5732673" y="5376903"/>
            <a:ext cx="114108" cy="8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5403028" y="2622177"/>
            <a:ext cx="12679" cy="2310973"/>
          </a:xfrm>
          <a:custGeom>
            <a:avLst/>
            <a:gdLst/>
            <a:ahLst/>
            <a:cxnLst/>
            <a:rect l="l" t="t" r="r" b="b"/>
            <a:pathLst>
              <a:path w="13970" h="2546350">
                <a:moveTo>
                  <a:pt x="13969" y="0"/>
                </a:moveTo>
                <a:lnTo>
                  <a:pt x="0" y="254635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5363840" y="2525358"/>
            <a:ext cx="103734" cy="104887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57150" y="0"/>
                </a:moveTo>
                <a:lnTo>
                  <a:pt x="0" y="114300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5351161" y="4926233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5879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3867758" y="2600165"/>
            <a:ext cx="1368142" cy="398224"/>
          </a:xfrm>
          <a:custGeom>
            <a:avLst/>
            <a:gdLst/>
            <a:ahLst/>
            <a:cxnLst/>
            <a:rect l="l" t="t" r="r" b="b"/>
            <a:pathLst>
              <a:path w="1507489" h="438785">
                <a:moveTo>
                  <a:pt x="0" y="438271"/>
                </a:moveTo>
                <a:lnTo>
                  <a:pt x="1507490" y="438271"/>
                </a:lnTo>
                <a:lnTo>
                  <a:pt x="1507490" y="0"/>
                </a:lnTo>
                <a:lnTo>
                  <a:pt x="0" y="0"/>
                </a:lnTo>
                <a:lnTo>
                  <a:pt x="0" y="438271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3867758" y="2565699"/>
            <a:ext cx="1368142" cy="432227"/>
          </a:xfrm>
          <a:custGeom>
            <a:avLst/>
            <a:gdLst/>
            <a:ahLst/>
            <a:cxnLst/>
            <a:rect l="l" t="t" r="r" b="b"/>
            <a:pathLst>
              <a:path w="1507489" h="476250">
                <a:moveTo>
                  <a:pt x="754380" y="476250"/>
                </a:moveTo>
                <a:lnTo>
                  <a:pt x="0" y="476250"/>
                </a:lnTo>
                <a:lnTo>
                  <a:pt x="0" y="0"/>
                </a:lnTo>
                <a:lnTo>
                  <a:pt x="1507490" y="0"/>
                </a:lnTo>
                <a:lnTo>
                  <a:pt x="1507490" y="476250"/>
                </a:lnTo>
                <a:lnTo>
                  <a:pt x="754380" y="4762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3818197" y="2570309"/>
            <a:ext cx="1481097" cy="1153"/>
          </a:xfrm>
          <a:custGeom>
            <a:avLst/>
            <a:gdLst/>
            <a:ahLst/>
            <a:cxnLst/>
            <a:rect l="l" t="t" r="r" b="b"/>
            <a:pathLst>
              <a:path w="1631950" h="1269">
                <a:moveTo>
                  <a:pt x="0" y="0"/>
                </a:moveTo>
                <a:lnTo>
                  <a:pt x="1631950" y="127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6343554" y="4466344"/>
            <a:ext cx="599355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145" dirty="0">
                <a:latin typeface="Arial"/>
                <a:cs typeface="Arial"/>
              </a:rPr>
              <a:t>S</a:t>
            </a:r>
            <a:r>
              <a:rPr sz="2178" spc="-195" dirty="0">
                <a:latin typeface="Arial"/>
                <a:cs typeface="Arial"/>
              </a:rPr>
              <a:t>W</a:t>
            </a:r>
            <a:r>
              <a:rPr sz="2178" spc="-95" dirty="0">
                <a:latin typeface="Arial"/>
                <a:cs typeface="Arial"/>
              </a:rPr>
              <a:t>E</a:t>
            </a:r>
            <a:endParaRPr sz="2178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86385" y="4296801"/>
            <a:ext cx="1368142" cy="711734"/>
          </a:xfrm>
          <a:custGeom>
            <a:avLst/>
            <a:gdLst/>
            <a:ahLst/>
            <a:cxnLst/>
            <a:rect l="l" t="t" r="r" b="b"/>
            <a:pathLst>
              <a:path w="1507490" h="784225">
                <a:moveTo>
                  <a:pt x="0" y="783833"/>
                </a:moveTo>
                <a:lnTo>
                  <a:pt x="1507490" y="783833"/>
                </a:lnTo>
                <a:lnTo>
                  <a:pt x="1507490" y="0"/>
                </a:lnTo>
                <a:lnTo>
                  <a:pt x="0" y="0"/>
                </a:lnTo>
                <a:lnTo>
                  <a:pt x="0" y="783833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7286385" y="4285385"/>
            <a:ext cx="1368142" cy="751498"/>
          </a:xfrm>
          <a:custGeom>
            <a:avLst/>
            <a:gdLst/>
            <a:ahLst/>
            <a:cxnLst/>
            <a:rect l="l" t="t" r="r" b="b"/>
            <a:pathLst>
              <a:path w="1507490" h="828039">
                <a:moveTo>
                  <a:pt x="753109" y="828039"/>
                </a:moveTo>
                <a:lnTo>
                  <a:pt x="0" y="828039"/>
                </a:lnTo>
                <a:lnTo>
                  <a:pt x="0" y="0"/>
                </a:lnTo>
                <a:lnTo>
                  <a:pt x="1507490" y="0"/>
                </a:lnTo>
                <a:lnTo>
                  <a:pt x="1507490" y="828039"/>
                </a:lnTo>
                <a:lnTo>
                  <a:pt x="753109" y="82803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6962503" y="5036884"/>
            <a:ext cx="1929461" cy="8068"/>
          </a:xfrm>
          <a:custGeom>
            <a:avLst/>
            <a:gdLst/>
            <a:ahLst/>
            <a:cxnLst/>
            <a:rect l="l" t="t" r="r" b="b"/>
            <a:pathLst>
              <a:path w="2125979" h="8889">
                <a:moveTo>
                  <a:pt x="0" y="8889"/>
                </a:moveTo>
                <a:lnTo>
                  <a:pt x="2125979" y="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7128477" y="4453665"/>
            <a:ext cx="0" cy="49101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7076610" y="4356847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7076610" y="4937759"/>
            <a:ext cx="103734" cy="103734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7236823" y="4268096"/>
            <a:ext cx="1650530" cy="0"/>
          </a:xfrm>
          <a:custGeom>
            <a:avLst/>
            <a:gdLst/>
            <a:ahLst/>
            <a:cxnLst/>
            <a:rect l="l" t="t" r="r" b="b"/>
            <a:pathLst>
              <a:path w="1818640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6224836" y="1136468"/>
            <a:ext cx="0" cy="4755648"/>
          </a:xfrm>
          <a:custGeom>
            <a:avLst/>
            <a:gdLst/>
            <a:ahLst/>
            <a:cxnLst/>
            <a:rect l="l" t="t" r="r" b="b"/>
            <a:pathLst>
              <a:path h="5240020">
                <a:moveTo>
                  <a:pt x="0" y="0"/>
                </a:moveTo>
                <a:lnTo>
                  <a:pt x="0" y="5240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6591364" y="5318119"/>
            <a:ext cx="1681650" cy="5232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3438990" y="1131858"/>
            <a:ext cx="1078837" cy="1009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7564162" y="1078838"/>
            <a:ext cx="819502" cy="995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997772" y="1078838"/>
            <a:ext cx="1078838" cy="1078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3025203" y="1044259"/>
            <a:ext cx="0" cy="4755648"/>
          </a:xfrm>
          <a:custGeom>
            <a:avLst/>
            <a:gdLst/>
            <a:ahLst/>
            <a:cxnLst/>
            <a:rect l="l" t="t" r="r" b="b"/>
            <a:pathLst>
              <a:path h="5240020">
                <a:moveTo>
                  <a:pt x="0" y="0"/>
                </a:moveTo>
                <a:lnTo>
                  <a:pt x="0" y="5240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3866605" y="2997926"/>
            <a:ext cx="1368142" cy="2022246"/>
          </a:xfrm>
          <a:custGeom>
            <a:avLst/>
            <a:gdLst/>
            <a:ahLst/>
            <a:cxnLst/>
            <a:rect l="l" t="t" r="r" b="b"/>
            <a:pathLst>
              <a:path w="1507489" h="2228215">
                <a:moveTo>
                  <a:pt x="0" y="2227701"/>
                </a:moveTo>
                <a:lnTo>
                  <a:pt x="1507489" y="2227701"/>
                </a:lnTo>
                <a:lnTo>
                  <a:pt x="1507489" y="0"/>
                </a:lnTo>
                <a:lnTo>
                  <a:pt x="0" y="0"/>
                </a:lnTo>
                <a:lnTo>
                  <a:pt x="0" y="2227701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3866605" y="2997926"/>
            <a:ext cx="1368142" cy="2049332"/>
          </a:xfrm>
          <a:custGeom>
            <a:avLst/>
            <a:gdLst/>
            <a:ahLst/>
            <a:cxnLst/>
            <a:rect l="l" t="t" r="r" b="b"/>
            <a:pathLst>
              <a:path w="1507489" h="2258060">
                <a:moveTo>
                  <a:pt x="754379" y="2258060"/>
                </a:moveTo>
                <a:lnTo>
                  <a:pt x="0" y="2258060"/>
                </a:lnTo>
                <a:lnTo>
                  <a:pt x="0" y="0"/>
                </a:lnTo>
                <a:lnTo>
                  <a:pt x="1507489" y="0"/>
                </a:lnTo>
                <a:lnTo>
                  <a:pt x="1507489" y="2258060"/>
                </a:lnTo>
                <a:lnTo>
                  <a:pt x="754379" y="225806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3543875" y="5048410"/>
            <a:ext cx="1929461" cy="8068"/>
          </a:xfrm>
          <a:custGeom>
            <a:avLst/>
            <a:gdLst/>
            <a:ahLst/>
            <a:cxnLst/>
            <a:rect l="l" t="t" r="r" b="b"/>
            <a:pathLst>
              <a:path w="2125979" h="8889">
                <a:moveTo>
                  <a:pt x="0" y="8889"/>
                </a:moveTo>
                <a:lnTo>
                  <a:pt x="2125979" y="0"/>
                </a:lnTo>
              </a:path>
            </a:pathLst>
          </a:custGeom>
          <a:ln w="63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4732211" y="1078838"/>
            <a:ext cx="1078838" cy="1078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6308976" y="1161826"/>
            <a:ext cx="1078838" cy="10788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 txBox="1"/>
          <p:nvPr/>
        </p:nvSpPr>
        <p:spPr>
          <a:xfrm>
            <a:off x="5407638" y="2811203"/>
            <a:ext cx="610881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4580">
              <a:spcBef>
                <a:spcPts val="91"/>
              </a:spcBef>
            </a:pPr>
            <a:r>
              <a:rPr sz="3267" spc="-279" baseline="-17361" dirty="0">
                <a:latin typeface="Arial"/>
                <a:cs typeface="Arial"/>
              </a:rPr>
              <a:t>HS</a:t>
            </a:r>
            <a:r>
              <a:rPr sz="1271" spc="-185" dirty="0">
                <a:latin typeface="Arial"/>
                <a:cs typeface="Arial"/>
              </a:rPr>
              <a:t>n+1</a:t>
            </a:r>
            <a:endParaRPr sz="1271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2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0865" y="5399349"/>
            <a:ext cx="1957587" cy="371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15" dirty="0">
                <a:solidFill>
                  <a:srgbClr val="52565A"/>
                </a:solidFill>
                <a:latin typeface="arial" panose="020B0604020202020204" pitchFamily="34" charset="0"/>
              </a:rPr>
              <a:t>Snow depth</a:t>
            </a:r>
            <a: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  <a:t> (</a:t>
            </a:r>
            <a:r>
              <a:rPr lang="tr-TR" sz="1815" dirty="0">
                <a:solidFill>
                  <a:srgbClr val="52565A"/>
                </a:solidFill>
                <a:latin typeface="arial" panose="020B0604020202020204" pitchFamily="34" charset="0"/>
              </a:rPr>
              <a:t>HS</a:t>
            </a:r>
            <a: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  <a:t>)</a:t>
            </a:r>
            <a:endParaRPr lang="tr-TR" sz="1815" dirty="0">
              <a:solidFill>
                <a:srgbClr val="52565A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66534" y="5978892"/>
            <a:ext cx="2941831" cy="371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  <a:t>24 h new snow depth (HN)</a:t>
            </a:r>
            <a:endParaRPr lang="tr-TR" sz="1815" dirty="0">
              <a:solidFill>
                <a:srgbClr val="52565A"/>
              </a:solidFill>
              <a:latin typeface="arial" panose="020B0604020202020204" pitchFamily="34" charset="0"/>
            </a:endParaRPr>
          </a:p>
        </p:txBody>
      </p:sp>
      <p:sp>
        <p:nvSpPr>
          <p:cNvPr id="63" name="object 2"/>
          <p:cNvSpPr txBox="1">
            <a:spLocks/>
          </p:cNvSpPr>
          <p:nvPr/>
        </p:nvSpPr>
        <p:spPr>
          <a:xfrm>
            <a:off x="211696" y="7234"/>
            <a:ext cx="8430154" cy="40264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>
            <a:lvl1pPr>
              <a:defRPr sz="5650" b="0" i="0">
                <a:solidFill>
                  <a:srgbClr val="00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27">
              <a:spcBef>
                <a:spcPts val="91"/>
              </a:spcBef>
            </a:pPr>
            <a:r>
              <a:rPr lang="en-US" sz="2541" spc="45" dirty="0">
                <a:solidFill>
                  <a:srgbClr val="FFFF00"/>
                </a:solidFill>
              </a:rPr>
              <a:t>Snow Review: </a:t>
            </a:r>
            <a:r>
              <a:rPr lang="en-US" sz="2541" kern="0" spc="45" dirty="0">
                <a:solidFill>
                  <a:srgbClr val="FFFF00"/>
                </a:solidFill>
              </a:rPr>
              <a:t>What are </a:t>
            </a:r>
            <a:r>
              <a:rPr lang="en-US" sz="2541" kern="0" spc="227" dirty="0">
                <a:solidFill>
                  <a:srgbClr val="FFFF00"/>
                </a:solidFill>
              </a:rPr>
              <a:t>the </a:t>
            </a:r>
            <a:r>
              <a:rPr lang="en-US" sz="2541" kern="0" spc="141" dirty="0">
                <a:solidFill>
                  <a:srgbClr val="FFFF00"/>
                </a:solidFill>
              </a:rPr>
              <a:t>snow</a:t>
            </a:r>
            <a:r>
              <a:rPr lang="en-US" sz="2541" kern="0" spc="-200" dirty="0">
                <a:solidFill>
                  <a:srgbClr val="FFFF00"/>
                </a:solidFill>
              </a:rPr>
              <a:t> </a:t>
            </a:r>
            <a:r>
              <a:rPr lang="en-US" sz="2541" kern="0" spc="182" dirty="0">
                <a:solidFill>
                  <a:srgbClr val="FFFF00"/>
                </a:solidFill>
              </a:rPr>
              <a:t>parameters?</a:t>
            </a:r>
            <a:endParaRPr lang="en-US" sz="2541" kern="0" dirty="0">
              <a:solidFill>
                <a:srgbClr val="FFFF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92014" y="3469901"/>
            <a:ext cx="2660665" cy="650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  <a:t>Snow Water Equivalent </a:t>
            </a:r>
            <a:b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</a:br>
            <a:r>
              <a:rPr lang="en-US" sz="1815" dirty="0">
                <a:solidFill>
                  <a:srgbClr val="52565A"/>
                </a:solidFill>
                <a:latin typeface="arial" panose="020B0604020202020204" pitchFamily="34" charset="0"/>
              </a:rPr>
              <a:t>(SWE)</a:t>
            </a:r>
            <a:endParaRPr lang="tr-TR" sz="1815" dirty="0">
              <a:solidFill>
                <a:srgbClr val="52565A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7405" y="6395903"/>
            <a:ext cx="8968133" cy="3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34" dirty="0">
                <a:hlinkClick r:id="rId13"/>
              </a:rPr>
              <a:t>https://www.slideshare.net/pelacia/mysnowmaps-snow-maps-display-and-snow-data-crowdsourcing</a:t>
            </a:r>
            <a:endParaRPr lang="en-US" sz="1634" dirty="0"/>
          </a:p>
        </p:txBody>
      </p:sp>
    </p:spTree>
    <p:extLst>
      <p:ext uri="{BB962C8B-B14F-4D97-AF65-F5344CB8AC3E}">
        <p14:creationId xmlns:p14="http://schemas.microsoft.com/office/powerpoint/2010/main" val="1050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20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56449"/>
              </p:ext>
            </p:extLst>
          </p:nvPr>
        </p:nvGraphicFramePr>
        <p:xfrm>
          <a:off x="611560" y="1628800"/>
          <a:ext cx="7806579" cy="3707517"/>
        </p:xfrm>
        <a:graphic>
          <a:graphicData uri="http://schemas.openxmlformats.org/drawingml/2006/table">
            <a:tbl>
              <a:tblPr firstRow="1" firstCol="1" bandRow="1"/>
              <a:tblGrid>
                <a:gridCol w="1595266">
                  <a:extLst>
                    <a:ext uri="{9D8B030D-6E8A-4147-A177-3AD203B41FA5}">
                      <a16:colId xmlns:a16="http://schemas.microsoft.com/office/drawing/2014/main" val="387392348"/>
                    </a:ext>
                  </a:extLst>
                </a:gridCol>
                <a:gridCol w="1063509">
                  <a:extLst>
                    <a:ext uri="{9D8B030D-6E8A-4147-A177-3AD203B41FA5}">
                      <a16:colId xmlns:a16="http://schemas.microsoft.com/office/drawing/2014/main" val="1433938134"/>
                    </a:ext>
                  </a:extLst>
                </a:gridCol>
                <a:gridCol w="1257472">
                  <a:extLst>
                    <a:ext uri="{9D8B030D-6E8A-4147-A177-3AD203B41FA5}">
                      <a16:colId xmlns:a16="http://schemas.microsoft.com/office/drawing/2014/main" val="2157222387"/>
                    </a:ext>
                  </a:extLst>
                </a:gridCol>
                <a:gridCol w="1275831">
                  <a:extLst>
                    <a:ext uri="{9D8B030D-6E8A-4147-A177-3AD203B41FA5}">
                      <a16:colId xmlns:a16="http://schemas.microsoft.com/office/drawing/2014/main" val="2020202895"/>
                    </a:ext>
                  </a:extLst>
                </a:gridCol>
                <a:gridCol w="1198789">
                  <a:extLst>
                    <a:ext uri="{9D8B030D-6E8A-4147-A177-3AD203B41FA5}">
                      <a16:colId xmlns:a16="http://schemas.microsoft.com/office/drawing/2014/main" val="1800052475"/>
                    </a:ext>
                  </a:extLst>
                </a:gridCol>
                <a:gridCol w="1415712">
                  <a:extLst>
                    <a:ext uri="{9D8B030D-6E8A-4147-A177-3AD203B41FA5}">
                      <a16:colId xmlns:a16="http://schemas.microsoft.com/office/drawing/2014/main" val="874006653"/>
                    </a:ext>
                  </a:extLst>
                </a:gridCol>
              </a:tblGrid>
              <a:tr h="86307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 </a:t>
                      </a:r>
                      <a:b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Snow</a:t>
                      </a:r>
                      <a:b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GPR</a:t>
                      </a:r>
                      <a:r>
                        <a:rPr lang="en-US" sz="16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6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1600" i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  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1600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TERRAIN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GPR</a:t>
                      </a:r>
                      <a:r>
                        <a:rPr lang="en-US" sz="16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PLATE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b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1600" i="1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   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1600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TERRAIN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25727"/>
                  </a:ext>
                </a:extLst>
              </a:tr>
              <a:tr h="687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    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 RMSE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 RMSE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 RMSE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 RMSE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93200"/>
                  </a:ext>
                </a:extLst>
              </a:tr>
              <a:tr h="537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Canopy-Free        </a:t>
                      </a:r>
                      <a:endParaRPr lang="tr-TR" sz="16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Points)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 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              ±58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5767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Canopy-Covered </a:t>
                      </a:r>
                      <a:endParaRPr lang="tr-TR" sz="16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Points)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         ±146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 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         ±143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              ±75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85590"/>
                  </a:ext>
                </a:extLst>
              </a:tr>
              <a:tr h="9712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Samples  (27Points)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 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 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±72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       </a:t>
                      </a:r>
                      <a:endParaRPr lang="tr-TR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±91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              ±65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38" marR="5303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2767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52560" y="711004"/>
            <a:ext cx="8367912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15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3. Snow water equivalent (SWE) accuracies were evaluated based on manual snow measurements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Results: 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21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192" y="836712"/>
            <a:ext cx="8258264" cy="505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726"/>
              </a:spcAft>
              <a:buFont typeface="Arial" panose="020B0604020202020204" pitchFamily="34" charset="0"/>
              <a:buChar char="•"/>
            </a:pPr>
            <a:r>
              <a:rPr lang="en-US" sz="1815" b="1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 </a:t>
            </a:r>
            <a:r>
              <a:rPr lang="en-US" sz="1815" b="1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depths and Snow Water Equivalents can be obtained </a:t>
            </a:r>
            <a:r>
              <a:rPr lang="en-US" sz="1815" b="1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15" b="1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 time with a UAS-GPR cooperation than manual methods, although significant data processing is needed. </a:t>
            </a:r>
            <a:endParaRPr lang="tr-TR" sz="1815" b="1" dirty="0" smtClean="0">
              <a:solidFill>
                <a:srgbClr val="2121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726"/>
              </a:spcAft>
            </a:pPr>
            <a:endParaRPr lang="tr-TR" sz="1815" b="1" dirty="0">
              <a:solidFill>
                <a:srgbClr val="2121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726"/>
              </a:spcAft>
              <a:buFont typeface="Arial" panose="020B0604020202020204" pitchFamily="34" charset="0"/>
              <a:buChar char="•"/>
            </a:pPr>
            <a:r>
              <a:rPr lang="en-US" sz="1815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Spatially </a:t>
            </a:r>
            <a:r>
              <a:rPr lang="en-US" sz="181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continuous model of SWEs provides opportunity to observe the effects of environmental parameters such as canopy cover, slope, and </a:t>
            </a:r>
            <a:r>
              <a:rPr lang="en-US" sz="1815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topography</a:t>
            </a:r>
            <a:r>
              <a:rPr lang="en-US" sz="1815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tr-TR" sz="1815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726"/>
              </a:spcAft>
              <a:buFont typeface="Arial" panose="020B0604020202020204" pitchFamily="34" charset="0"/>
              <a:buChar char="•"/>
            </a:pPr>
            <a:endParaRPr lang="tr-TR" sz="1815" b="1" dirty="0">
              <a:solidFill>
                <a:srgbClr val="2121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726"/>
              </a:spcAft>
              <a:buFont typeface="Arial" panose="020B0604020202020204" pitchFamily="34" charset="0"/>
              <a:buChar char="•"/>
            </a:pPr>
            <a:r>
              <a:rPr lang="en-US" sz="1815" b="1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Although </a:t>
            </a:r>
            <a:r>
              <a:rPr lang="en-US" sz="1815" b="1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have focused efforts on a relatively small study area, the approach can be adopted at a much larger spatial scale, thus offering immense value for basin-scale hydrology.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3072" y="15156"/>
            <a:ext cx="883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14 Resim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05049" cy="56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7504" y="115455"/>
            <a:ext cx="939653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50" b="0" i="0">
                <a:solidFill>
                  <a:srgbClr val="00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spc="50" dirty="0">
                <a:solidFill>
                  <a:srgbClr val="FFFF00"/>
                </a:solidFill>
              </a:rPr>
              <a:t>Snow Review: </a:t>
            </a:r>
            <a:r>
              <a:rPr lang="en-US" sz="2600" kern="0" spc="50" dirty="0" smtClean="0">
                <a:solidFill>
                  <a:srgbClr val="FFFF00"/>
                </a:solidFill>
              </a:rPr>
              <a:t>How </a:t>
            </a:r>
            <a:r>
              <a:rPr lang="en-US" sz="2600" kern="0" spc="50" dirty="0">
                <a:solidFill>
                  <a:srgbClr val="FFFF00"/>
                </a:solidFill>
              </a:rPr>
              <a:t>are the snow </a:t>
            </a:r>
            <a:r>
              <a:rPr lang="en-US" sz="2600" kern="0" spc="50" dirty="0" smtClean="0">
                <a:solidFill>
                  <a:srgbClr val="FFFF00"/>
                </a:solidFill>
              </a:rPr>
              <a:t>parameters</a:t>
            </a:r>
            <a:r>
              <a:rPr lang="tr-TR" sz="2600" kern="0" spc="50" dirty="0" smtClean="0">
                <a:solidFill>
                  <a:srgbClr val="FFFF00"/>
                </a:solidFill>
              </a:rPr>
              <a:t> </a:t>
            </a:r>
            <a:r>
              <a:rPr lang="en-US" sz="2600" kern="0" spc="50" dirty="0" smtClean="0">
                <a:solidFill>
                  <a:srgbClr val="FFFF00"/>
                </a:solidFill>
              </a:rPr>
              <a:t>measured</a:t>
            </a:r>
            <a:r>
              <a:rPr lang="en-US" sz="2600" kern="0" spc="5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850" y="-86914"/>
            <a:ext cx="9144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7504" y="115455"/>
            <a:ext cx="902064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50" b="0" i="0">
                <a:solidFill>
                  <a:srgbClr val="00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spc="50" dirty="0">
                <a:solidFill>
                  <a:srgbClr val="FFFF00"/>
                </a:solidFill>
              </a:rPr>
              <a:t>Snow Review: </a:t>
            </a:r>
            <a:r>
              <a:rPr lang="en-US" sz="2600" kern="0" spc="50" dirty="0">
                <a:solidFill>
                  <a:srgbClr val="FFFF00"/>
                </a:solidFill>
              </a:rPr>
              <a:t>UAS-Photogrammetry in Snow Survey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727455"/>
            <a:ext cx="8307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UAS-Photogrammetry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emerging as a potential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low-cost technique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yield spatially continuous snow depth measurements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Avanzi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al. 2018;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Bühler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et al., 2016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flexible platforms in terms of acquisition time and region of interest (Whitehead et al.,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UAS is used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acquire images of the study area with optical cameras having cm scale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(Avanzi et al. 2018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is a very high-resolution digital surface model (DSM)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area.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continuous snow depths of the study area are obtained by simply subtracting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non-snow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DSM from a snow covered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DSM.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9478" y="5641306"/>
            <a:ext cx="489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But.................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What about snow density snd SWE?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850" y="-86914"/>
            <a:ext cx="9144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7504" y="115455"/>
            <a:ext cx="902064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50" b="0" i="0">
                <a:solidFill>
                  <a:srgbClr val="00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spc="50" dirty="0">
                <a:solidFill>
                  <a:srgbClr val="FFFF00"/>
                </a:solidFill>
              </a:rPr>
              <a:t>Snow Review: </a:t>
            </a:r>
            <a:r>
              <a:rPr lang="tr-TR" sz="2600" kern="0" spc="50" dirty="0" smtClean="0">
                <a:solidFill>
                  <a:srgbClr val="FFFF00"/>
                </a:solidFill>
              </a:rPr>
              <a:t>GPR</a:t>
            </a:r>
            <a:r>
              <a:rPr lang="en-US" sz="2600" kern="0" spc="50" dirty="0" smtClean="0">
                <a:solidFill>
                  <a:srgbClr val="FFFF00"/>
                </a:solidFill>
              </a:rPr>
              <a:t> </a:t>
            </a:r>
            <a:r>
              <a:rPr lang="en-US" sz="2600" kern="0" spc="50" dirty="0">
                <a:solidFill>
                  <a:srgbClr val="FFFF00"/>
                </a:solidFill>
              </a:rPr>
              <a:t>in Snow Survey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366" y="980728"/>
            <a:ext cx="8415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surveys can be effectively used to determine snow properties (Holbrook, Miller,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Provart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surveys provide two-way travel times of radar reflections (e.g. at the base of snow pack), typically along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transect.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travel times to depth requires measurement or estimates of the radar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has been shown to be an effective tool for measuring snow density because of the close relationship between dry snow density and radar velocity.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St. Clair and Holbrook, 2017).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5085184"/>
            <a:ext cx="8415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But......</a:t>
            </a:r>
          </a:p>
          <a:p>
            <a:pPr algn="just"/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estimations from radar reflections are limited to number of reflective objects. </a:t>
            </a:r>
          </a:p>
        </p:txBody>
      </p:sp>
    </p:spTree>
    <p:extLst>
      <p:ext uri="{BB962C8B-B14F-4D97-AF65-F5344CB8AC3E}">
        <p14:creationId xmlns:p14="http://schemas.microsoft.com/office/powerpoint/2010/main" val="25650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176712" y="75167"/>
            <a:ext cx="9497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spc="5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A New Approach: UAS-Photogrammetry and GPR Cooperation</a:t>
            </a:r>
            <a:endParaRPr lang="tr-TR" sz="2400" kern="0" spc="50" dirty="0">
              <a:solidFill>
                <a:srgbClr val="FFFF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2780"/>
            <a:ext cx="5407799" cy="60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7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5" y="1146842"/>
            <a:ext cx="8532104" cy="3196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674" y="4508429"/>
            <a:ext cx="8455798" cy="21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216" indent="-311216">
              <a:buFontTx/>
              <a:buChar char="-"/>
            </a:pPr>
            <a:r>
              <a:rPr lang="en-US" sz="2178" dirty="0">
                <a:latin typeface="Arial" panose="020B0604020202020204" pitchFamily="34" charset="0"/>
                <a:cs typeface="Arial" panose="020B0604020202020204" pitchFamily="34" charset="0"/>
              </a:rPr>
              <a:t>The study area </a:t>
            </a:r>
            <a:r>
              <a:rPr lang="tr-TR" sz="2178" dirty="0">
                <a:latin typeface="Arial" panose="020B0604020202020204" pitchFamily="34" charset="0"/>
                <a:cs typeface="Arial" panose="020B0604020202020204" pitchFamily="34" charset="0"/>
              </a:rPr>
              <a:t>(7 ha) </a:t>
            </a:r>
            <a:r>
              <a:rPr lang="en-US" sz="2178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178" dirty="0" err="1">
                <a:latin typeface="Arial" panose="020B0604020202020204" pitchFamily="34" charset="0"/>
                <a:cs typeface="Arial" panose="020B0604020202020204" pitchFamily="34" charset="0"/>
              </a:rPr>
              <a:t>Ilgaz</a:t>
            </a:r>
            <a:r>
              <a:rPr lang="en-US" sz="2178" dirty="0">
                <a:latin typeface="Arial" panose="020B0604020202020204" pitchFamily="34" charset="0"/>
                <a:cs typeface="Arial" panose="020B0604020202020204" pitchFamily="34" charset="0"/>
              </a:rPr>
              <a:t> Mountains National Park catchment located in the northwest of Turkey</a:t>
            </a:r>
          </a:p>
          <a:p>
            <a:endParaRPr lang="en-US" sz="217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216" indent="-311216">
              <a:buFontTx/>
              <a:buChar char="-"/>
            </a:pPr>
            <a:r>
              <a:rPr lang="en-US" sz="2178" dirty="0">
                <a:latin typeface="Arial" panose="020B0604020202020204" pitchFamily="34" charset="0"/>
                <a:cs typeface="Arial" panose="020B0604020202020204" pitchFamily="34" charset="0"/>
              </a:rPr>
              <a:t>The catchment has a surface area of approximately 45 km2, with a mean elevation of about 1800 m. The annual mean air temperature is 5.7 °C.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5586" y="942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108520" y="9420"/>
            <a:ext cx="243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Study Area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8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>
              <a:latin typeface="Arial"/>
              <a:cs typeface="Arial"/>
            </a:endParaRP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47" y="888681"/>
            <a:ext cx="5545571" cy="57706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4619983" y="237757"/>
            <a:ext cx="538930" cy="34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34" dirty="0"/>
              <a:t>GPR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444324" y="218527"/>
            <a:ext cx="532710" cy="34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34" dirty="0"/>
              <a:t>UAS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547242" y="4120563"/>
            <a:ext cx="681597" cy="34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34" dirty="0"/>
              <a:t>GNNS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332720" y="3498156"/>
            <a:ext cx="1671227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52" dirty="0" err="1">
                <a:solidFill>
                  <a:schemeClr val="bg1"/>
                </a:solidFill>
              </a:rPr>
              <a:t>Snow</a:t>
            </a:r>
            <a:r>
              <a:rPr lang="tr-TR" sz="1452" dirty="0">
                <a:solidFill>
                  <a:schemeClr val="bg1"/>
                </a:solidFill>
              </a:rPr>
              <a:t> Sampler </a:t>
            </a:r>
            <a:r>
              <a:rPr lang="tr-TR" sz="1452" dirty="0" err="1">
                <a:solidFill>
                  <a:schemeClr val="bg1"/>
                </a:solidFill>
              </a:rPr>
              <a:t>Tube</a:t>
            </a:r>
            <a:endParaRPr lang="tr-TR" sz="1452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652675" y="6250073"/>
            <a:ext cx="1299523" cy="34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34" dirty="0" err="1">
                <a:solidFill>
                  <a:schemeClr val="bg1"/>
                </a:solidFill>
              </a:rPr>
              <a:t>Snow</a:t>
            </a:r>
            <a:r>
              <a:rPr lang="tr-TR" sz="1634" dirty="0">
                <a:solidFill>
                  <a:schemeClr val="bg1"/>
                </a:solidFill>
              </a:rPr>
              <a:t> Mobile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4758" y="18368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08520" y="9420"/>
            <a:ext cx="243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Equipments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33" y="1495893"/>
            <a:ext cx="2520281" cy="2160159"/>
          </a:xfrm>
          <a:prstGeom prst="rect">
            <a:avLst/>
          </a:prstGeom>
        </p:spPr>
      </p:pic>
      <p:pic>
        <p:nvPicPr>
          <p:cNvPr id="16" name="Picture 3" descr="C:\Users\Hp\Pictures\2019-02-08-Ilgaz\IMG_28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" y="4464375"/>
            <a:ext cx="2877194" cy="2030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7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13126" y="6585265"/>
            <a:ext cx="4397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692"/>
              </a:lnSpc>
            </a:pPr>
            <a:fld id="{81D60167-4931-47E6-BA6A-407CBD079E47}" type="slidenum">
              <a:rPr sz="1634" spc="109" dirty="0">
                <a:solidFill>
                  <a:srgbClr val="FFFFFF"/>
                </a:solidFill>
                <a:latin typeface="Arial"/>
                <a:cs typeface="Arial"/>
              </a:rPr>
              <a:pPr marL="23053">
                <a:lnSpc>
                  <a:spcPts val="1692"/>
                </a:lnSpc>
              </a:pPr>
              <a:t>9</a:t>
            </a:fld>
            <a:r>
              <a:rPr sz="1634" spc="30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34" spc="3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34" spc="-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4658" y="6627443"/>
            <a:ext cx="708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026"/>
              </a:lnSpc>
            </a:pPr>
            <a:r>
              <a:rPr sz="953" spc="54" dirty="0">
                <a:solidFill>
                  <a:srgbClr val="0066CC"/>
                </a:solidFill>
                <a:latin typeface="Arial"/>
                <a:cs typeface="Arial"/>
              </a:rPr>
              <a:t>-</a:t>
            </a:r>
            <a:endParaRPr sz="953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60" y="1880248"/>
            <a:ext cx="5060031" cy="262066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1144255" y="2156513"/>
            <a:ext cx="4055984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 overla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75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endParaRPr lang="tr-TR" sz="1452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 overla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75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endParaRPr lang="tr-TR" sz="1452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Area:7.4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</a:t>
            </a:r>
            <a:endParaRPr lang="tr-TR" sz="1452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 height</a:t>
            </a: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:80</a:t>
            </a:r>
            <a:r>
              <a:rPr lang="en-US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m. </a:t>
            </a:r>
            <a:endParaRPr lang="tr-TR" sz="1452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452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GSD:2.5 cm</a:t>
            </a:r>
            <a:endParaRPr lang="tr-TR" sz="1452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54515" y="4719628"/>
            <a:ext cx="3887564" cy="207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 speed: 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m/s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 acquisition 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time: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08-14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images were acquired</a:t>
            </a: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1634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endParaRPr lang="tr-TR" sz="1634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endParaRPr lang="en-US" sz="1634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endParaRPr lang="tr-TR" sz="1634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991851" y="1438520"/>
            <a:ext cx="2497800" cy="371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15" spc="45" dirty="0">
                <a:latin typeface="Arial" panose="020B0604020202020204" pitchFamily="34" charset="0"/>
                <a:cs typeface="Arial" panose="020B0604020202020204" pitchFamily="34" charset="0"/>
              </a:rPr>
              <a:t>Flight Plan (Summe</a:t>
            </a:r>
            <a:r>
              <a:rPr lang="en-US" sz="1815" spc="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1815" spc="4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8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10125" y="1438520"/>
            <a:ext cx="2289409" cy="371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15" spc="45" dirty="0">
                <a:latin typeface="Arial" panose="020B0604020202020204" pitchFamily="34" charset="0"/>
                <a:cs typeface="Arial" panose="020B0604020202020204" pitchFamily="34" charset="0"/>
              </a:rPr>
              <a:t>Flight Plan (Winter)</a:t>
            </a:r>
            <a:endParaRPr lang="tr-TR" sz="18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48448" y="4658119"/>
            <a:ext cx="4570079" cy="1050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 speed: 6</a:t>
            </a:r>
            <a:r>
              <a:rPr lang="tr-TR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m/s</a:t>
            </a:r>
            <a:endParaRPr lang="tr-TR" sz="1634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 acquisition </a:t>
            </a:r>
            <a:r>
              <a:rPr lang="tr-TR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time:</a:t>
            </a: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09:42</a:t>
            </a:r>
            <a:r>
              <a:rPr lang="tr-TR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09:48 </a:t>
            </a:r>
            <a:endParaRPr lang="tr-TR" sz="1634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en-US" sz="1634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118 images were acquired.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47945" y="2156513"/>
            <a:ext cx="4570079" cy="173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 overlap : 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80% 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Side overlap: 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60% 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Area:26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 height</a:t>
            </a: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m.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545"/>
              </a:spcAft>
            </a:pPr>
            <a:r>
              <a:rPr lang="tr-TR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GSD: 5.9 cm</a:t>
            </a:r>
            <a:r>
              <a:rPr lang="en-US" sz="1634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1634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-108520" y="942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Fieldwork:UAS Surveys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1140</Words>
  <Application>Microsoft Office PowerPoint</Application>
  <PresentationFormat>On-screen Show (4:3)</PresentationFormat>
  <Paragraphs>208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AdvTT7329fd89.I</vt:lpstr>
      <vt:lpstr>AdvTTe45e47d2</vt:lpstr>
      <vt:lpstr>Arial</vt:lpstr>
      <vt:lpstr>Arial</vt:lpstr>
      <vt:lpstr>Calibri</vt:lpstr>
      <vt:lpstr>Century Gothic</vt:lpstr>
      <vt:lpstr>Symbol</vt:lpstr>
      <vt:lpstr>Times New Roman</vt:lpstr>
      <vt:lpstr>Verdana</vt:lpstr>
      <vt:lpstr>Ofis Teması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DHI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Baþar Bozoðlu</dc:creator>
  <cp:lastModifiedBy>Zuhal Akyürek</cp:lastModifiedBy>
  <cp:revision>486</cp:revision>
  <dcterms:created xsi:type="dcterms:W3CDTF">2014-05-29T10:45:41Z</dcterms:created>
  <dcterms:modified xsi:type="dcterms:W3CDTF">2020-02-04T22:18:08Z</dcterms:modified>
</cp:coreProperties>
</file>