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2" r:id="rId2"/>
    <p:sldId id="283" r:id="rId3"/>
    <p:sldId id="258" r:id="rId4"/>
    <p:sldId id="273" r:id="rId5"/>
    <p:sldId id="276" r:id="rId6"/>
    <p:sldId id="286" r:id="rId7"/>
    <p:sldId id="263" r:id="rId8"/>
    <p:sldId id="284" r:id="rId9"/>
    <p:sldId id="287" r:id="rId10"/>
    <p:sldId id="278" r:id="rId11"/>
    <p:sldId id="264" r:id="rId12"/>
    <p:sldId id="265" r:id="rId13"/>
    <p:sldId id="266" r:id="rId14"/>
    <p:sldId id="267" r:id="rId15"/>
    <p:sldId id="268" r:id="rId16"/>
    <p:sldId id="285" r:id="rId17"/>
    <p:sldId id="279" r:id="rId18"/>
    <p:sldId id="269" r:id="rId19"/>
    <p:sldId id="281" r:id="rId20"/>
    <p:sldId id="277" r:id="rId21"/>
    <p:sldId id="282" r:id="rId22"/>
    <p:sldId id="270" r:id="rId23"/>
    <p:sldId id="280" r:id="rId24"/>
    <p:sldId id="271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7164" autoAdjust="0"/>
  </p:normalViewPr>
  <p:slideViewPr>
    <p:cSldViewPr snapToGrid="0" snapToObjects="1">
      <p:cViewPr varScale="1">
        <p:scale>
          <a:sx n="101" d="100"/>
          <a:sy n="101" d="100"/>
        </p:scale>
        <p:origin x="126" y="624"/>
      </p:cViewPr>
      <p:guideLst/>
    </p:cSldViewPr>
  </p:slideViewPr>
  <p:outlineViewPr>
    <p:cViewPr>
      <p:scale>
        <a:sx n="33" d="100"/>
        <a:sy n="33" d="100"/>
      </p:scale>
      <p:origin x="0" y="-620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xmlns="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5.2.2020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5.2.2020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1100" y="0"/>
            <a:ext cx="6130900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34D06DFD-532A-724A-8E44-B62EC9AE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972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972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0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1116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0" y="6173475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777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88533"/>
            <a:ext cx="11160000" cy="454109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0" y="6173475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522414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xmlns="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825625"/>
            <a:ext cx="540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000" y="1825625"/>
            <a:ext cx="540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432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0" y="503999"/>
            <a:ext cx="6480000" cy="536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432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504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504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xmlns="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6531" y="-15764"/>
            <a:ext cx="6125469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xmlns="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8000" y="365125"/>
            <a:ext cx="75600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211707" y="5587332"/>
            <a:ext cx="814137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xmlns="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512308" y="1296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-15764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9144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E539FCD5-1A0A-4960-9B19-0D8D20650D93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8038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1279" y="702249"/>
            <a:ext cx="9292116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1277" y="2046861"/>
            <a:ext cx="10590290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79548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fi-FI" smtClean="0"/>
              <a:t>EUMETSAT 2017</a:t>
            </a:r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5" y="204445"/>
            <a:ext cx="408273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4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4FDA7807-8F90-6043-B36B-C98BEB406A1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0CA76E93-B1FC-EC47-9F63-8E678F6D8698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xmlns="" id="{40F591B0-4E4C-194E-8404-6E35A9F466A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5.2.2020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xmlns="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0" y="6173475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432000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83" r:id="rId19"/>
    <p:sldLayoutId id="2147483652" r:id="rId20"/>
    <p:sldLayoutId id="2147483654" r:id="rId21"/>
    <p:sldLayoutId id="2147483656" r:id="rId22"/>
    <p:sldLayoutId id="2147483657" r:id="rId23"/>
    <p:sldLayoutId id="2147483655" r:id="rId24"/>
    <p:sldLayoutId id="2147483681" r:id="rId25"/>
    <p:sldLayoutId id="2147483658" r:id="rId26"/>
    <p:sldLayoutId id="2147483659" r:id="rId27"/>
    <p:sldLayoutId id="2147483671" r:id="rId28"/>
    <p:sldLayoutId id="2147483682" r:id="rId2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-123" r="49785" b="123"/>
          <a:stretch/>
        </p:blipFill>
        <p:spPr/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Operational daily snow extent products from EUMETSAT weather satellites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 smtClean="0"/>
              <a:t>Niilo Siljamo and Otto </a:t>
            </a:r>
            <a:r>
              <a:rPr lang="en-GB" noProof="0" dirty="0" err="1" smtClean="0"/>
              <a:t>Hyvärinen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012" y="6209302"/>
            <a:ext cx="1540460" cy="365125"/>
          </a:xfrm>
          <a:prstGeom prst="rect">
            <a:avLst/>
          </a:prstGeom>
        </p:spPr>
        <p:txBody>
          <a:bodyPr/>
          <a:lstStyle/>
          <a:p>
            <a:r>
              <a:rPr lang="fi-FI" dirty="0" err="1" smtClean="0"/>
              <a:t>EARSeL</a:t>
            </a:r>
            <a:r>
              <a:rPr lang="fi-FI" dirty="0" smtClean="0"/>
              <a:t> 2020</a:t>
            </a:r>
            <a:endParaRPr lang="fi-FI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76" y="330506"/>
            <a:ext cx="1469331" cy="8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smtClean="0"/>
              <a:t>H SAF </a:t>
            </a:r>
            <a:r>
              <a:rPr lang="en-GB" dirty="0"/>
              <a:t>m</a:t>
            </a:r>
            <a:r>
              <a:rPr lang="en-GB" noProof="0" dirty="0" err="1" smtClean="0"/>
              <a:t>eteorological</a:t>
            </a:r>
            <a:r>
              <a:rPr lang="en-GB" noProof="0" dirty="0" smtClean="0"/>
              <a:t> snow products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H31 (MSG/SEVIRI, geostationary)</a:t>
            </a:r>
          </a:p>
          <a:p>
            <a:pPr lvl="1"/>
            <a:r>
              <a:rPr lang="en-GB" noProof="0" dirty="0" smtClean="0"/>
              <a:t>Operational</a:t>
            </a:r>
          </a:p>
          <a:p>
            <a:pPr lvl="1"/>
            <a:r>
              <a:rPr lang="en-GB" noProof="0" dirty="0" smtClean="0"/>
              <a:t>Daily</a:t>
            </a:r>
          </a:p>
          <a:p>
            <a:pPr lvl="1"/>
            <a:r>
              <a:rPr lang="en-GB" noProof="0" dirty="0" smtClean="0"/>
              <a:t>MSG Disk</a:t>
            </a:r>
          </a:p>
          <a:p>
            <a:pPr lvl="1"/>
            <a:r>
              <a:rPr lang="en-GB" noProof="0" dirty="0" smtClean="0"/>
              <a:t>Available since 2008</a:t>
            </a:r>
          </a:p>
          <a:p>
            <a:pPr lvl="1"/>
            <a:r>
              <a:rPr lang="fi-FI" dirty="0"/>
              <a:t>D</a:t>
            </a:r>
            <a:r>
              <a:rPr lang="fi-FI" noProof="0" dirty="0" err="1" smtClean="0"/>
              <a:t>ata</a:t>
            </a:r>
            <a:r>
              <a:rPr lang="fi-FI" noProof="0" dirty="0" smtClean="0"/>
              <a:t> </a:t>
            </a:r>
            <a:r>
              <a:rPr lang="fi-FI" noProof="0" dirty="0" err="1" smtClean="0"/>
              <a:t>assimilation</a:t>
            </a:r>
            <a:r>
              <a:rPr lang="fi-FI" noProof="0" dirty="0" smtClean="0"/>
              <a:t> </a:t>
            </a:r>
            <a:r>
              <a:rPr lang="fi-FI" noProof="0" dirty="0" err="1" smtClean="0"/>
              <a:t>trials</a:t>
            </a:r>
            <a:r>
              <a:rPr lang="fi-FI" noProof="0" dirty="0" smtClean="0"/>
              <a:t> at </a:t>
            </a:r>
            <a:r>
              <a:rPr lang="fi-FI" noProof="0" dirty="0" err="1" smtClean="0"/>
              <a:t>Met</a:t>
            </a:r>
            <a:r>
              <a:rPr lang="fi-FI" noProof="0" dirty="0" smtClean="0"/>
              <a:t> Office, </a:t>
            </a:r>
            <a:r>
              <a:rPr lang="fi-FI" noProof="0" dirty="0" err="1" smtClean="0"/>
              <a:t>expected</a:t>
            </a:r>
            <a:r>
              <a:rPr lang="fi-FI" noProof="0" dirty="0" smtClean="0"/>
              <a:t> to go </a:t>
            </a:r>
            <a:r>
              <a:rPr lang="fi-FI" noProof="0" dirty="0" err="1" smtClean="0"/>
              <a:t>operational</a:t>
            </a:r>
            <a:r>
              <a:rPr lang="fi-FI" noProof="0" dirty="0" smtClean="0"/>
              <a:t> </a:t>
            </a:r>
            <a:r>
              <a:rPr lang="fi-FI" noProof="0" dirty="0" err="1" smtClean="0"/>
              <a:t>later</a:t>
            </a:r>
            <a:r>
              <a:rPr lang="fi-FI" noProof="0" dirty="0" smtClean="0"/>
              <a:t> </a:t>
            </a:r>
            <a:r>
              <a:rPr lang="fi-FI" noProof="0" dirty="0" err="1" smtClean="0"/>
              <a:t>this</a:t>
            </a:r>
            <a:r>
              <a:rPr lang="fi-FI" noProof="0" dirty="0" smtClean="0"/>
              <a:t> </a:t>
            </a:r>
            <a:r>
              <a:rPr lang="fi-FI" noProof="0" dirty="0" err="1" smtClean="0"/>
              <a:t>year</a:t>
            </a:r>
            <a:endParaRPr lang="en-GB" noProof="0" dirty="0" smtClean="0"/>
          </a:p>
          <a:p>
            <a:r>
              <a:rPr lang="en-GB" noProof="0" dirty="0" smtClean="0"/>
              <a:t>H32 (Metop/AVHRR, polar)</a:t>
            </a:r>
          </a:p>
          <a:p>
            <a:pPr lvl="1"/>
            <a:r>
              <a:rPr lang="en-GB" noProof="0" dirty="0" smtClean="0"/>
              <a:t>Operational</a:t>
            </a:r>
          </a:p>
          <a:p>
            <a:pPr lvl="1"/>
            <a:r>
              <a:rPr lang="en-GB" noProof="0" dirty="0" smtClean="0"/>
              <a:t>Daily</a:t>
            </a:r>
          </a:p>
          <a:p>
            <a:pPr lvl="1"/>
            <a:r>
              <a:rPr lang="en-GB" noProof="0" dirty="0" smtClean="0"/>
              <a:t>Global (0.01x0.01° </a:t>
            </a:r>
            <a:r>
              <a:rPr lang="en-GB" noProof="0" dirty="0" err="1" smtClean="0"/>
              <a:t>lat-lon</a:t>
            </a:r>
            <a:r>
              <a:rPr lang="en-GB" noProof="0" dirty="0" smtClean="0"/>
              <a:t>)</a:t>
            </a:r>
            <a:endParaRPr lang="en-GB" noProof="0" dirty="0" smtClean="0"/>
          </a:p>
          <a:p>
            <a:pPr lvl="1"/>
            <a:r>
              <a:rPr lang="en-GB" noProof="0" dirty="0" smtClean="0"/>
              <a:t>Available since 2015</a:t>
            </a:r>
          </a:p>
          <a:p>
            <a:endParaRPr lang="en-GB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99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4262733" cy="2022475"/>
          </a:xfrm>
        </p:spPr>
        <p:txBody>
          <a:bodyPr/>
          <a:lstStyle/>
          <a:p>
            <a:r>
              <a:rPr lang="en-GB" noProof="0" dirty="0" smtClean="0"/>
              <a:t>MSG/SEVIRI snow extent (H31)</a:t>
            </a:r>
            <a:endParaRPr lang="en-GB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9292" r="24327" b="10573"/>
          <a:stretch/>
        </p:blipFill>
        <p:spPr>
          <a:xfrm>
            <a:off x="5071532" y="365125"/>
            <a:ext cx="5919001" cy="60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noProof="0" dirty="0" smtClean="0"/>
              <a:t>Metop/AVHRR snow extent (H32)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6583" r="9317" b="17395"/>
          <a:stretch/>
        </p:blipFill>
        <p:spPr>
          <a:xfrm>
            <a:off x="1391466" y="1129505"/>
            <a:ext cx="9385067" cy="4907225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4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5440799" cy="1325563"/>
          </a:xfrm>
        </p:spPr>
        <p:txBody>
          <a:bodyPr/>
          <a:lstStyle/>
          <a:p>
            <a:r>
              <a:rPr lang="en-GB" noProof="0" dirty="0" smtClean="0"/>
              <a:t>Example: Europe</a:t>
            </a:r>
            <a:br>
              <a:rPr lang="en-GB" noProof="0" dirty="0" smtClean="0"/>
            </a:br>
            <a:r>
              <a:rPr lang="en-GB" noProof="0" dirty="0" smtClean="0"/>
              <a:t>Feb 5, 2019 </a:t>
            </a:r>
            <a:endParaRPr lang="en-GB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57" y="4598"/>
            <a:ext cx="5323031" cy="3078427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13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27593" r="1719" b="27593"/>
          <a:stretch/>
        </p:blipFill>
        <p:spPr>
          <a:xfrm>
            <a:off x="383419" y="3555061"/>
            <a:ext cx="5300133" cy="3073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t="27532" r="1705" b="27639"/>
          <a:stretch/>
        </p:blipFill>
        <p:spPr>
          <a:xfrm>
            <a:off x="5882788" y="3554062"/>
            <a:ext cx="5299200" cy="307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641737" y="1865805"/>
            <a:ext cx="20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MODIS RGB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82788" y="3184730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Metop/AVHRR (H32)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83419" y="318572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MSG/SEVIRI (H31)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362961" y="2090467"/>
            <a:ext cx="183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 NASA Worldview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778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415" y="232083"/>
            <a:ext cx="11160125" cy="754063"/>
          </a:xfrm>
        </p:spPr>
        <p:txBody>
          <a:bodyPr>
            <a:normAutofit/>
          </a:bodyPr>
          <a:lstStyle/>
          <a:p>
            <a:r>
              <a:rPr lang="en-GB" sz="4000" noProof="0" dirty="0" smtClean="0"/>
              <a:t>Example: North America, Nov 20, 2018 </a:t>
            </a:r>
            <a:endParaRPr lang="en-GB" sz="4000" noProof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3135" r="9310" b="1032"/>
          <a:stretch/>
        </p:blipFill>
        <p:spPr>
          <a:xfrm>
            <a:off x="974283" y="988006"/>
            <a:ext cx="4040188" cy="5605462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36846" y="154885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MODIS RGB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736742" y="1957070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Metop/AVHRR (H32)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50344" y="1720601"/>
            <a:ext cx="178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© NASA Worldview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3202" r="9397" b="1382"/>
          <a:stretch/>
        </p:blipFill>
        <p:spPr>
          <a:xfrm>
            <a:off x="6082399" y="980745"/>
            <a:ext cx="4049692" cy="56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GB" noProof="0" dirty="0" err="1" smtClean="0"/>
              <a:t>alidation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All products are </a:t>
            </a:r>
            <a:r>
              <a:rPr lang="en-GB" dirty="0" smtClean="0"/>
              <a:t>worthless</a:t>
            </a:r>
            <a:endParaRPr lang="en-GB" noProof="0" dirty="0" smtClean="0"/>
          </a:p>
          <a:p>
            <a:r>
              <a:rPr lang="en-GB" noProof="0" dirty="0"/>
              <a:t>U</a:t>
            </a:r>
            <a:r>
              <a:rPr lang="en-GB" noProof="0" dirty="0" smtClean="0"/>
              <a:t>nless</a:t>
            </a:r>
          </a:p>
          <a:p>
            <a:pPr lvl="1"/>
            <a:r>
              <a:rPr lang="en-GB" noProof="0" dirty="0"/>
              <a:t>t</a:t>
            </a:r>
            <a:r>
              <a:rPr lang="en-GB" noProof="0" dirty="0" smtClean="0"/>
              <a:t>hey are validated and</a:t>
            </a:r>
            <a:endParaRPr lang="en-GB" dirty="0"/>
          </a:p>
          <a:p>
            <a:pPr lvl="1"/>
            <a:r>
              <a:rPr lang="en-GB" dirty="0"/>
              <a:t>c</a:t>
            </a:r>
            <a:r>
              <a:rPr lang="en-GB" dirty="0" smtClean="0"/>
              <a:t>an be used for something (e.g. as inputs in NWP)</a:t>
            </a:r>
          </a:p>
          <a:p>
            <a:pPr marL="0" indent="0">
              <a:buNone/>
            </a:pPr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5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</a:t>
            </a:r>
            <a:r>
              <a:rPr lang="en-GB" noProof="0" dirty="0" err="1" smtClean="0"/>
              <a:t>alidation</a:t>
            </a:r>
            <a:r>
              <a:rPr lang="en-GB" noProof="0" dirty="0" smtClean="0"/>
              <a:t> data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Best option: Surface observations of snow coverage</a:t>
            </a:r>
          </a:p>
          <a:p>
            <a:pPr lvl="1"/>
            <a:r>
              <a:rPr lang="en-GB" noProof="0" dirty="0" smtClean="0"/>
              <a:t>No operational large scale daily snow coverage data available</a:t>
            </a:r>
          </a:p>
          <a:p>
            <a:r>
              <a:rPr lang="en-GB" dirty="0" smtClean="0"/>
              <a:t>Available option: </a:t>
            </a:r>
            <a:r>
              <a:rPr lang="en-GB" noProof="0" dirty="0" smtClean="0"/>
              <a:t>Weather stations</a:t>
            </a:r>
          </a:p>
          <a:p>
            <a:pPr lvl="1"/>
            <a:r>
              <a:rPr lang="en-GB" noProof="0" dirty="0" smtClean="0"/>
              <a:t>Snow depth </a:t>
            </a:r>
          </a:p>
          <a:p>
            <a:pPr lvl="2"/>
            <a:r>
              <a:rPr lang="en-GB" noProof="0" dirty="0"/>
              <a:t>C</a:t>
            </a:r>
            <a:r>
              <a:rPr lang="en-GB" noProof="0" dirty="0" smtClean="0"/>
              <a:t>onvert to snow/no snow (point measurement, but better than nothing)</a:t>
            </a:r>
          </a:p>
          <a:p>
            <a:pPr lvl="2"/>
            <a:r>
              <a:rPr lang="en-GB" noProof="0" dirty="0" smtClean="0"/>
              <a:t>Missing snow and missing measurements not reported</a:t>
            </a:r>
          </a:p>
          <a:p>
            <a:pPr lvl="1"/>
            <a:r>
              <a:rPr lang="en-GB" noProof="0" dirty="0" smtClean="0"/>
              <a:t>State of the ground</a:t>
            </a:r>
          </a:p>
          <a:p>
            <a:pPr lvl="2"/>
            <a:r>
              <a:rPr lang="en-GB" noProof="0" dirty="0" smtClean="0"/>
              <a:t>low quality snow coverage, convert to snow/no snow</a:t>
            </a:r>
          </a:p>
          <a:p>
            <a:pPr lvl="2"/>
            <a:r>
              <a:rPr lang="en-GB" noProof="0" dirty="0" smtClean="0"/>
              <a:t>Manual observation, not available from all stations</a:t>
            </a:r>
          </a:p>
          <a:p>
            <a:r>
              <a:rPr lang="en-GB" noProof="0" dirty="0" smtClean="0"/>
              <a:t>Observations taken from FMI observations database</a:t>
            </a:r>
          </a:p>
          <a:p>
            <a:pPr lvl="1"/>
            <a:r>
              <a:rPr lang="en-GB" noProof="0" dirty="0" smtClean="0"/>
              <a:t>Good global coverage, although no observations from many countries</a:t>
            </a:r>
          </a:p>
          <a:p>
            <a:pPr lvl="1"/>
            <a:r>
              <a:rPr lang="en-GB" noProof="0" dirty="0" smtClean="0"/>
              <a:t>About 4000 stations, which make these observations at least sometimes</a:t>
            </a:r>
          </a:p>
          <a:p>
            <a:pPr marL="0" indent="0">
              <a:buNone/>
            </a:pPr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Snow product validation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isällön paikkamerkki 2">
                <a:extLst>
                  <a:ext uri="{FF2B5EF4-FFF2-40B4-BE49-F238E27FC236}">
                    <a16:creationId xmlns:a16="http://schemas.microsoft.com/office/drawing/2014/main" xmlns="" id="{F7239C12-3E5D-6C40-A4D5-6935E3CCD2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388533"/>
                <a:ext cx="4347400" cy="454109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noProof="0" dirty="0" smtClean="0"/>
                  <a:t>Compare weather station observation and satellite classification</a:t>
                </a:r>
              </a:p>
              <a:p>
                <a:r>
                  <a:rPr lang="en-GB" noProof="0" dirty="0" smtClean="0"/>
                  <a:t>Create daily contingency tables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noProof="0" dirty="0" smtClean="0"/>
                  <a:t> are number of cases in each group</a:t>
                </a:r>
              </a:p>
              <a:p>
                <a:r>
                  <a:rPr lang="en-GB" noProof="0" dirty="0" smtClean="0"/>
                  <a:t>2 year time series</a:t>
                </a:r>
              </a:p>
              <a:p>
                <a:r>
                  <a:rPr lang="en-GB" dirty="0"/>
                  <a:t>Very little snow during northern summers → small number of misclassifications dominate in some validation measures</a:t>
                </a:r>
              </a:p>
              <a:p>
                <a:endParaRPr lang="en-GB" noProof="0" dirty="0"/>
              </a:p>
              <a:p>
                <a:endParaRPr lang="en-GB" noProof="0" dirty="0" smtClean="0"/>
              </a:p>
              <a:p>
                <a:endParaRPr lang="en-GB" noProof="0" dirty="0" smtClean="0"/>
              </a:p>
            </p:txBody>
          </p:sp>
        </mc:Choice>
        <mc:Fallback xmlns="">
          <p:sp>
            <p:nvSpPr>
              <p:cNvPr id="3" name="Sisällön paikkamerkki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7239C12-3E5D-6C40-A4D5-6935E3CCD2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388533"/>
                <a:ext cx="4347400" cy="4541092"/>
              </a:xfrm>
              <a:blipFill rotWithShape="0">
                <a:blip r:embed="rId2"/>
                <a:stretch>
                  <a:fillRect l="-2244" t="-3758" b="-21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17</a:t>
            </a:fld>
            <a:endParaRPr lang="fi-FI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0131226"/>
                  </p:ext>
                </p:extLst>
              </p:nvPr>
            </p:nvGraphicFramePr>
            <p:xfrm>
              <a:off x="5232401" y="1481456"/>
              <a:ext cx="6155265" cy="2911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1755"/>
                    <a:gridCol w="2051755"/>
                    <a:gridCol w="2051755"/>
                  </a:tblGrid>
                  <a:tr h="607461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                      </a:t>
                          </a:r>
                          <a:r>
                            <a:rPr lang="en-GB" dirty="0" err="1" smtClean="0">
                              <a:solidFill>
                                <a:schemeClr val="tx1"/>
                              </a:solidFill>
                            </a:rPr>
                            <a:t>Obs</a:t>
                          </a:r>
                          <a:endParaRPr lang="en-GB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Sat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Snow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No snow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135708">
                    <a:tc>
                      <a:txBody>
                        <a:bodyPr/>
                        <a:lstStyle/>
                        <a:p>
                          <a:r>
                            <a:rPr lang="en-GB" b="1" dirty="0" smtClean="0"/>
                            <a:t>Snow</a:t>
                          </a:r>
                          <a:endParaRPr lang="en-GB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oMath>
                          </a14:m>
                          <a:r>
                            <a:rPr lang="en-GB" dirty="0" smtClean="0"/>
                            <a:t>: correct snow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GB" dirty="0" smtClean="0"/>
                            <a:t>: false</a:t>
                          </a:r>
                          <a:r>
                            <a:rPr lang="en-GB" baseline="0" dirty="0" smtClean="0"/>
                            <a:t> alarm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135708">
                    <a:tc>
                      <a:txBody>
                        <a:bodyPr/>
                        <a:lstStyle/>
                        <a:p>
                          <a:r>
                            <a:rPr lang="en-GB" b="1" dirty="0" smtClean="0">
                              <a:solidFill>
                                <a:schemeClr val="tx1"/>
                              </a:solidFill>
                            </a:rPr>
                            <a:t>No snow</a:t>
                          </a:r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GB" dirty="0" smtClean="0"/>
                            <a:t>: missed snow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GB" dirty="0" smtClean="0"/>
                            <a:t>: correct</a:t>
                          </a:r>
                          <a:r>
                            <a:rPr lang="en-GB" baseline="0" dirty="0" smtClean="0"/>
                            <a:t> no snow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0131226"/>
                  </p:ext>
                </p:extLst>
              </p:nvPr>
            </p:nvGraphicFramePr>
            <p:xfrm>
              <a:off x="5232401" y="1481456"/>
              <a:ext cx="6155265" cy="2911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1755"/>
                    <a:gridCol w="2051755"/>
                    <a:gridCol w="2051755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                      </a:t>
                          </a:r>
                          <a:r>
                            <a:rPr lang="en-GB" dirty="0" err="1" smtClean="0">
                              <a:solidFill>
                                <a:schemeClr val="tx1"/>
                              </a:solidFill>
                            </a:rPr>
                            <a:t>Obs</a:t>
                          </a:r>
                          <a:endParaRPr lang="en-GB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Sat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Snow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chemeClr val="tx1"/>
                              </a:solidFill>
                            </a:rPr>
                            <a:t>No snow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135708">
                    <a:tc>
                      <a:txBody>
                        <a:bodyPr/>
                        <a:lstStyle/>
                        <a:p>
                          <a:r>
                            <a:rPr lang="en-GB" b="1" dirty="0" smtClean="0"/>
                            <a:t>Snow</a:t>
                          </a:r>
                          <a:endParaRPr lang="en-GB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t="-58824" r="-100593" b="-1005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58824" r="-593" b="-100535"/>
                          </a:stretch>
                        </a:blipFill>
                      </a:tcPr>
                    </a:tc>
                  </a:tr>
                  <a:tr h="1135708">
                    <a:tc>
                      <a:txBody>
                        <a:bodyPr/>
                        <a:lstStyle/>
                        <a:p>
                          <a:r>
                            <a:rPr lang="en-GB" b="1" dirty="0" smtClean="0">
                              <a:solidFill>
                                <a:schemeClr val="tx1"/>
                              </a:solidFill>
                            </a:rPr>
                            <a:t>No snow</a:t>
                          </a:r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t="-159677" r="-100593" b="-1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159677" r="-593" b="-10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893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5766171" cy="1325563"/>
          </a:xfrm>
        </p:spPr>
        <p:txBody>
          <a:bodyPr/>
          <a:lstStyle/>
          <a:p>
            <a:r>
              <a:rPr lang="en-GB" noProof="0" dirty="0" smtClean="0"/>
              <a:t>Validation results</a:t>
            </a:r>
            <a:br>
              <a:rPr lang="en-GB" noProof="0" dirty="0" smtClean="0"/>
            </a:br>
            <a:r>
              <a:rPr lang="en-GB" noProof="0" dirty="0" smtClean="0"/>
              <a:t>Metop/AVHRR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3810" r="5047" b="3714"/>
          <a:stretch/>
        </p:blipFill>
        <p:spPr>
          <a:xfrm>
            <a:off x="6271200" y="0"/>
            <a:ext cx="4664674" cy="6858000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18</a:t>
            </a:fld>
            <a:endParaRPr lang="fi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isällön paikkamerkki 2">
                <a:extLst>
                  <a:ext uri="{FF2B5EF4-FFF2-40B4-BE49-F238E27FC236}">
                    <a16:creationId xmlns:a16="http://schemas.microsoft.com/office/drawing/2014/main" xmlns="" id="{F7239C12-3E5D-6C40-A4D5-6935E3CCD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000" y="1690688"/>
                <a:ext cx="5766171" cy="39650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/>
                  <a:t>Very good/excellent results</a:t>
                </a:r>
              </a:p>
              <a:p>
                <a:r>
                  <a:rPr lang="en-GB" dirty="0" smtClean="0"/>
                  <a:t>Dark green marks the days when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≤20(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 i.e. snow season in the northern hemisphere</a:t>
                </a:r>
              </a:p>
            </p:txBody>
          </p:sp>
        </mc:Choice>
        <mc:Fallback xmlns="">
          <p:sp>
            <p:nvSpPr>
              <p:cNvPr id="8" name="Sisällön paikkamerkki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239C12-3E5D-6C40-A4D5-6935E3CC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690688"/>
                <a:ext cx="5766171" cy="3965045"/>
              </a:xfrm>
              <a:prstGeom prst="rect">
                <a:avLst/>
              </a:prstGeom>
              <a:blipFill rotWithShape="0">
                <a:blip r:embed="rId3"/>
                <a:stretch>
                  <a:fillRect l="-1903" t="-2611" r="-1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4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5766171" cy="1325563"/>
          </a:xfrm>
        </p:spPr>
        <p:txBody>
          <a:bodyPr/>
          <a:lstStyle/>
          <a:p>
            <a:r>
              <a:rPr lang="en-GB" noProof="0" dirty="0" smtClean="0"/>
              <a:t>Validation results</a:t>
            </a:r>
            <a:br>
              <a:rPr lang="en-GB" noProof="0" dirty="0" smtClean="0"/>
            </a:br>
            <a:r>
              <a:rPr lang="en-GB" noProof="0" dirty="0" smtClean="0"/>
              <a:t>Metop/AVHRR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0" t="49363" r="5311" b="29288"/>
          <a:stretch/>
        </p:blipFill>
        <p:spPr>
          <a:xfrm>
            <a:off x="6270171" y="932391"/>
            <a:ext cx="5771708" cy="3910542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19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F7239C12-3E5D-6C40-A4D5-6935E3CCD21C}"/>
              </a:ext>
            </a:extLst>
          </p:cNvPr>
          <p:cNvSpPr txBox="1">
            <a:spLocks/>
          </p:cNvSpPr>
          <p:nvPr/>
        </p:nvSpPr>
        <p:spPr>
          <a:xfrm>
            <a:off x="504000" y="1690688"/>
            <a:ext cx="5766171" cy="396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Snow season in dark green</a:t>
            </a:r>
          </a:p>
          <a:p>
            <a:r>
              <a:rPr lang="en-GB" dirty="0" smtClean="0"/>
              <a:t>Symmetric Extremal Dependence Index (SEDI)</a:t>
            </a:r>
          </a:p>
        </p:txBody>
      </p:sp>
    </p:spTree>
    <p:extLst>
      <p:ext uri="{BB962C8B-B14F-4D97-AF65-F5344CB8AC3E}">
        <p14:creationId xmlns:p14="http://schemas.microsoft.com/office/powerpoint/2010/main" val="36257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noProof="0" dirty="0" err="1" smtClean="0"/>
              <a:t>Snow</a:t>
            </a:r>
            <a:r>
              <a:rPr lang="fi-FI" noProof="0" dirty="0" smtClean="0"/>
              <a:t> (</a:t>
            </a:r>
            <a:r>
              <a:rPr lang="fi-FI" noProof="0" dirty="0" err="1" smtClean="0"/>
              <a:t>satellite</a:t>
            </a:r>
            <a:r>
              <a:rPr lang="fi-FI" noProof="0" dirty="0" smtClean="0"/>
              <a:t> </a:t>
            </a:r>
            <a:r>
              <a:rPr lang="fi-FI" noProof="0" dirty="0" err="1" smtClean="0"/>
              <a:t>vs</a:t>
            </a:r>
            <a:r>
              <a:rPr lang="fi-FI" noProof="0" dirty="0" smtClean="0"/>
              <a:t> </a:t>
            </a:r>
            <a:r>
              <a:rPr lang="fi-FI" noProof="0" dirty="0" err="1" smtClean="0"/>
              <a:t>surface</a:t>
            </a:r>
            <a:r>
              <a:rPr lang="fi-FI" noProof="0" dirty="0" smtClean="0"/>
              <a:t>)</a:t>
            </a:r>
            <a:endParaRPr lang="en-GB" noProof="0" dirty="0" smtClean="0"/>
          </a:p>
          <a:p>
            <a:r>
              <a:rPr lang="en-GB" dirty="0" smtClean="0"/>
              <a:t>H SAF meteorological snow extent products</a:t>
            </a:r>
            <a:endParaRPr lang="en-GB" noProof="0" dirty="0" smtClean="0"/>
          </a:p>
          <a:p>
            <a:r>
              <a:rPr lang="en-GB" noProof="0" dirty="0" smtClean="0"/>
              <a:t>Validation</a:t>
            </a:r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sz="1600" dirty="0"/>
              <a:t>H SAF = EUMETSAT Satellite Application Facility on Support to Operational Hydrology and Water Management 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03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5796316" cy="1325563"/>
          </a:xfrm>
        </p:spPr>
        <p:txBody>
          <a:bodyPr/>
          <a:lstStyle/>
          <a:p>
            <a:r>
              <a:rPr lang="en-GB" noProof="0" dirty="0" smtClean="0"/>
              <a:t>Validation results</a:t>
            </a:r>
            <a:br>
              <a:rPr lang="en-GB" noProof="0" dirty="0" smtClean="0"/>
            </a:br>
            <a:r>
              <a:rPr lang="en-GB" noProof="0" dirty="0" smtClean="0"/>
              <a:t>MSG/SEVIRI</a:t>
            </a:r>
            <a:endParaRPr lang="en-GB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20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3823" r="5036" b="3693"/>
          <a:stretch/>
        </p:blipFill>
        <p:spPr>
          <a:xfrm>
            <a:off x="6270170" y="0"/>
            <a:ext cx="4665600" cy="6858000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F7239C12-3E5D-6C40-A4D5-6935E3CCD21C}"/>
              </a:ext>
            </a:extLst>
          </p:cNvPr>
          <p:cNvSpPr txBox="1">
            <a:spLocks/>
          </p:cNvSpPr>
          <p:nvPr/>
        </p:nvSpPr>
        <p:spPr>
          <a:xfrm>
            <a:off x="504000" y="1690688"/>
            <a:ext cx="5766171" cy="396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Excellent </a:t>
            </a:r>
            <a:r>
              <a:rPr lang="en-GB" dirty="0"/>
              <a:t>results</a:t>
            </a:r>
          </a:p>
          <a:p>
            <a:r>
              <a:rPr lang="en-GB" dirty="0" smtClean="0"/>
              <a:t>Snow season as dark green</a:t>
            </a:r>
            <a:endParaRPr lang="en-GB" dirty="0"/>
          </a:p>
          <a:p>
            <a:endParaRPr lang="fi-FI" dirty="0"/>
          </a:p>
          <a:p>
            <a:endParaRPr lang="fi-FI" dirty="0"/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9646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5796316" cy="1325563"/>
          </a:xfrm>
        </p:spPr>
        <p:txBody>
          <a:bodyPr/>
          <a:lstStyle/>
          <a:p>
            <a:r>
              <a:rPr lang="en-GB" noProof="0" dirty="0" smtClean="0"/>
              <a:t>Validation results</a:t>
            </a:r>
            <a:br>
              <a:rPr lang="en-GB" noProof="0" dirty="0" smtClean="0"/>
            </a:br>
            <a:r>
              <a:rPr lang="en-GB" noProof="0" dirty="0" smtClean="0"/>
              <a:t>MSG/SEVIRI</a:t>
            </a:r>
            <a:endParaRPr lang="en-GB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21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8" t="49380" r="5460" b="29154"/>
          <a:stretch/>
        </p:blipFill>
        <p:spPr>
          <a:xfrm>
            <a:off x="6270170" y="943238"/>
            <a:ext cx="5710163" cy="3903675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F7239C12-3E5D-6C40-A4D5-6935E3CCD21C}"/>
              </a:ext>
            </a:extLst>
          </p:cNvPr>
          <p:cNvSpPr txBox="1">
            <a:spLocks/>
          </p:cNvSpPr>
          <p:nvPr/>
        </p:nvSpPr>
        <p:spPr>
          <a:xfrm>
            <a:off x="504000" y="1690688"/>
            <a:ext cx="5766171" cy="396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Snow season as dark green</a:t>
            </a:r>
          </a:p>
          <a:p>
            <a:r>
              <a:rPr lang="en-GB" dirty="0"/>
              <a:t>Symmetric Extremal Dependence Index (SEDI)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8267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Future</a:t>
            </a:r>
            <a:endParaRPr lang="en-GB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New EUMETSAT weather satellites and instruments</a:t>
            </a:r>
          </a:p>
          <a:p>
            <a:pPr lvl="1"/>
            <a:r>
              <a:rPr lang="en-GB" noProof="0" dirty="0" smtClean="0"/>
              <a:t>MTG/FCI and Metop-SG/</a:t>
            </a:r>
            <a:r>
              <a:rPr lang="en-GB" noProof="0" dirty="0" err="1" smtClean="0"/>
              <a:t>METimage</a:t>
            </a:r>
            <a:endParaRPr lang="en-GB" noProof="0" dirty="0" smtClean="0"/>
          </a:p>
          <a:p>
            <a:pPr lvl="1"/>
            <a:r>
              <a:rPr lang="en-GB" noProof="0" dirty="0" smtClean="0"/>
              <a:t>Similar snow extent products planned</a:t>
            </a:r>
          </a:p>
          <a:p>
            <a:r>
              <a:rPr lang="en-GB" dirty="0" smtClean="0"/>
              <a:t>New ideas</a:t>
            </a:r>
          </a:p>
          <a:p>
            <a:pPr lvl="1"/>
            <a:r>
              <a:rPr lang="en-GB" dirty="0" smtClean="0"/>
              <a:t>Polar satellite </a:t>
            </a:r>
            <a:r>
              <a:rPr lang="en-GB" noProof="0" dirty="0" smtClean="0"/>
              <a:t>“snow barrels”</a:t>
            </a:r>
          </a:p>
          <a:p>
            <a:pPr lvl="1"/>
            <a:r>
              <a:rPr lang="en-GB" dirty="0" smtClean="0"/>
              <a:t>~e</a:t>
            </a:r>
            <a:r>
              <a:rPr lang="en-GB" noProof="0" dirty="0" err="1" smtClean="0"/>
              <a:t>qual</a:t>
            </a:r>
            <a:r>
              <a:rPr lang="en-GB" noProof="0" dirty="0" smtClean="0"/>
              <a:t> area classification distributions </a:t>
            </a:r>
            <a:r>
              <a:rPr lang="en-GB" dirty="0" smtClean="0"/>
              <a:t>based on satellite grid snow product</a:t>
            </a:r>
          </a:p>
          <a:p>
            <a:pPr lvl="1"/>
            <a:r>
              <a:rPr lang="en-GB" noProof="0" dirty="0" smtClean="0"/>
              <a:t>Suitable for NWP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ata assimilation trials at FMI</a:t>
            </a:r>
            <a:endParaRPr lang="en-GB" noProof="0" dirty="0" smtClean="0"/>
          </a:p>
          <a:p>
            <a:r>
              <a:rPr lang="en-GB" noProof="0" dirty="0" smtClean="0"/>
              <a:t>Maybe similar algorithms for other satellites/instruments</a:t>
            </a:r>
          </a:p>
          <a:p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Conclusions</a:t>
            </a:r>
            <a:endParaRPr lang="en-GB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Two operational daily snow extent products for meteorological applications</a:t>
            </a:r>
          </a:p>
          <a:p>
            <a:pPr lvl="1"/>
            <a:r>
              <a:rPr lang="en-GB" noProof="0" dirty="0" smtClean="0"/>
              <a:t>MSG/SEVIRI (H SAF H31)</a:t>
            </a:r>
          </a:p>
          <a:p>
            <a:pPr lvl="1"/>
            <a:r>
              <a:rPr lang="en-GB" noProof="0" dirty="0" smtClean="0"/>
              <a:t>Metop/AVHRR (H SAF H32)</a:t>
            </a:r>
          </a:p>
          <a:p>
            <a:r>
              <a:rPr lang="en-GB" noProof="0" dirty="0" smtClean="0"/>
              <a:t>Very good validation results</a:t>
            </a:r>
          </a:p>
          <a:p>
            <a:r>
              <a:rPr lang="en-GB" noProof="0" dirty="0" smtClean="0"/>
              <a:t>Similar products planned for future satellites</a:t>
            </a:r>
          </a:p>
          <a:p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78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34" y="3068431"/>
            <a:ext cx="3729333" cy="710671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Thank you!</a:t>
            </a:r>
            <a:endParaRPr lang="en-GB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2" y="-10466"/>
            <a:ext cx="3863511" cy="6868466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2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Snow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333" y="365125"/>
            <a:ext cx="8220996" cy="6173475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18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Chaos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333" y="365125"/>
            <a:ext cx="8220996" cy="6173475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44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65125"/>
            <a:ext cx="2078333" cy="821447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Snow</a:t>
            </a:r>
            <a:endParaRPr lang="en-GB" sz="3200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9" name="Picture 6" descr="20080407_img_3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0155" y="3373195"/>
            <a:ext cx="4748644" cy="316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maisem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401" y="4548071"/>
            <a:ext cx="3870891" cy="217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6" descr="2005-12-11++12-34-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57686" y="2185037"/>
            <a:ext cx="3308640" cy="2482030"/>
          </a:xfrm>
          <a:prstGeom prst="rect">
            <a:avLst/>
          </a:prstGeom>
          <a:noFill/>
          <a:ln/>
        </p:spPr>
      </p:pic>
      <p:pic>
        <p:nvPicPr>
          <p:cNvPr id="8" name="Picture 4" descr="Snow-covered_fir_tre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8473" y="140374"/>
            <a:ext cx="4864776" cy="364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maisem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671" y="3168365"/>
            <a:ext cx="3702590" cy="246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042700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6206" y="266711"/>
            <a:ext cx="3619793" cy="271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62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65125"/>
            <a:ext cx="2078333" cy="821447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Snow</a:t>
            </a:r>
            <a:endParaRPr lang="en-GB" sz="3200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r="3654"/>
          <a:stretch/>
        </p:blipFill>
        <p:spPr>
          <a:xfrm>
            <a:off x="0" y="1186572"/>
            <a:ext cx="12187480" cy="31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</a:t>
            </a:r>
            <a:r>
              <a:rPr lang="en-GB" noProof="0" dirty="0" smtClean="0"/>
              <a:t>eostationary and polar satellites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Geostationary orbit</a:t>
            </a:r>
          </a:p>
          <a:p>
            <a:pPr lvl="1"/>
            <a:r>
              <a:rPr lang="en-GB" noProof="0" dirty="0" smtClean="0"/>
              <a:t>Good temporal resolution</a:t>
            </a:r>
          </a:p>
          <a:p>
            <a:pPr lvl="1"/>
            <a:r>
              <a:rPr lang="en-GB" noProof="0" dirty="0" smtClean="0"/>
              <a:t>Limitations near the edge of the disk (e.g. Northern Europe)</a:t>
            </a:r>
          </a:p>
          <a:p>
            <a:pPr lvl="1"/>
            <a:r>
              <a:rPr lang="en-GB" noProof="0" dirty="0" smtClean="0"/>
              <a:t>EUMETSAT: </a:t>
            </a:r>
            <a:r>
              <a:rPr lang="en-GB" noProof="0" dirty="0" smtClean="0"/>
              <a:t>MSG/SEVIRI</a:t>
            </a:r>
          </a:p>
          <a:p>
            <a:r>
              <a:rPr lang="en-GB" noProof="0" dirty="0" smtClean="0"/>
              <a:t>Polar orbit</a:t>
            </a:r>
          </a:p>
          <a:p>
            <a:pPr lvl="1"/>
            <a:r>
              <a:rPr lang="en-GB" noProof="0" dirty="0" smtClean="0"/>
              <a:t>Good </a:t>
            </a:r>
            <a:r>
              <a:rPr lang="en-GB" noProof="0" dirty="0" smtClean="0"/>
              <a:t>spatial resolution in polar regions</a:t>
            </a:r>
          </a:p>
          <a:p>
            <a:pPr lvl="1"/>
            <a:r>
              <a:rPr lang="en-GB" noProof="0" dirty="0" smtClean="0"/>
              <a:t>Limited temporal resolution (quite often only 1-2 images/day)</a:t>
            </a:r>
          </a:p>
          <a:p>
            <a:pPr lvl="1"/>
            <a:r>
              <a:rPr lang="en-GB" noProof="0" dirty="0" smtClean="0"/>
              <a:t>EUMETSAT: </a:t>
            </a:r>
            <a:r>
              <a:rPr lang="en-GB" noProof="0" dirty="0" smtClean="0"/>
              <a:t>Metop/AVHRR</a:t>
            </a:r>
            <a:endParaRPr lang="en-GB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22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Product </a:t>
            </a:r>
            <a:r>
              <a:rPr lang="fi-FI" dirty="0" err="1" smtClean="0"/>
              <a:t>development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Users: NWP, Meteorological applications</a:t>
            </a:r>
          </a:p>
          <a:p>
            <a:pPr lvl="1"/>
            <a:r>
              <a:rPr lang="en-GB" dirty="0" smtClean="0"/>
              <a:t>Reliable data </a:t>
            </a:r>
            <a:r>
              <a:rPr lang="en-GB" dirty="0" smtClean="0"/>
              <a:t>(</a:t>
            </a:r>
            <a:r>
              <a:rPr lang="en-GB" dirty="0" smtClean="0"/>
              <a:t>do not classify everything if it mean more misclassifications</a:t>
            </a:r>
            <a:r>
              <a:rPr lang="en-GB" dirty="0" smtClean="0"/>
              <a:t>)</a:t>
            </a:r>
            <a:endParaRPr lang="en-GB" noProof="0" dirty="0" smtClean="0"/>
          </a:p>
          <a:p>
            <a:pPr lvl="1"/>
            <a:r>
              <a:rPr lang="fi-FI" noProof="0" dirty="0" smtClean="0"/>
              <a:t>Data </a:t>
            </a:r>
            <a:r>
              <a:rPr lang="fi-FI" noProof="0" dirty="0" err="1" smtClean="0"/>
              <a:t>gaps</a:t>
            </a:r>
            <a:r>
              <a:rPr lang="fi-FI" noProof="0" dirty="0" smtClean="0"/>
              <a:t> (</a:t>
            </a:r>
            <a:r>
              <a:rPr lang="fi-FI" noProof="0" dirty="0" err="1" smtClean="0"/>
              <a:t>missing</a:t>
            </a:r>
            <a:r>
              <a:rPr lang="fi-FI" noProof="0" dirty="0" smtClean="0"/>
              <a:t> data) </a:t>
            </a:r>
            <a:r>
              <a:rPr lang="fi-FI" noProof="0" dirty="0" err="1" smtClean="0"/>
              <a:t>not</a:t>
            </a:r>
            <a:r>
              <a:rPr lang="fi-FI" noProof="0" dirty="0" smtClean="0"/>
              <a:t> a </a:t>
            </a:r>
            <a:r>
              <a:rPr lang="fi-FI" noProof="0" dirty="0" err="1" smtClean="0"/>
              <a:t>problem</a:t>
            </a:r>
            <a:endParaRPr lang="fi-FI" noProof="0" dirty="0" smtClean="0"/>
          </a:p>
          <a:p>
            <a:pPr lvl="1"/>
            <a:r>
              <a:rPr lang="fi-FI" noProof="0" dirty="0" err="1" smtClean="0"/>
              <a:t>Prefer</a:t>
            </a:r>
            <a:r>
              <a:rPr lang="fi-FI" noProof="0" dirty="0" smtClean="0"/>
              <a:t> single </a:t>
            </a:r>
            <a:r>
              <a:rPr lang="fi-FI" noProof="0" dirty="0" err="1" smtClean="0"/>
              <a:t>instrument</a:t>
            </a:r>
            <a:r>
              <a:rPr lang="fi-FI" noProof="0" dirty="0" smtClean="0"/>
              <a:t> </a:t>
            </a:r>
            <a:r>
              <a:rPr lang="fi-FI" noProof="0" dirty="0" smtClean="0"/>
              <a:t>data</a:t>
            </a:r>
          </a:p>
          <a:p>
            <a:pPr lvl="1"/>
            <a:r>
              <a:rPr lang="fi-FI" dirty="0" err="1" smtClean="0"/>
              <a:t>Recent</a:t>
            </a:r>
            <a:r>
              <a:rPr lang="fi-FI" dirty="0" smtClean="0"/>
              <a:t> data (</a:t>
            </a:r>
            <a:r>
              <a:rPr lang="fi-FI" dirty="0" err="1" smtClean="0"/>
              <a:t>last</a:t>
            </a:r>
            <a:r>
              <a:rPr lang="fi-FI" dirty="0" smtClean="0"/>
              <a:t> 3/6/12/24 </a:t>
            </a:r>
            <a:r>
              <a:rPr lang="fi-FI" dirty="0" err="1" smtClean="0"/>
              <a:t>hours</a:t>
            </a:r>
            <a:r>
              <a:rPr lang="fi-FI" dirty="0" smtClean="0"/>
              <a:t>, </a:t>
            </a:r>
            <a:r>
              <a:rPr lang="fi-FI" dirty="0" err="1" smtClean="0"/>
              <a:t>daily</a:t>
            </a:r>
            <a:r>
              <a:rPr lang="fi-FI" dirty="0" smtClean="0"/>
              <a:t> </a:t>
            </a:r>
            <a:r>
              <a:rPr lang="fi-FI" dirty="0" err="1" smtClean="0"/>
              <a:t>product</a:t>
            </a:r>
            <a:r>
              <a:rPr lang="fi-FI" dirty="0" smtClean="0"/>
              <a:t> ok)</a:t>
            </a:r>
          </a:p>
          <a:p>
            <a:pPr lvl="1"/>
            <a:r>
              <a:rPr lang="fi-FI" noProof="0" dirty="0" err="1" smtClean="0"/>
              <a:t>Prefer</a:t>
            </a:r>
            <a:r>
              <a:rPr lang="fi-FI" noProof="0" dirty="0" smtClean="0"/>
              <a:t> </a:t>
            </a:r>
            <a:r>
              <a:rPr lang="fi-FI" noProof="0" dirty="0" err="1" smtClean="0"/>
              <a:t>operational</a:t>
            </a:r>
            <a:r>
              <a:rPr lang="fi-FI" noProof="0" dirty="0" smtClean="0"/>
              <a:t> products</a:t>
            </a:r>
            <a:endParaRPr lang="en-GB" noProof="0" dirty="0"/>
          </a:p>
          <a:p>
            <a:r>
              <a:rPr lang="en-GB" dirty="0" smtClean="0"/>
              <a:t>EUMETSAT satellites, o</a:t>
            </a:r>
            <a:r>
              <a:rPr lang="en-GB" noProof="0" dirty="0" err="1" smtClean="0"/>
              <a:t>ptical</a:t>
            </a:r>
            <a:r>
              <a:rPr lang="en-GB" noProof="0" dirty="0" smtClean="0"/>
              <a:t> </a:t>
            </a:r>
            <a:r>
              <a:rPr lang="en-GB" noProof="0" dirty="0"/>
              <a:t>instruments: VIS and IR </a:t>
            </a:r>
            <a:r>
              <a:rPr lang="en-GB" noProof="0" dirty="0" smtClean="0"/>
              <a:t>bands</a:t>
            </a:r>
            <a:endParaRPr lang="en-GB" noProof="0" dirty="0"/>
          </a:p>
          <a:p>
            <a:r>
              <a:rPr lang="en-GB" noProof="0" dirty="0" smtClean="0"/>
              <a:t>Do </a:t>
            </a:r>
            <a:r>
              <a:rPr lang="en-GB" noProof="0" dirty="0" smtClean="0"/>
              <a:t>not use cloud mask</a:t>
            </a:r>
          </a:p>
          <a:p>
            <a:pPr lvl="1"/>
            <a:r>
              <a:rPr lang="fi-FI" dirty="0" err="1"/>
              <a:t>S</a:t>
            </a:r>
            <a:r>
              <a:rPr lang="fi-FI" dirty="0" err="1" smtClean="0"/>
              <a:t>earch</a:t>
            </a:r>
            <a:r>
              <a:rPr lang="fi-FI" dirty="0" smtClean="0"/>
              <a:t> </a:t>
            </a:r>
            <a:r>
              <a:rPr lang="fi-FI" dirty="0" err="1" smtClean="0"/>
              <a:t>snow</a:t>
            </a:r>
            <a:r>
              <a:rPr lang="fi-FI" dirty="0" smtClean="0"/>
              <a:t> and </a:t>
            </a:r>
            <a:r>
              <a:rPr lang="fi-FI" dirty="0" err="1" smtClean="0"/>
              <a:t>snow</a:t>
            </a:r>
            <a:r>
              <a:rPr lang="fi-FI" dirty="0" smtClean="0"/>
              <a:t> </a:t>
            </a:r>
            <a:r>
              <a:rPr lang="fi-FI" dirty="0" err="1" smtClean="0"/>
              <a:t>free</a:t>
            </a:r>
            <a:r>
              <a:rPr lang="fi-FI" dirty="0" smtClean="0"/>
              <a:t>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directly</a:t>
            </a:r>
            <a:r>
              <a:rPr lang="fi-FI" dirty="0" smtClean="0"/>
              <a:t>, no </a:t>
            </a:r>
            <a:r>
              <a:rPr lang="fi-FI" dirty="0" err="1" smtClean="0"/>
              <a:t>need</a:t>
            </a:r>
            <a:r>
              <a:rPr lang="fi-FI" dirty="0" smtClean="0"/>
              <a:t> for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masking</a:t>
            </a:r>
            <a:endParaRPr lang="fi-FI" dirty="0" smtClean="0"/>
          </a:p>
          <a:p>
            <a:pPr lvl="1"/>
            <a:r>
              <a:rPr lang="fi-FI" noProof="0" dirty="0" err="1" smtClean="0"/>
              <a:t>Everything</a:t>
            </a:r>
            <a:r>
              <a:rPr lang="fi-FI" noProof="0" dirty="0" smtClean="0"/>
              <a:t> </a:t>
            </a:r>
            <a:r>
              <a:rPr lang="fi-FI" noProof="0" dirty="0" err="1" smtClean="0"/>
              <a:t>else</a:t>
            </a:r>
            <a:r>
              <a:rPr lang="fi-FI" dirty="0" smtClean="0"/>
              <a:t>: </a:t>
            </a:r>
            <a:r>
              <a:rPr lang="fi-FI" noProof="0" dirty="0" err="1" smtClean="0"/>
              <a:t>unclassified</a:t>
            </a:r>
            <a:r>
              <a:rPr lang="fi-FI" noProof="0" dirty="0" smtClean="0"/>
              <a:t> (</a:t>
            </a:r>
            <a:r>
              <a:rPr lang="fi-FI" noProof="0" dirty="0" err="1" smtClean="0"/>
              <a:t>or</a:t>
            </a:r>
            <a:r>
              <a:rPr lang="fi-FI" noProof="0" dirty="0" smtClean="0"/>
              <a:t> </a:t>
            </a:r>
            <a:r>
              <a:rPr lang="fi-FI" noProof="0" dirty="0" err="1" smtClean="0"/>
              <a:t>water</a:t>
            </a:r>
            <a:r>
              <a:rPr lang="fi-FI" dirty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mask</a:t>
            </a:r>
            <a:r>
              <a:rPr lang="fi-FI" dirty="0" smtClean="0"/>
              <a:t>/</a:t>
            </a:r>
            <a:r>
              <a:rPr lang="fi-FI" dirty="0" err="1" smtClean="0"/>
              <a:t>land</a:t>
            </a:r>
            <a:r>
              <a:rPr lang="fi-FI" dirty="0" smtClean="0"/>
              <a:t> </a:t>
            </a:r>
            <a:r>
              <a:rPr lang="fi-FI" dirty="0" err="1" smtClean="0"/>
              <a:t>cover</a:t>
            </a:r>
            <a:r>
              <a:rPr lang="fi-FI" dirty="0" smtClean="0"/>
              <a:t> data)</a:t>
            </a:r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5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Product </a:t>
            </a:r>
            <a:r>
              <a:rPr lang="fi-FI" dirty="0" err="1" smtClean="0"/>
              <a:t>development</a:t>
            </a:r>
            <a:endParaRPr lang="en-GB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Lots </a:t>
            </a:r>
            <a:r>
              <a:rPr lang="en-GB" noProof="0" dirty="0" smtClean="0"/>
              <a:t>of variability</a:t>
            </a:r>
          </a:p>
          <a:p>
            <a:pPr lvl="1"/>
            <a:r>
              <a:rPr lang="en-GB" dirty="0" smtClean="0"/>
              <a:t>V</a:t>
            </a:r>
            <a:r>
              <a:rPr lang="en-GB" noProof="0" dirty="0" err="1" smtClean="0"/>
              <a:t>egetation</a:t>
            </a:r>
            <a:r>
              <a:rPr lang="en-GB" noProof="0" dirty="0" smtClean="0"/>
              <a:t>, </a:t>
            </a:r>
            <a:r>
              <a:rPr lang="en-GB" dirty="0" smtClean="0"/>
              <a:t>snow coverage, snow properties, </a:t>
            </a:r>
            <a:r>
              <a:rPr lang="en-GB" noProof="0" dirty="0" smtClean="0"/>
              <a:t>sun angles, shadows, water (lakes and rivers), </a:t>
            </a:r>
            <a:r>
              <a:rPr lang="en-GB" noProof="0" dirty="0" err="1" smtClean="0"/>
              <a:t>etc</a:t>
            </a:r>
            <a:endParaRPr lang="en-GB" noProof="0" dirty="0" smtClean="0"/>
          </a:p>
          <a:p>
            <a:pPr lvl="1"/>
            <a:r>
              <a:rPr lang="en-GB" dirty="0"/>
              <a:t>E</a:t>
            </a:r>
            <a:r>
              <a:rPr lang="en-GB" noProof="0" dirty="0" err="1" smtClean="0"/>
              <a:t>mpirical</a:t>
            </a:r>
            <a:r>
              <a:rPr lang="en-GB" noProof="0" dirty="0" smtClean="0"/>
              <a:t> </a:t>
            </a:r>
            <a:r>
              <a:rPr lang="en-GB" noProof="0" dirty="0" smtClean="0"/>
              <a:t>approach</a:t>
            </a:r>
          </a:p>
          <a:p>
            <a:pPr>
              <a:buClr>
                <a:srgbClr val="2F3092"/>
              </a:buClr>
            </a:pPr>
            <a:r>
              <a:rPr lang="fi-FI" sz="2600" dirty="0" err="1" smtClean="0">
                <a:solidFill>
                  <a:srgbClr val="000000"/>
                </a:solidFill>
              </a:rPr>
              <a:t>Algorithm</a:t>
            </a:r>
            <a:r>
              <a:rPr lang="fi-FI" sz="2600" dirty="0" smtClean="0">
                <a:solidFill>
                  <a:srgbClr val="000000"/>
                </a:solidFill>
              </a:rPr>
              <a:t> </a:t>
            </a:r>
            <a:r>
              <a:rPr lang="fi-FI" sz="2600" dirty="0" err="1">
                <a:solidFill>
                  <a:srgbClr val="000000"/>
                </a:solidFill>
              </a:rPr>
              <a:t>development</a:t>
            </a:r>
            <a:r>
              <a:rPr lang="fi-FI" sz="2600" dirty="0">
                <a:solidFill>
                  <a:srgbClr val="000000"/>
                </a:solidFill>
              </a:rPr>
              <a:t> </a:t>
            </a:r>
            <a:r>
              <a:rPr lang="fi-FI" sz="2600" dirty="0" err="1">
                <a:solidFill>
                  <a:srgbClr val="000000"/>
                </a:solidFill>
              </a:rPr>
              <a:t>based</a:t>
            </a:r>
            <a:r>
              <a:rPr lang="fi-FI" sz="2600" dirty="0">
                <a:solidFill>
                  <a:srgbClr val="000000"/>
                </a:solidFill>
              </a:rPr>
              <a:t> on </a:t>
            </a:r>
            <a:r>
              <a:rPr lang="fi-FI" sz="2600" dirty="0" err="1">
                <a:solidFill>
                  <a:srgbClr val="000000"/>
                </a:solidFill>
              </a:rPr>
              <a:t>manually</a:t>
            </a:r>
            <a:r>
              <a:rPr lang="fi-FI" sz="2600" dirty="0">
                <a:solidFill>
                  <a:srgbClr val="000000"/>
                </a:solidFill>
              </a:rPr>
              <a:t> </a:t>
            </a:r>
            <a:r>
              <a:rPr lang="fi-FI" sz="2600" dirty="0" err="1">
                <a:solidFill>
                  <a:srgbClr val="000000"/>
                </a:solidFill>
              </a:rPr>
              <a:t>classified</a:t>
            </a:r>
            <a:r>
              <a:rPr lang="fi-FI" sz="2600" dirty="0">
                <a:solidFill>
                  <a:srgbClr val="000000"/>
                </a:solidFill>
              </a:rPr>
              <a:t> data </a:t>
            </a:r>
            <a:r>
              <a:rPr lang="fi-FI" sz="2600" dirty="0" err="1">
                <a:solidFill>
                  <a:srgbClr val="000000"/>
                </a:solidFill>
              </a:rPr>
              <a:t>sets</a:t>
            </a:r>
            <a:endParaRPr lang="fi-FI" sz="2600" dirty="0">
              <a:solidFill>
                <a:srgbClr val="000000"/>
              </a:solidFill>
            </a:endParaRPr>
          </a:p>
          <a:p>
            <a:pPr lvl="1">
              <a:buClr>
                <a:srgbClr val="2F3092"/>
              </a:buClr>
            </a:pPr>
            <a:r>
              <a:rPr lang="fi-FI" sz="2200" dirty="0">
                <a:solidFill>
                  <a:srgbClr val="000000"/>
                </a:solidFill>
              </a:rPr>
              <a:t>MSG/SEVIRI </a:t>
            </a:r>
            <a:r>
              <a:rPr lang="fi-FI" sz="2200" dirty="0" err="1">
                <a:solidFill>
                  <a:srgbClr val="000000"/>
                </a:solidFill>
              </a:rPr>
              <a:t>over</a:t>
            </a:r>
            <a:r>
              <a:rPr lang="fi-FI" sz="2200" dirty="0">
                <a:solidFill>
                  <a:srgbClr val="000000"/>
                </a:solidFill>
              </a:rPr>
              <a:t> 500000 </a:t>
            </a:r>
            <a:r>
              <a:rPr lang="fi-FI" sz="2200" dirty="0" err="1">
                <a:solidFill>
                  <a:srgbClr val="000000"/>
                </a:solidFill>
              </a:rPr>
              <a:t>pixels</a:t>
            </a:r>
            <a:r>
              <a:rPr lang="fi-FI" sz="2200" dirty="0">
                <a:solidFill>
                  <a:srgbClr val="000000"/>
                </a:solidFill>
              </a:rPr>
              <a:t>, Metop/AVHRR </a:t>
            </a:r>
            <a:r>
              <a:rPr lang="fi-FI" sz="2200" dirty="0" err="1">
                <a:solidFill>
                  <a:srgbClr val="000000"/>
                </a:solidFill>
              </a:rPr>
              <a:t>over</a:t>
            </a:r>
            <a:r>
              <a:rPr lang="fi-FI" sz="2200" dirty="0">
                <a:solidFill>
                  <a:srgbClr val="000000"/>
                </a:solidFill>
              </a:rPr>
              <a:t> 600000 </a:t>
            </a:r>
            <a:r>
              <a:rPr lang="fi-FI" sz="2200" dirty="0" err="1">
                <a:solidFill>
                  <a:srgbClr val="000000"/>
                </a:solidFill>
              </a:rPr>
              <a:t>pixels</a:t>
            </a:r>
            <a:endParaRPr lang="en-GB" sz="2200" dirty="0">
              <a:solidFill>
                <a:srgbClr val="000000"/>
              </a:solidFill>
            </a:endParaRPr>
          </a:p>
          <a:p>
            <a:pPr lvl="0">
              <a:buClr>
                <a:srgbClr val="2F3092"/>
              </a:buClr>
            </a:pPr>
            <a:r>
              <a:rPr lang="en-GB" sz="2600" dirty="0">
                <a:solidFill>
                  <a:srgbClr val="000000"/>
                </a:solidFill>
              </a:rPr>
              <a:t>More details about algorithms in the product documentation</a:t>
            </a:r>
          </a:p>
          <a:p>
            <a:pPr marL="0" indent="0">
              <a:buNone/>
            </a:pPr>
            <a:endParaRPr lang="en-GB" noProof="0" dirty="0" smtClean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40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7D0DD100-CB5F-724C-88F6-C214024DFA3A}" vid="{BB17C83F-F532-8E46-AF80-93DC1A45F7A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FMI</Template>
  <TotalTime>796</TotalTime>
  <Words>694</Words>
  <Application>Microsoft Office PowerPoint</Application>
  <PresentationFormat>Widescreen</PresentationFormat>
  <Paragraphs>157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Cambria Math</vt:lpstr>
      <vt:lpstr>Office-teema</vt:lpstr>
      <vt:lpstr>Operational daily snow extent products from EUMETSAT weather satellites </vt:lpstr>
      <vt:lpstr>Contents</vt:lpstr>
      <vt:lpstr>Snow</vt:lpstr>
      <vt:lpstr>Chaos</vt:lpstr>
      <vt:lpstr>Snow</vt:lpstr>
      <vt:lpstr>Snow</vt:lpstr>
      <vt:lpstr>Geostationary and polar satellites</vt:lpstr>
      <vt:lpstr>Product development</vt:lpstr>
      <vt:lpstr>Product development</vt:lpstr>
      <vt:lpstr>H SAF meteorological snow products</vt:lpstr>
      <vt:lpstr>MSG/SEVIRI snow extent (H31)</vt:lpstr>
      <vt:lpstr>Metop/AVHRR snow extent (H32)</vt:lpstr>
      <vt:lpstr>Example: Europe Feb 5, 2019 </vt:lpstr>
      <vt:lpstr>Example: North America, Nov 20, 2018 </vt:lpstr>
      <vt:lpstr>Validation</vt:lpstr>
      <vt:lpstr>Validation data</vt:lpstr>
      <vt:lpstr>Snow product validation</vt:lpstr>
      <vt:lpstr>Validation results Metop/AVHRR</vt:lpstr>
      <vt:lpstr>Validation results Metop/AVHRR</vt:lpstr>
      <vt:lpstr>Validation results MSG/SEVIRI</vt:lpstr>
      <vt:lpstr>Validation results MSG/SEVIRI</vt:lpstr>
      <vt:lpstr>Future</vt:lpstr>
      <vt:lpstr>Conclusions</vt:lpstr>
      <vt:lpstr>Thank you!</vt:lpstr>
    </vt:vector>
  </TitlesOfParts>
  <Company>Finnish Meteorological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 daily snow extent products from EUMETSAT weather satellites</dc:title>
  <dc:creator>Niilo Siljamo</dc:creator>
  <cp:lastModifiedBy>Niilo Siljamo</cp:lastModifiedBy>
  <cp:revision>66</cp:revision>
  <dcterms:created xsi:type="dcterms:W3CDTF">2019-08-29T16:07:27Z</dcterms:created>
  <dcterms:modified xsi:type="dcterms:W3CDTF">2020-02-05T07:26:08Z</dcterms:modified>
</cp:coreProperties>
</file>